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handoutMasterIdLst>
    <p:handoutMasterId r:id="rId55"/>
  </p:handoutMasterIdLst>
  <p:sldIdLst>
    <p:sldId id="256" r:id="rId2"/>
    <p:sldId id="276" r:id="rId3"/>
    <p:sldId id="363" r:id="rId4"/>
    <p:sldId id="283" r:id="rId5"/>
    <p:sldId id="418" r:id="rId6"/>
    <p:sldId id="420" r:id="rId7"/>
    <p:sldId id="491" r:id="rId8"/>
    <p:sldId id="492" r:id="rId9"/>
    <p:sldId id="417" r:id="rId10"/>
    <p:sldId id="493" r:id="rId11"/>
    <p:sldId id="494" r:id="rId12"/>
    <p:sldId id="498" r:id="rId13"/>
    <p:sldId id="506" r:id="rId14"/>
    <p:sldId id="507" r:id="rId15"/>
    <p:sldId id="508" r:id="rId16"/>
    <p:sldId id="546" r:id="rId17"/>
    <p:sldId id="510" r:id="rId18"/>
    <p:sldId id="441" r:id="rId19"/>
    <p:sldId id="443" r:id="rId20"/>
    <p:sldId id="512" r:id="rId21"/>
    <p:sldId id="547" r:id="rId22"/>
    <p:sldId id="548" r:id="rId23"/>
    <p:sldId id="511" r:id="rId24"/>
    <p:sldId id="514" r:id="rId25"/>
    <p:sldId id="515" r:id="rId26"/>
    <p:sldId id="516" r:id="rId27"/>
    <p:sldId id="545" r:id="rId28"/>
    <p:sldId id="518" r:id="rId29"/>
    <p:sldId id="549" r:id="rId30"/>
    <p:sldId id="550" r:id="rId31"/>
    <p:sldId id="543" r:id="rId32"/>
    <p:sldId id="544" r:id="rId33"/>
    <p:sldId id="519" r:id="rId34"/>
    <p:sldId id="525" r:id="rId35"/>
    <p:sldId id="524" r:id="rId36"/>
    <p:sldId id="526" r:id="rId37"/>
    <p:sldId id="520" r:id="rId38"/>
    <p:sldId id="521" r:id="rId39"/>
    <p:sldId id="522" r:id="rId40"/>
    <p:sldId id="528" r:id="rId41"/>
    <p:sldId id="529" r:id="rId42"/>
    <p:sldId id="531" r:id="rId43"/>
    <p:sldId id="532" r:id="rId44"/>
    <p:sldId id="533" r:id="rId45"/>
    <p:sldId id="535" r:id="rId46"/>
    <p:sldId id="537" r:id="rId47"/>
    <p:sldId id="538" r:id="rId48"/>
    <p:sldId id="539" r:id="rId49"/>
    <p:sldId id="540" r:id="rId50"/>
    <p:sldId id="541" r:id="rId51"/>
    <p:sldId id="542" r:id="rId52"/>
    <p:sldId id="410"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6DAD"/>
    <a:srgbClr val="0D78C9"/>
    <a:srgbClr val="024C84"/>
    <a:srgbClr val="993200"/>
    <a:srgbClr val="4D4E44"/>
    <a:srgbClr val="176338"/>
    <a:srgbClr val="0F5D3F"/>
    <a:srgbClr val="ABC8D1"/>
    <a:srgbClr val="1B3049"/>
    <a:srgbClr val="5D3E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horzBarState="maximized">
    <p:restoredLeft sz="18959" autoAdjust="0"/>
    <p:restoredTop sz="94660"/>
  </p:normalViewPr>
  <p:slideViewPr>
    <p:cSldViewPr>
      <p:cViewPr varScale="1">
        <p:scale>
          <a:sx n="116" d="100"/>
          <a:sy n="116" d="100"/>
        </p:scale>
        <p:origin x="1086" y="10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101" d="100"/>
          <a:sy n="101" d="100"/>
        </p:scale>
        <p:origin x="3552"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87301C-290E-4CDF-B87F-07529B3F5FD6}" type="doc">
      <dgm:prSet loTypeId="urn:microsoft.com/office/officeart/2005/8/layout/chevron1" loCatId="process" qsTypeId="urn:microsoft.com/office/officeart/2005/8/quickstyle/simple3" qsCatId="simple" csTypeId="urn:microsoft.com/office/officeart/2005/8/colors/accent1_4" csCatId="accent1" phldr="1"/>
      <dgm:spPr/>
    </dgm:pt>
    <dgm:pt modelId="{635157F9-3996-4BB0-B8C0-B5467ACE4B11}">
      <dgm:prSet phldrT="[Text]" custT="1"/>
      <dgm:spPr/>
      <dgm:t>
        <a:bodyPr/>
        <a:lstStyle/>
        <a:p>
          <a:r>
            <a:rPr lang="en-US" sz="2000" dirty="0" smtClean="0"/>
            <a:t>Model Requirements</a:t>
          </a:r>
          <a:endParaRPr lang="en-US" sz="2000" dirty="0"/>
        </a:p>
      </dgm:t>
    </dgm:pt>
    <dgm:pt modelId="{F771796C-36A8-4F7F-95AC-60B5B6ADBC7E}" type="parTrans" cxnId="{98997EB4-7C18-4025-90C4-9057F1F03A7F}">
      <dgm:prSet/>
      <dgm:spPr/>
      <dgm:t>
        <a:bodyPr/>
        <a:lstStyle/>
        <a:p>
          <a:endParaRPr lang="en-US" sz="2000"/>
        </a:p>
      </dgm:t>
    </dgm:pt>
    <dgm:pt modelId="{65460663-C6A1-402E-AF46-E772ADA57C9D}" type="sibTrans" cxnId="{98997EB4-7C18-4025-90C4-9057F1F03A7F}">
      <dgm:prSet/>
      <dgm:spPr/>
      <dgm:t>
        <a:bodyPr/>
        <a:lstStyle/>
        <a:p>
          <a:endParaRPr lang="en-US" sz="2000"/>
        </a:p>
      </dgm:t>
    </dgm:pt>
    <dgm:pt modelId="{30EB3465-3204-4A7F-BEF0-458E71377BC3}">
      <dgm:prSet phldrT="[Text]" custT="1"/>
      <dgm:spPr/>
      <dgm:t>
        <a:bodyPr/>
        <a:lstStyle/>
        <a:p>
          <a:r>
            <a:rPr lang="en-US" sz="2000" dirty="0" smtClean="0"/>
            <a:t>Prove Design Correctness</a:t>
          </a:r>
          <a:endParaRPr lang="en-US" sz="2000" dirty="0"/>
        </a:p>
      </dgm:t>
    </dgm:pt>
    <dgm:pt modelId="{3BE323A8-C892-48E3-AD62-90D6F19704D6}" type="parTrans" cxnId="{F90D4EB3-D58D-47BA-AC92-CCD1DF6A9850}">
      <dgm:prSet/>
      <dgm:spPr/>
      <dgm:t>
        <a:bodyPr/>
        <a:lstStyle/>
        <a:p>
          <a:endParaRPr lang="en-US" sz="2000"/>
        </a:p>
      </dgm:t>
    </dgm:pt>
    <dgm:pt modelId="{5BCFEC34-275C-4329-B97D-F5D1E6C180EE}" type="sibTrans" cxnId="{F90D4EB3-D58D-47BA-AC92-CCD1DF6A9850}">
      <dgm:prSet/>
      <dgm:spPr/>
      <dgm:t>
        <a:bodyPr/>
        <a:lstStyle/>
        <a:p>
          <a:endParaRPr lang="en-US" sz="2000"/>
        </a:p>
      </dgm:t>
    </dgm:pt>
    <dgm:pt modelId="{AE09CD76-6229-4094-9CF8-95099D147468}" type="pres">
      <dgm:prSet presAssocID="{3687301C-290E-4CDF-B87F-07529B3F5FD6}" presName="Name0" presStyleCnt="0">
        <dgm:presLayoutVars>
          <dgm:dir/>
          <dgm:animLvl val="lvl"/>
          <dgm:resizeHandles val="exact"/>
        </dgm:presLayoutVars>
      </dgm:prSet>
      <dgm:spPr/>
    </dgm:pt>
    <dgm:pt modelId="{0C1168E5-81A9-45B2-A0BE-7192FF21751A}" type="pres">
      <dgm:prSet presAssocID="{635157F9-3996-4BB0-B8C0-B5467ACE4B11}" presName="parTxOnly" presStyleLbl="node1" presStyleIdx="0" presStyleCnt="2">
        <dgm:presLayoutVars>
          <dgm:chMax val="0"/>
          <dgm:chPref val="0"/>
          <dgm:bulletEnabled val="1"/>
        </dgm:presLayoutVars>
      </dgm:prSet>
      <dgm:spPr/>
      <dgm:t>
        <a:bodyPr/>
        <a:lstStyle/>
        <a:p>
          <a:endParaRPr lang="en-US"/>
        </a:p>
      </dgm:t>
    </dgm:pt>
    <dgm:pt modelId="{1D9C7932-484D-443C-88FE-0DEBE52467F4}" type="pres">
      <dgm:prSet presAssocID="{65460663-C6A1-402E-AF46-E772ADA57C9D}" presName="parTxOnlySpace" presStyleCnt="0"/>
      <dgm:spPr/>
    </dgm:pt>
    <dgm:pt modelId="{DCAEDAA8-D288-4300-8F08-E967AD23D2F4}" type="pres">
      <dgm:prSet presAssocID="{30EB3465-3204-4A7F-BEF0-458E71377BC3}" presName="parTxOnly" presStyleLbl="node1" presStyleIdx="1" presStyleCnt="2">
        <dgm:presLayoutVars>
          <dgm:chMax val="0"/>
          <dgm:chPref val="0"/>
          <dgm:bulletEnabled val="1"/>
        </dgm:presLayoutVars>
      </dgm:prSet>
      <dgm:spPr/>
      <dgm:t>
        <a:bodyPr/>
        <a:lstStyle/>
        <a:p>
          <a:endParaRPr lang="en-US"/>
        </a:p>
      </dgm:t>
    </dgm:pt>
  </dgm:ptLst>
  <dgm:cxnLst>
    <dgm:cxn modelId="{98997EB4-7C18-4025-90C4-9057F1F03A7F}" srcId="{3687301C-290E-4CDF-B87F-07529B3F5FD6}" destId="{635157F9-3996-4BB0-B8C0-B5467ACE4B11}" srcOrd="0" destOrd="0" parTransId="{F771796C-36A8-4F7F-95AC-60B5B6ADBC7E}" sibTransId="{65460663-C6A1-402E-AF46-E772ADA57C9D}"/>
    <dgm:cxn modelId="{D7B24E71-F287-4423-A895-E1851EF78B0B}" type="presOf" srcId="{3687301C-290E-4CDF-B87F-07529B3F5FD6}" destId="{AE09CD76-6229-4094-9CF8-95099D147468}" srcOrd="0" destOrd="0" presId="urn:microsoft.com/office/officeart/2005/8/layout/chevron1"/>
    <dgm:cxn modelId="{F90D4EB3-D58D-47BA-AC92-CCD1DF6A9850}" srcId="{3687301C-290E-4CDF-B87F-07529B3F5FD6}" destId="{30EB3465-3204-4A7F-BEF0-458E71377BC3}" srcOrd="1" destOrd="0" parTransId="{3BE323A8-C892-48E3-AD62-90D6F19704D6}" sibTransId="{5BCFEC34-275C-4329-B97D-F5D1E6C180EE}"/>
    <dgm:cxn modelId="{7431B91E-1D61-4715-8736-03635451C5BC}" type="presOf" srcId="{635157F9-3996-4BB0-B8C0-B5467ACE4B11}" destId="{0C1168E5-81A9-45B2-A0BE-7192FF21751A}" srcOrd="0" destOrd="0" presId="urn:microsoft.com/office/officeart/2005/8/layout/chevron1"/>
    <dgm:cxn modelId="{494A0FC7-DF49-4F3F-A05A-E6EBBB15CE80}" type="presOf" srcId="{30EB3465-3204-4A7F-BEF0-458E71377BC3}" destId="{DCAEDAA8-D288-4300-8F08-E967AD23D2F4}" srcOrd="0" destOrd="0" presId="urn:microsoft.com/office/officeart/2005/8/layout/chevron1"/>
    <dgm:cxn modelId="{E2024CB7-BE81-432A-A954-7A30C7031A19}" type="presParOf" srcId="{AE09CD76-6229-4094-9CF8-95099D147468}" destId="{0C1168E5-81A9-45B2-A0BE-7192FF21751A}" srcOrd="0" destOrd="0" presId="urn:microsoft.com/office/officeart/2005/8/layout/chevron1"/>
    <dgm:cxn modelId="{7F04C5F0-726B-42E0-A73A-F18C63480E24}" type="presParOf" srcId="{AE09CD76-6229-4094-9CF8-95099D147468}" destId="{1D9C7932-484D-443C-88FE-0DEBE52467F4}" srcOrd="1" destOrd="0" presId="urn:microsoft.com/office/officeart/2005/8/layout/chevron1"/>
    <dgm:cxn modelId="{E130CE34-2AA2-46D6-B0A3-2CFCA4A5E262}" type="presParOf" srcId="{AE09CD76-6229-4094-9CF8-95099D147468}" destId="{DCAEDAA8-D288-4300-8F08-E967AD23D2F4}" srcOrd="2"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168E5-81A9-45B2-A0BE-7192FF21751A}">
      <dsp:nvSpPr>
        <dsp:cNvPr id="0" name=""/>
        <dsp:cNvSpPr/>
      </dsp:nvSpPr>
      <dsp:spPr>
        <a:xfrm>
          <a:off x="4286" y="0"/>
          <a:ext cx="2562225" cy="792087"/>
        </a:xfrm>
        <a:prstGeom prst="chevron">
          <a:avLst/>
        </a:prstGeom>
        <a:gradFill rotWithShape="0">
          <a:gsLst>
            <a:gs pos="0">
              <a:schemeClr val="accent1">
                <a:shade val="50000"/>
                <a:hueOff val="0"/>
                <a:satOff val="0"/>
                <a:lumOff val="0"/>
                <a:alphaOff val="0"/>
                <a:tint val="50000"/>
                <a:satMod val="300000"/>
              </a:schemeClr>
            </a:gs>
            <a:gs pos="35000">
              <a:schemeClr val="accent1">
                <a:shade val="50000"/>
                <a:hueOff val="0"/>
                <a:satOff val="0"/>
                <a:lumOff val="0"/>
                <a:alphaOff val="0"/>
                <a:tint val="37000"/>
                <a:satMod val="300000"/>
              </a:schemeClr>
            </a:gs>
            <a:gs pos="100000">
              <a:schemeClr val="accent1">
                <a:shade val="5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US" sz="2000" kern="1200" dirty="0" smtClean="0"/>
            <a:t>Model Requirements</a:t>
          </a:r>
          <a:endParaRPr lang="en-US" sz="2000" kern="1200" dirty="0"/>
        </a:p>
      </dsp:txBody>
      <dsp:txXfrm>
        <a:off x="400330" y="0"/>
        <a:ext cx="1770138" cy="792087"/>
      </dsp:txXfrm>
    </dsp:sp>
    <dsp:sp modelId="{DCAEDAA8-D288-4300-8F08-E967AD23D2F4}">
      <dsp:nvSpPr>
        <dsp:cNvPr id="0" name=""/>
        <dsp:cNvSpPr/>
      </dsp:nvSpPr>
      <dsp:spPr>
        <a:xfrm>
          <a:off x="2310288" y="0"/>
          <a:ext cx="2562225" cy="792087"/>
        </a:xfrm>
        <a:prstGeom prst="chevron">
          <a:avLst/>
        </a:prstGeom>
        <a:gradFill rotWithShape="0">
          <a:gsLst>
            <a:gs pos="0">
              <a:schemeClr val="accent1">
                <a:shade val="50000"/>
                <a:hueOff val="135040"/>
                <a:satOff val="20248"/>
                <a:lumOff val="34154"/>
                <a:alphaOff val="0"/>
                <a:tint val="50000"/>
                <a:satMod val="300000"/>
              </a:schemeClr>
            </a:gs>
            <a:gs pos="35000">
              <a:schemeClr val="accent1">
                <a:shade val="50000"/>
                <a:hueOff val="135040"/>
                <a:satOff val="20248"/>
                <a:lumOff val="34154"/>
                <a:alphaOff val="0"/>
                <a:tint val="37000"/>
                <a:satMod val="300000"/>
              </a:schemeClr>
            </a:gs>
            <a:gs pos="100000">
              <a:schemeClr val="accent1">
                <a:shade val="50000"/>
                <a:hueOff val="135040"/>
                <a:satOff val="20248"/>
                <a:lumOff val="34154"/>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US" sz="2000" kern="1200" dirty="0" smtClean="0"/>
            <a:t>Prove Design Correctness</a:t>
          </a:r>
          <a:endParaRPr lang="en-US" sz="2000" kern="1200" dirty="0"/>
        </a:p>
      </dsp:txBody>
      <dsp:txXfrm>
        <a:off x="2706332" y="0"/>
        <a:ext cx="1770138" cy="792087"/>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3/24/2015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8258889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3/24/2015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4049149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Rot="1" noChangeAspect="1" noChangeArrowheads="1" noTextEdit="1"/>
          </p:cNvSpPr>
          <p:nvPr>
            <p:ph type="sldImg"/>
          </p:nvPr>
        </p:nvSpPr>
        <p:spPr>
          <a:xfrm>
            <a:off x="1147763" y="685800"/>
            <a:ext cx="4565650" cy="3425825"/>
          </a:xfrm>
          <a:ln/>
        </p:spPr>
      </p:sp>
      <p:sp>
        <p:nvSpPr>
          <p:cNvPr id="222211" name="Rectangle 3"/>
          <p:cNvSpPr>
            <a:spLocks noGrp="1" noChangeArrowheads="1"/>
          </p:cNvSpPr>
          <p:nvPr>
            <p:ph type="body" idx="1"/>
          </p:nvPr>
        </p:nvSpPr>
        <p:spPr>
          <a:xfrm>
            <a:off x="748606" y="4572000"/>
            <a:ext cx="5027414" cy="4416274"/>
          </a:xfrm>
          <a:noFill/>
          <a:ln/>
        </p:spPr>
        <p:txBody>
          <a:bodyPr/>
          <a:lstStyle/>
          <a:p>
            <a:r>
              <a:rPr lang="en-US" altLang="ko-KR" smtClean="0">
                <a:latin typeface="Times"/>
                <a:ea typeface="굴림" pitchFamily="50" charset="-127"/>
              </a:rPr>
              <a:t>Review agenda and timing.</a:t>
            </a:r>
          </a:p>
        </p:txBody>
      </p:sp>
    </p:spTree>
    <p:extLst>
      <p:ext uri="{BB962C8B-B14F-4D97-AF65-F5344CB8AC3E}">
        <p14:creationId xmlns:p14="http://schemas.microsoft.com/office/powerpoint/2010/main" val="2676292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a:t>
            </a:r>
            <a:r>
              <a:rPr lang="en-US" baseline="0" dirty="0" smtClean="0"/>
              <a:t> new functionality in R2011a. Unlike with test generation, where simulation is used to run a number of tests and where outputs of the model need to be monitored and data analyzed in order to discover faulty behavior, as of R2011a a number of potential design problems can be detected automatically, before running simulation and before testing.</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20</a:t>
            </a:fld>
            <a:endParaRPr lang="en-US" dirty="0"/>
          </a:p>
        </p:txBody>
      </p:sp>
    </p:spTree>
    <p:extLst>
      <p:ext uri="{BB962C8B-B14F-4D97-AF65-F5344CB8AC3E}">
        <p14:creationId xmlns:p14="http://schemas.microsoft.com/office/powerpoint/2010/main" val="4099385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xfrm>
            <a:off x="3895725" y="527050"/>
            <a:ext cx="2824163" cy="2117725"/>
          </a:xfrm>
          <a:ln/>
        </p:spPr>
      </p:sp>
      <p:sp>
        <p:nvSpPr>
          <p:cNvPr id="146435" name="Rectangle 3"/>
          <p:cNvSpPr>
            <a:spLocks noGrp="1" noChangeArrowheads="1"/>
          </p:cNvSpPr>
          <p:nvPr>
            <p:ph type="body" idx="1"/>
          </p:nvPr>
        </p:nvSpPr>
        <p:spPr>
          <a:xfrm>
            <a:off x="327648" y="2821788"/>
            <a:ext cx="6360879" cy="5812499"/>
          </a:xfrm>
          <a:noFill/>
          <a:ln/>
        </p:spPr>
        <p:txBody>
          <a:bodyPr/>
          <a:lstStyle/>
          <a:p>
            <a:endParaRPr lang="fr-FR" altLang="ko-KR" smtClean="0">
              <a:latin typeface="Tahoma" pitchFamily="34" charset="0"/>
              <a:ea typeface="굴림" pitchFamily="50" charset="-127"/>
            </a:endParaRPr>
          </a:p>
        </p:txBody>
      </p:sp>
    </p:spTree>
    <p:extLst>
      <p:ext uri="{BB962C8B-B14F-4D97-AF65-F5344CB8AC3E}">
        <p14:creationId xmlns:p14="http://schemas.microsoft.com/office/powerpoint/2010/main" val="116589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Rot="1" noChangeAspect="1" noChangeArrowheads="1" noTextEdit="1"/>
          </p:cNvSpPr>
          <p:nvPr>
            <p:ph type="sldImg"/>
          </p:nvPr>
        </p:nvSpPr>
        <p:spPr>
          <a:xfrm>
            <a:off x="3895725" y="527050"/>
            <a:ext cx="2824163" cy="2117725"/>
          </a:xfrm>
          <a:ln/>
        </p:spPr>
      </p:sp>
      <p:sp>
        <p:nvSpPr>
          <p:cNvPr id="198659" name="Rectangle 3"/>
          <p:cNvSpPr>
            <a:spLocks noGrp="1" noChangeArrowheads="1"/>
          </p:cNvSpPr>
          <p:nvPr>
            <p:ph type="body" idx="1"/>
          </p:nvPr>
        </p:nvSpPr>
        <p:spPr>
          <a:xfrm>
            <a:off x="327648" y="2821788"/>
            <a:ext cx="6360879" cy="5812499"/>
          </a:xfrm>
          <a:ln/>
        </p:spPr>
        <p:txBody>
          <a:bodyPr/>
          <a:lstStyle/>
          <a:p>
            <a:pPr>
              <a:defRPr/>
            </a:pPr>
            <a:r>
              <a:rPr lang="fr-FR" altLang="ko-KR" dirty="0" err="1" smtClean="0">
                <a:latin typeface="Tahoma" pitchFamily="34" charset="0"/>
                <a:ea typeface="굴림" pitchFamily="50" charset="-127"/>
              </a:rPr>
              <a:t>Now</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is</a:t>
            </a:r>
            <a:r>
              <a:rPr lang="fr-FR" altLang="ko-KR" dirty="0" smtClean="0">
                <a:latin typeface="Tahoma" pitchFamily="34" charset="0"/>
                <a:ea typeface="굴림" pitchFamily="50" charset="-127"/>
              </a:rPr>
              <a:t> the time to </a:t>
            </a:r>
            <a:r>
              <a:rPr lang="fr-FR" altLang="ko-KR" dirty="0" err="1" smtClean="0">
                <a:latin typeface="Tahoma" pitchFamily="34" charset="0"/>
                <a:ea typeface="굴림" pitchFamily="50" charset="-127"/>
              </a:rPr>
              <a:t>revisit</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Testing</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Requirements</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Revise</a:t>
            </a:r>
            <a:r>
              <a:rPr lang="fr-FR" altLang="ko-KR" dirty="0" smtClean="0">
                <a:latin typeface="Tahoma" pitchFamily="34" charset="0"/>
                <a:ea typeface="굴림" pitchFamily="50" charset="-127"/>
              </a:rPr>
              <a:t> the test cases in </a:t>
            </a:r>
            <a:r>
              <a:rPr lang="en-US" altLang="ko-KR" dirty="0" smtClean="0">
                <a:latin typeface="Tahoma" pitchFamily="34" charset="0"/>
                <a:ea typeface="굴림" pitchFamily="50" charset="-127"/>
              </a:rPr>
              <a:t>sbr_testing_requirements.doc.</a:t>
            </a:r>
          </a:p>
          <a:p>
            <a:pPr marL="228600" indent="-228600">
              <a:buFontTx/>
              <a:buAutoNum type="arabicParenR"/>
              <a:defRPr/>
            </a:pPr>
            <a:r>
              <a:rPr lang="en-US" altLang="ko-KR" dirty="0" smtClean="0">
                <a:latin typeface="Tahoma" pitchFamily="34" charset="0"/>
                <a:ea typeface="굴림" pitchFamily="50" charset="-127"/>
              </a:rPr>
              <a:t>First show how the first test case can be easily created using Signal Builder </a:t>
            </a:r>
          </a:p>
          <a:p>
            <a:pPr marL="971550" lvl="1" indent="-228600">
              <a:buFontTx/>
              <a:buChar char="-"/>
              <a:defRPr/>
            </a:pPr>
            <a:r>
              <a:rPr lang="en-US" altLang="ko-KR" dirty="0" smtClean="0">
                <a:latin typeface="Tahoma" pitchFamily="34" charset="0"/>
                <a:ea typeface="굴림" pitchFamily="50" charset="-127"/>
              </a:rPr>
              <a:t>Key : Constant at 0</a:t>
            </a:r>
          </a:p>
          <a:p>
            <a:pPr marL="971550" lvl="1" indent="-228600">
              <a:buFontTx/>
              <a:buChar char="-"/>
              <a:defRPr/>
            </a:pPr>
            <a:r>
              <a:rPr lang="en-US" altLang="ko-KR" dirty="0" err="1" smtClean="0">
                <a:latin typeface="Tahoma" pitchFamily="34" charset="0"/>
                <a:ea typeface="굴림" pitchFamily="50" charset="-127"/>
              </a:rPr>
              <a:t>SeatBeltFasten</a:t>
            </a:r>
            <a:r>
              <a:rPr lang="en-US" altLang="ko-KR" dirty="0" smtClean="0">
                <a:latin typeface="Tahoma" pitchFamily="34" charset="0"/>
                <a:ea typeface="굴림" pitchFamily="50" charset="-127"/>
              </a:rPr>
              <a:t> : Square wave at frequency 2</a:t>
            </a:r>
          </a:p>
          <a:p>
            <a:pPr marL="971550" lvl="1" indent="-228600">
              <a:buFontTx/>
              <a:buChar char="-"/>
              <a:defRPr/>
            </a:pPr>
            <a:r>
              <a:rPr lang="en-US" altLang="ko-KR" dirty="0" smtClean="0">
                <a:latin typeface="Tahoma" pitchFamily="34" charset="0"/>
                <a:ea typeface="굴림" pitchFamily="50" charset="-127"/>
              </a:rPr>
              <a:t>Speed : Triangle wave at default setting</a:t>
            </a:r>
          </a:p>
          <a:p>
            <a:pPr marL="971550" lvl="1" indent="-228600">
              <a:buFontTx/>
              <a:buChar char="-"/>
              <a:defRPr/>
            </a:pPr>
            <a:r>
              <a:rPr lang="en-US" altLang="ko-KR" dirty="0" err="1" smtClean="0">
                <a:latin typeface="Tahoma" pitchFamily="34" charset="0"/>
                <a:ea typeface="굴림" pitchFamily="50" charset="-127"/>
              </a:rPr>
              <a:t>SeatBeltIconExp</a:t>
            </a:r>
            <a:r>
              <a:rPr lang="en-US" altLang="ko-KR" dirty="0" smtClean="0">
                <a:latin typeface="Tahoma" pitchFamily="34" charset="0"/>
                <a:ea typeface="굴림" pitchFamily="50" charset="-127"/>
              </a:rPr>
              <a:t> : Constant at 0</a:t>
            </a:r>
          </a:p>
          <a:p>
            <a:pPr marL="971550" lvl="1" indent="-228600">
              <a:buFontTx/>
              <a:buChar char="-"/>
              <a:defRPr/>
            </a:pPr>
            <a:endParaRPr lang="en-US" altLang="ko-KR" dirty="0" smtClean="0">
              <a:latin typeface="Tahoma" pitchFamily="34" charset="0"/>
              <a:ea typeface="굴림" pitchFamily="50" charset="-127"/>
            </a:endParaRPr>
          </a:p>
          <a:p>
            <a:pPr marL="228600" indent="-228600">
              <a:buFontTx/>
              <a:buAutoNum type="arabicParenR"/>
              <a:defRPr/>
            </a:pPr>
            <a:r>
              <a:rPr lang="fr-FR" altLang="ko-KR" dirty="0" err="1" smtClean="0">
                <a:latin typeface="Tahoma" pitchFamily="34" charset="0"/>
                <a:ea typeface="굴림" pitchFamily="50" charset="-127"/>
              </a:rPr>
              <a:t>Now</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Let’s</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make</a:t>
            </a:r>
            <a:r>
              <a:rPr lang="fr-FR" altLang="ko-KR" dirty="0" smtClean="0">
                <a:latin typeface="Tahoma" pitchFamily="34" charset="0"/>
                <a:ea typeface="굴림" pitchFamily="50" charset="-127"/>
              </a:rPr>
              <a:t> use of the sbrTestCase.xls file.</a:t>
            </a:r>
          </a:p>
          <a:p>
            <a:pPr marL="971550" lvl="1" indent="-228600">
              <a:buFontTx/>
              <a:buAutoNum type="alphaLcParenR"/>
              <a:defRPr/>
            </a:pPr>
            <a:r>
              <a:rPr lang="fr-FR" altLang="ko-KR" dirty="0" smtClean="0">
                <a:latin typeface="Tahoma" pitchFamily="34" charset="0"/>
                <a:ea typeface="굴림" pitchFamily="50" charset="-127"/>
              </a:rPr>
              <a:t>Open </a:t>
            </a:r>
            <a:r>
              <a:rPr lang="fr-FR" altLang="ko-KR" dirty="0" err="1" smtClean="0">
                <a:latin typeface="Tahoma" pitchFamily="34" charset="0"/>
                <a:ea typeface="굴림" pitchFamily="50" charset="-127"/>
              </a:rPr>
              <a:t>xlsSignalGui</a:t>
            </a:r>
            <a:endParaRPr lang="fr-FR" altLang="ko-KR" dirty="0" smtClean="0">
              <a:latin typeface="Tahoma" pitchFamily="34" charset="0"/>
              <a:ea typeface="굴림" pitchFamily="50" charset="-127"/>
            </a:endParaRPr>
          </a:p>
          <a:p>
            <a:pPr marL="971550" lvl="1" indent="-228600">
              <a:buFontTx/>
              <a:buAutoNum type="alphaLcParenR"/>
              <a:defRPr/>
            </a:pPr>
            <a:r>
              <a:rPr lang="fr-FR" altLang="ko-KR" dirty="0" smtClean="0">
                <a:latin typeface="Tahoma" pitchFamily="34" charset="0"/>
                <a:ea typeface="굴림" pitchFamily="50" charset="-127"/>
              </a:rPr>
              <a:t>Push open </a:t>
            </a:r>
            <a:r>
              <a:rPr lang="fr-FR" altLang="ko-KR" dirty="0" err="1" smtClean="0">
                <a:latin typeface="Tahoma" pitchFamily="34" charset="0"/>
                <a:ea typeface="굴림" pitchFamily="50" charset="-127"/>
              </a:rPr>
              <a:t>button</a:t>
            </a:r>
            <a:r>
              <a:rPr lang="fr-FR" altLang="ko-KR" dirty="0" smtClean="0">
                <a:latin typeface="Tahoma" pitchFamily="34" charset="0"/>
                <a:ea typeface="굴림" pitchFamily="50" charset="-127"/>
              </a:rPr>
              <a:t> and select sbrTestCase.xls file</a:t>
            </a:r>
          </a:p>
          <a:p>
            <a:pPr marL="971550" lvl="1" indent="-228600">
              <a:buFontTx/>
              <a:buAutoNum type="alphaLcParenR"/>
              <a:defRPr/>
            </a:pPr>
            <a:r>
              <a:rPr lang="fr-FR" altLang="ko-KR" dirty="0" err="1" smtClean="0">
                <a:latin typeface="Tahoma" pitchFamily="34" charset="0"/>
                <a:ea typeface="굴림" pitchFamily="50" charset="-127"/>
              </a:rPr>
              <a:t>Press</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generate</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button</a:t>
            </a:r>
            <a:r>
              <a:rPr lang="fr-FR" altLang="ko-KR" dirty="0" smtClean="0">
                <a:latin typeface="Tahoma" pitchFamily="34" charset="0"/>
                <a:ea typeface="굴림" pitchFamily="50" charset="-127"/>
              </a:rPr>
              <a:t> </a:t>
            </a:r>
          </a:p>
          <a:p>
            <a:pPr marL="971550" lvl="1" indent="-228600">
              <a:buFontTx/>
              <a:buAutoNum type="alphaLcParenR"/>
              <a:defRPr/>
            </a:pPr>
            <a:r>
              <a:rPr lang="fr-FR" altLang="ko-KR" dirty="0" smtClean="0">
                <a:latin typeface="Tahoma" pitchFamily="34" charset="0"/>
                <a:ea typeface="굴림" pitchFamily="50" charset="-127"/>
              </a:rPr>
              <a:t>A Signal </a:t>
            </a:r>
            <a:r>
              <a:rPr lang="fr-FR" altLang="ko-KR" dirty="0" err="1" smtClean="0">
                <a:latin typeface="Tahoma" pitchFamily="34" charset="0"/>
                <a:ea typeface="굴림" pitchFamily="50" charset="-127"/>
              </a:rPr>
              <a:t>Builder</a:t>
            </a:r>
            <a:r>
              <a:rPr lang="fr-FR" altLang="ko-KR" dirty="0" smtClean="0">
                <a:latin typeface="Tahoma" pitchFamily="34" charset="0"/>
                <a:ea typeface="굴림" pitchFamily="50" charset="-127"/>
              </a:rPr>
              <a:t> block </a:t>
            </a:r>
            <a:r>
              <a:rPr lang="fr-FR" altLang="ko-KR" dirty="0" err="1" smtClean="0">
                <a:latin typeface="Tahoma" pitchFamily="34" charset="0"/>
                <a:ea typeface="굴림" pitchFamily="50" charset="-127"/>
              </a:rPr>
              <a:t>will</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be</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created</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into</a:t>
            </a:r>
            <a:r>
              <a:rPr lang="fr-FR" altLang="ko-KR" dirty="0" smtClean="0">
                <a:latin typeface="Tahoma" pitchFamily="34" charset="0"/>
                <a:ea typeface="굴림" pitchFamily="50" charset="-127"/>
              </a:rPr>
              <a:t> a </a:t>
            </a:r>
            <a:r>
              <a:rPr lang="fr-FR" altLang="ko-KR" dirty="0" err="1" smtClean="0">
                <a:latin typeface="Tahoma" pitchFamily="34" charset="0"/>
                <a:ea typeface="굴림" pitchFamily="50" charset="-127"/>
              </a:rPr>
              <a:t>Simulink</a:t>
            </a:r>
            <a:r>
              <a:rPr lang="fr-FR" altLang="ko-KR" dirty="0" smtClean="0">
                <a:latin typeface="Tahoma" pitchFamily="34" charset="0"/>
                <a:ea typeface="굴림" pitchFamily="50" charset="-127"/>
              </a:rPr>
              <a:t> model</a:t>
            </a:r>
          </a:p>
          <a:p>
            <a:pPr marL="971550" lvl="1" indent="-228600">
              <a:defRPr/>
            </a:pPr>
            <a:endParaRPr lang="fr-FR" altLang="ko-KR" dirty="0" smtClean="0">
              <a:latin typeface="Tahoma" pitchFamily="34" charset="0"/>
              <a:ea typeface="굴림" pitchFamily="50" charset="-127"/>
            </a:endParaRPr>
          </a:p>
          <a:p>
            <a:pPr marL="971550" lvl="1" indent="-228600">
              <a:defRPr/>
            </a:pPr>
            <a:r>
              <a:rPr lang="fr-FR" altLang="ko-KR" dirty="0" smtClean="0">
                <a:latin typeface="Tahoma" pitchFamily="34" charset="0"/>
                <a:ea typeface="굴림" pitchFamily="50" charset="-127"/>
              </a:rPr>
              <a:t># There </a:t>
            </a:r>
            <a:r>
              <a:rPr lang="fr-FR" altLang="ko-KR" dirty="0" err="1" smtClean="0">
                <a:latin typeface="Tahoma" pitchFamily="34" charset="0"/>
                <a:ea typeface="굴림" pitchFamily="50" charset="-127"/>
              </a:rPr>
              <a:t>is</a:t>
            </a:r>
            <a:r>
              <a:rPr lang="fr-FR" altLang="ko-KR" dirty="0" smtClean="0">
                <a:latin typeface="Tahoma" pitchFamily="34" charset="0"/>
                <a:ea typeface="굴림" pitchFamily="50" charset="-127"/>
              </a:rPr>
              <a:t> a bug on </a:t>
            </a:r>
            <a:r>
              <a:rPr lang="fr-FR" altLang="ko-KR" dirty="0" err="1" smtClean="0">
                <a:latin typeface="Tahoma" pitchFamily="34" charset="0"/>
                <a:ea typeface="굴림" pitchFamily="50" charset="-127"/>
              </a:rPr>
              <a:t>using</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commands</a:t>
            </a:r>
            <a:r>
              <a:rPr lang="fr-FR" altLang="ko-KR" dirty="0" smtClean="0">
                <a:latin typeface="Tahoma" pitchFamily="34" charset="0"/>
                <a:ea typeface="굴림" pitchFamily="50" charset="-127"/>
              </a:rPr>
              <a:t> to </a:t>
            </a:r>
            <a:r>
              <a:rPr lang="fr-FR" altLang="ko-KR" dirty="0" err="1" smtClean="0">
                <a:latin typeface="Tahoma" pitchFamily="34" charset="0"/>
                <a:ea typeface="굴림" pitchFamily="50" charset="-127"/>
              </a:rPr>
              <a:t>create</a:t>
            </a:r>
            <a:r>
              <a:rPr lang="fr-FR" altLang="ko-KR" dirty="0" smtClean="0">
                <a:latin typeface="Tahoma" pitchFamily="34" charset="0"/>
                <a:ea typeface="굴림" pitchFamily="50" charset="-127"/>
              </a:rPr>
              <a:t> Signal </a:t>
            </a:r>
            <a:r>
              <a:rPr lang="fr-FR" altLang="ko-KR" dirty="0" err="1" smtClean="0">
                <a:latin typeface="Tahoma" pitchFamily="34" charset="0"/>
                <a:ea typeface="굴림" pitchFamily="50" charset="-127"/>
              </a:rPr>
              <a:t>Builder</a:t>
            </a:r>
            <a:r>
              <a:rPr lang="fr-FR" altLang="ko-KR" dirty="0" smtClean="0">
                <a:latin typeface="Tahoma" pitchFamily="34" charset="0"/>
                <a:ea typeface="굴림" pitchFamily="50" charset="-127"/>
              </a:rPr>
              <a:t> block. </a:t>
            </a:r>
            <a:r>
              <a:rPr lang="fr-FR" altLang="ko-KR" dirty="0" err="1" smtClean="0">
                <a:latin typeface="Tahoma" pitchFamily="34" charset="0"/>
                <a:ea typeface="굴림" pitchFamily="50" charset="-127"/>
              </a:rPr>
              <a:t>After</a:t>
            </a:r>
            <a:r>
              <a:rPr lang="fr-FR" altLang="ko-KR" dirty="0" smtClean="0">
                <a:latin typeface="Tahoma" pitchFamily="34" charset="0"/>
                <a:ea typeface="굴림" pitchFamily="50" charset="-127"/>
              </a:rPr>
              <a:t> the block </a:t>
            </a:r>
            <a:r>
              <a:rPr lang="fr-FR" altLang="ko-KR" dirty="0" err="1" smtClean="0">
                <a:latin typeface="Tahoma" pitchFamily="34" charset="0"/>
                <a:ea typeface="굴림" pitchFamily="50" charset="-127"/>
              </a:rPr>
              <a:t>gets</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generated</a:t>
            </a:r>
            <a:r>
              <a:rPr lang="fr-FR" altLang="ko-KR" dirty="0" smtClean="0">
                <a:latin typeface="Tahoma" pitchFamily="34" charset="0"/>
                <a:ea typeface="굴림" pitchFamily="50" charset="-127"/>
              </a:rPr>
              <a:t> click all the test case </a:t>
            </a:r>
            <a:r>
              <a:rPr lang="fr-FR" altLang="ko-KR" dirty="0" err="1" smtClean="0">
                <a:latin typeface="Tahoma" pitchFamily="34" charset="0"/>
                <a:ea typeface="굴림" pitchFamily="50" charset="-127"/>
              </a:rPr>
              <a:t>tabs</a:t>
            </a:r>
            <a:r>
              <a:rPr lang="fr-FR" altLang="ko-KR" dirty="0" smtClean="0">
                <a:latin typeface="Tahoma" pitchFamily="34" charset="0"/>
                <a:ea typeface="굴림" pitchFamily="50" charset="-127"/>
              </a:rPr>
              <a:t> to </a:t>
            </a:r>
            <a:r>
              <a:rPr lang="fr-FR" altLang="ko-KR" dirty="0" err="1" smtClean="0">
                <a:latin typeface="Tahoma" pitchFamily="34" charset="0"/>
                <a:ea typeface="굴림" pitchFamily="50" charset="-127"/>
              </a:rPr>
              <a:t>overcome</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this</a:t>
            </a:r>
            <a:r>
              <a:rPr lang="fr-FR" altLang="ko-KR" dirty="0" smtClean="0">
                <a:latin typeface="Tahoma" pitchFamily="34" charset="0"/>
                <a:ea typeface="굴림" pitchFamily="50" charset="-127"/>
              </a:rPr>
              <a:t> issue!</a:t>
            </a:r>
          </a:p>
        </p:txBody>
      </p:sp>
    </p:spTree>
    <p:extLst>
      <p:ext uri="{BB962C8B-B14F-4D97-AF65-F5344CB8AC3E}">
        <p14:creationId xmlns:p14="http://schemas.microsoft.com/office/powerpoint/2010/main" val="1640311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Rot="1" noChangeAspect="1" noChangeArrowheads="1" noTextEdit="1"/>
          </p:cNvSpPr>
          <p:nvPr>
            <p:ph type="sldImg"/>
          </p:nvPr>
        </p:nvSpPr>
        <p:spPr>
          <a:xfrm>
            <a:off x="3895725" y="527050"/>
            <a:ext cx="2824163" cy="2117725"/>
          </a:xfrm>
          <a:ln/>
        </p:spPr>
      </p:sp>
      <p:sp>
        <p:nvSpPr>
          <p:cNvPr id="199683" name="Rectangle 3"/>
          <p:cNvSpPr>
            <a:spLocks noGrp="1" noChangeArrowheads="1"/>
          </p:cNvSpPr>
          <p:nvPr>
            <p:ph type="body" idx="1"/>
          </p:nvPr>
        </p:nvSpPr>
        <p:spPr>
          <a:xfrm>
            <a:off x="327648" y="2821788"/>
            <a:ext cx="6360879" cy="5812499"/>
          </a:xfrm>
          <a:ln/>
        </p:spPr>
        <p:txBody>
          <a:bodyPr/>
          <a:lstStyle/>
          <a:p>
            <a:pPr>
              <a:defRPr/>
            </a:pPr>
            <a:r>
              <a:rPr lang="fr-FR" altLang="ko-KR" dirty="0" err="1" smtClean="0">
                <a:latin typeface="Tahoma" pitchFamily="34" charset="0"/>
                <a:ea typeface="굴림" pitchFamily="50" charset="-127"/>
              </a:rPr>
              <a:t>Three</a:t>
            </a:r>
            <a:r>
              <a:rPr lang="fr-FR" altLang="ko-KR" dirty="0" smtClean="0">
                <a:latin typeface="Tahoma" pitchFamily="34" charset="0"/>
                <a:ea typeface="굴림" pitchFamily="50" charset="-127"/>
              </a:rPr>
              <a:t> aspects of test-</a:t>
            </a:r>
            <a:r>
              <a:rPr lang="fr-FR" altLang="ko-KR" dirty="0" err="1" smtClean="0">
                <a:latin typeface="Tahoma" pitchFamily="34" charset="0"/>
                <a:ea typeface="굴림" pitchFamily="50" charset="-127"/>
              </a:rPr>
              <a:t>harness</a:t>
            </a:r>
            <a:endParaRPr lang="fr-FR" altLang="ko-KR" dirty="0" smtClean="0">
              <a:latin typeface="Tahoma" pitchFamily="34" charset="0"/>
              <a:ea typeface="굴림" pitchFamily="50" charset="-127"/>
            </a:endParaRPr>
          </a:p>
          <a:p>
            <a:pPr marL="228600" indent="-228600">
              <a:buFontTx/>
              <a:buAutoNum type="arabicParenR"/>
              <a:defRPr/>
            </a:pPr>
            <a:r>
              <a:rPr lang="fr-FR" altLang="ko-KR" dirty="0" smtClean="0">
                <a:latin typeface="Tahoma" pitchFamily="34" charset="0"/>
                <a:ea typeface="굴림" pitchFamily="50" charset="-127"/>
              </a:rPr>
              <a:t>Test Cases (Signal </a:t>
            </a:r>
            <a:r>
              <a:rPr lang="fr-FR" altLang="ko-KR" dirty="0" err="1" smtClean="0">
                <a:latin typeface="Tahoma" pitchFamily="34" charset="0"/>
                <a:ea typeface="굴림" pitchFamily="50" charset="-127"/>
              </a:rPr>
              <a:t>Budiler</a:t>
            </a:r>
            <a:r>
              <a:rPr lang="fr-FR" altLang="ko-KR" dirty="0" smtClean="0">
                <a:latin typeface="Tahoma" pitchFamily="34" charset="0"/>
                <a:ea typeface="굴림" pitchFamily="50" charset="-127"/>
              </a:rPr>
              <a:t>)</a:t>
            </a:r>
          </a:p>
          <a:p>
            <a:pPr marL="228600" indent="-228600">
              <a:buFontTx/>
              <a:buAutoNum type="arabicParenR"/>
              <a:defRPr/>
            </a:pPr>
            <a:r>
              <a:rPr lang="fr-FR" altLang="ko-KR" dirty="0" smtClean="0">
                <a:latin typeface="Tahoma" pitchFamily="34" charset="0"/>
                <a:ea typeface="굴림" pitchFamily="50" charset="-127"/>
              </a:rPr>
              <a:t>Model </a:t>
            </a:r>
            <a:r>
              <a:rPr lang="fr-FR" altLang="ko-KR" dirty="0" err="1" smtClean="0">
                <a:latin typeface="Tahoma" pitchFamily="34" charset="0"/>
                <a:ea typeface="굴림" pitchFamily="50" charset="-127"/>
              </a:rPr>
              <a:t>under</a:t>
            </a:r>
            <a:r>
              <a:rPr lang="fr-FR" altLang="ko-KR" dirty="0" smtClean="0">
                <a:latin typeface="Tahoma" pitchFamily="34" charset="0"/>
                <a:ea typeface="굴림" pitchFamily="50" charset="-127"/>
              </a:rPr>
              <a:t> test (Model Block </a:t>
            </a:r>
            <a:r>
              <a:rPr lang="fr-FR" altLang="ko-KR" dirty="0" err="1" smtClean="0">
                <a:latin typeface="Tahoma" pitchFamily="34" charset="0"/>
                <a:ea typeface="굴림" pitchFamily="50" charset="-127"/>
              </a:rPr>
              <a:t>can</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be</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used</a:t>
            </a:r>
            <a:r>
              <a:rPr lang="fr-FR" altLang="ko-KR" dirty="0" smtClean="0">
                <a:latin typeface="Tahoma" pitchFamily="34" charset="0"/>
                <a:ea typeface="굴림" pitchFamily="50" charset="-127"/>
              </a:rPr>
              <a:t> to </a:t>
            </a:r>
            <a:r>
              <a:rPr lang="fr-FR" altLang="ko-KR" dirty="0" err="1" smtClean="0">
                <a:latin typeface="Tahoma" pitchFamily="34" charset="0"/>
                <a:ea typeface="굴림" pitchFamily="50" charset="-127"/>
              </a:rPr>
              <a:t>bring</a:t>
            </a:r>
            <a:r>
              <a:rPr lang="fr-FR" altLang="ko-KR" dirty="0" smtClean="0">
                <a:latin typeface="Tahoma" pitchFamily="34" charset="0"/>
                <a:ea typeface="굴림" pitchFamily="50" charset="-127"/>
              </a:rPr>
              <a:t> sbr.mdl </a:t>
            </a:r>
            <a:r>
              <a:rPr lang="fr-FR" altLang="ko-KR" dirty="0" err="1" smtClean="0">
                <a:latin typeface="Tahoma" pitchFamily="34" charset="0"/>
                <a:ea typeface="굴림" pitchFamily="50" charset="-127"/>
              </a:rPr>
              <a:t>into</a:t>
            </a:r>
            <a:r>
              <a:rPr lang="fr-FR" altLang="ko-KR" dirty="0" smtClean="0">
                <a:latin typeface="Tahoma" pitchFamily="34" charset="0"/>
                <a:ea typeface="굴림" pitchFamily="50" charset="-127"/>
              </a:rPr>
              <a:t> the test-</a:t>
            </a:r>
            <a:r>
              <a:rPr lang="fr-FR" altLang="ko-KR" dirty="0" err="1" smtClean="0">
                <a:latin typeface="Tahoma" pitchFamily="34" charset="0"/>
                <a:ea typeface="굴림" pitchFamily="50" charset="-127"/>
              </a:rPr>
              <a:t>harness</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environment</a:t>
            </a:r>
            <a:r>
              <a:rPr lang="fr-FR" altLang="ko-KR" dirty="0" smtClean="0">
                <a:latin typeface="Tahoma" pitchFamily="34" charset="0"/>
                <a:ea typeface="굴림" pitchFamily="50" charset="-127"/>
              </a:rPr>
              <a:t>)</a:t>
            </a:r>
          </a:p>
          <a:p>
            <a:pPr marL="228600" indent="-228600">
              <a:buFontTx/>
              <a:buAutoNum type="arabicParenR"/>
              <a:defRPr/>
            </a:pPr>
            <a:r>
              <a:rPr lang="fr-FR" altLang="ko-KR" dirty="0" smtClean="0">
                <a:latin typeface="Tahoma" pitchFamily="34" charset="0"/>
                <a:ea typeface="굴림" pitchFamily="50" charset="-127"/>
              </a:rPr>
              <a:t>Output check (</a:t>
            </a:r>
            <a:r>
              <a:rPr lang="fr-FR" altLang="ko-KR" dirty="0" err="1" smtClean="0">
                <a:latin typeface="Tahoma" pitchFamily="34" charset="0"/>
                <a:ea typeface="굴림" pitchFamily="50" charset="-127"/>
              </a:rPr>
              <a:t>combination</a:t>
            </a:r>
            <a:r>
              <a:rPr lang="fr-FR" altLang="ko-KR" dirty="0" smtClean="0">
                <a:latin typeface="Tahoma" pitchFamily="34" charset="0"/>
                <a:ea typeface="굴림" pitchFamily="50" charset="-127"/>
              </a:rPr>
              <a:t> of </a:t>
            </a:r>
            <a:r>
              <a:rPr lang="fr-FR" altLang="ko-KR" dirty="0" err="1" smtClean="0">
                <a:latin typeface="Tahoma" pitchFamily="34" charset="0"/>
                <a:ea typeface="굴림" pitchFamily="50" charset="-127"/>
              </a:rPr>
              <a:t>relational</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operators</a:t>
            </a:r>
            <a:r>
              <a:rPr lang="fr-FR" altLang="ko-KR" dirty="0" smtClean="0">
                <a:latin typeface="Tahoma" pitchFamily="34" charset="0"/>
                <a:ea typeface="굴림" pitchFamily="50" charset="-127"/>
              </a:rPr>
              <a:t> and assertion block </a:t>
            </a:r>
            <a:r>
              <a:rPr lang="fr-FR" altLang="ko-KR" dirty="0" err="1" smtClean="0">
                <a:latin typeface="Tahoma" pitchFamily="34" charset="0"/>
                <a:ea typeface="굴림" pitchFamily="50" charset="-127"/>
              </a:rPr>
              <a:t>is</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being</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used</a:t>
            </a:r>
            <a:r>
              <a:rPr lang="fr-FR" altLang="ko-KR" dirty="0" smtClean="0">
                <a:latin typeface="Tahoma" pitchFamily="34" charset="0"/>
                <a:ea typeface="굴림" pitchFamily="50" charset="-127"/>
              </a:rPr>
              <a:t>)</a:t>
            </a:r>
          </a:p>
          <a:p>
            <a:pPr marL="228600" indent="-228600">
              <a:defRPr/>
            </a:pPr>
            <a:endParaRPr lang="fr-FR" altLang="ko-KR" dirty="0" smtClean="0">
              <a:latin typeface="Tahoma" pitchFamily="34" charset="0"/>
              <a:ea typeface="굴림" pitchFamily="50" charset="-127"/>
            </a:endParaRPr>
          </a:p>
          <a:p>
            <a:pPr marL="228600" indent="-228600">
              <a:defRPr/>
            </a:pPr>
            <a:r>
              <a:rPr lang="fr-FR" altLang="ko-KR" dirty="0" smtClean="0">
                <a:latin typeface="Tahoma" pitchFamily="34" charset="0"/>
                <a:ea typeface="굴림" pitchFamily="50" charset="-127"/>
              </a:rPr>
              <a:t>&gt;&gt; </a:t>
            </a:r>
            <a:r>
              <a:rPr lang="en-US" altLang="ko-KR" dirty="0" err="1" smtClean="0">
                <a:latin typeface="Tahoma" pitchFamily="34" charset="0"/>
                <a:ea typeface="굴림" pitchFamily="50" charset="-127"/>
              </a:rPr>
              <a:t>sbr_testHarness</a:t>
            </a:r>
            <a:endParaRPr lang="en-US" altLang="ko-KR" dirty="0" smtClean="0">
              <a:latin typeface="Tahoma" pitchFamily="34" charset="0"/>
              <a:ea typeface="굴림" pitchFamily="50" charset="-127"/>
            </a:endParaRPr>
          </a:p>
          <a:p>
            <a:pPr marL="228600" indent="-228600">
              <a:buFontTx/>
              <a:buAutoNum type="arabicParenR"/>
              <a:defRPr/>
            </a:pPr>
            <a:r>
              <a:rPr lang="fr-FR" altLang="ko-KR" dirty="0" smtClean="0">
                <a:latin typeface="Tahoma" pitchFamily="34" charset="0"/>
                <a:ea typeface="굴림" pitchFamily="50" charset="-127"/>
              </a:rPr>
              <a:t>Open the Signal </a:t>
            </a:r>
            <a:r>
              <a:rPr lang="fr-FR" altLang="ko-KR" dirty="0" err="1" smtClean="0">
                <a:latin typeface="Tahoma" pitchFamily="34" charset="0"/>
                <a:ea typeface="굴림" pitchFamily="50" charset="-127"/>
              </a:rPr>
              <a:t>Builder</a:t>
            </a:r>
            <a:r>
              <a:rPr lang="fr-FR" altLang="ko-KR" dirty="0" smtClean="0">
                <a:latin typeface="Tahoma" pitchFamily="34" charset="0"/>
                <a:ea typeface="굴림" pitchFamily="50" charset="-127"/>
              </a:rPr>
              <a:t> block and </a:t>
            </a:r>
            <a:r>
              <a:rPr lang="fr-FR" altLang="ko-KR" dirty="0" err="1" smtClean="0">
                <a:latin typeface="Tahoma" pitchFamily="34" charset="0"/>
                <a:ea typeface="굴림" pitchFamily="50" charset="-127"/>
              </a:rPr>
              <a:t>explain</a:t>
            </a:r>
            <a:r>
              <a:rPr lang="fr-FR" altLang="ko-KR" dirty="0" smtClean="0">
                <a:latin typeface="Tahoma" pitchFamily="34" charset="0"/>
                <a:ea typeface="굴림" pitchFamily="50" charset="-127"/>
              </a:rPr>
              <a:t> about the assertion control </a:t>
            </a:r>
          </a:p>
          <a:p>
            <a:pPr marL="228600" indent="-228600">
              <a:buFontTx/>
              <a:buAutoNum type="arabicParenR"/>
              <a:defRPr/>
            </a:pPr>
            <a:r>
              <a:rPr lang="fr-FR" altLang="ko-KR" dirty="0" smtClean="0">
                <a:latin typeface="Tahoma" pitchFamily="34" charset="0"/>
                <a:ea typeface="굴림" pitchFamily="50" charset="-127"/>
              </a:rPr>
              <a:t>Test </a:t>
            </a:r>
            <a:r>
              <a:rPr lang="fr-FR" altLang="ko-KR" dirty="0" err="1" smtClean="0">
                <a:latin typeface="Tahoma" pitchFamily="34" charset="0"/>
                <a:ea typeface="굴림" pitchFamily="50" charset="-127"/>
              </a:rPr>
              <a:t>each</a:t>
            </a:r>
            <a:r>
              <a:rPr lang="fr-FR" altLang="ko-KR" dirty="0" smtClean="0">
                <a:latin typeface="Tahoma" pitchFamily="34" charset="0"/>
                <a:ea typeface="굴림" pitchFamily="50" charset="-127"/>
              </a:rPr>
              <a:t> test cases one by one</a:t>
            </a:r>
          </a:p>
          <a:p>
            <a:pPr marL="228600" indent="-228600">
              <a:buFontTx/>
              <a:buAutoNum type="arabicParenR"/>
              <a:defRPr/>
            </a:pPr>
            <a:r>
              <a:rPr lang="fr-FR" altLang="ko-KR" dirty="0" err="1" smtClean="0">
                <a:latin typeface="Tahoma" pitchFamily="34" charset="0"/>
                <a:ea typeface="굴림" pitchFamily="50" charset="-127"/>
              </a:rPr>
              <a:t>Error</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will</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be</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asserted</a:t>
            </a:r>
            <a:r>
              <a:rPr lang="fr-FR" altLang="ko-KR" dirty="0" smtClean="0">
                <a:latin typeface="Tahoma" pitchFamily="34" charset="0"/>
                <a:ea typeface="굴림" pitchFamily="50" charset="-127"/>
              </a:rPr>
              <a:t> on TC-04</a:t>
            </a:r>
          </a:p>
          <a:p>
            <a:pPr marL="228600" indent="-228600">
              <a:buFontTx/>
              <a:buAutoNum type="arabicParenR"/>
              <a:defRPr/>
            </a:pPr>
            <a:r>
              <a:rPr lang="fr-FR" altLang="ko-KR" dirty="0" err="1" smtClean="0">
                <a:latin typeface="Tahoma" pitchFamily="34" charset="0"/>
                <a:ea typeface="굴림" pitchFamily="50" charset="-127"/>
              </a:rPr>
              <a:t>Turn</a:t>
            </a:r>
            <a:r>
              <a:rPr lang="fr-FR" altLang="ko-KR" dirty="0" smtClean="0">
                <a:latin typeface="Tahoma" pitchFamily="34" charset="0"/>
                <a:ea typeface="굴림" pitchFamily="50" charset="-127"/>
              </a:rPr>
              <a:t> off the assertion and </a:t>
            </a:r>
            <a:r>
              <a:rPr lang="fr-FR" altLang="ko-KR" dirty="0" err="1" smtClean="0">
                <a:latin typeface="Tahoma" pitchFamily="34" charset="0"/>
                <a:ea typeface="굴림" pitchFamily="50" charset="-127"/>
              </a:rPr>
              <a:t>see</a:t>
            </a:r>
            <a:r>
              <a:rPr lang="fr-FR" altLang="ko-KR" dirty="0" smtClean="0">
                <a:latin typeface="Tahoma" pitchFamily="34" charset="0"/>
                <a:ea typeface="굴림" pitchFamily="50" charset="-127"/>
              </a:rPr>
              <a:t> the scope to check the </a:t>
            </a:r>
            <a:r>
              <a:rPr lang="fr-FR" altLang="ko-KR" dirty="0" err="1" smtClean="0">
                <a:latin typeface="Tahoma" pitchFamily="34" charset="0"/>
                <a:ea typeface="굴림" pitchFamily="50" charset="-127"/>
              </a:rPr>
              <a:t>difference</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between</a:t>
            </a:r>
            <a:r>
              <a:rPr lang="fr-FR" altLang="ko-KR" dirty="0" smtClean="0">
                <a:latin typeface="Tahoma" pitchFamily="34" charset="0"/>
                <a:ea typeface="굴림" pitchFamily="50" charset="-127"/>
              </a:rPr>
              <a:t> simulation </a:t>
            </a:r>
            <a:r>
              <a:rPr lang="fr-FR" altLang="ko-KR" dirty="0" err="1" smtClean="0">
                <a:latin typeface="Tahoma" pitchFamily="34" charset="0"/>
                <a:ea typeface="굴림" pitchFamily="50" charset="-127"/>
              </a:rPr>
              <a:t>result</a:t>
            </a:r>
            <a:r>
              <a:rPr lang="fr-FR" altLang="ko-KR" dirty="0" smtClean="0">
                <a:latin typeface="Tahoma" pitchFamily="34" charset="0"/>
                <a:ea typeface="굴림" pitchFamily="50" charset="-127"/>
              </a:rPr>
              <a:t> and </a:t>
            </a:r>
            <a:r>
              <a:rPr lang="fr-FR" altLang="ko-KR" dirty="0" err="1" smtClean="0">
                <a:latin typeface="Tahoma" pitchFamily="34" charset="0"/>
                <a:ea typeface="굴림" pitchFamily="50" charset="-127"/>
              </a:rPr>
              <a:t>expected</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result</a:t>
            </a:r>
            <a:r>
              <a:rPr lang="fr-FR" altLang="ko-KR" dirty="0" smtClean="0">
                <a:latin typeface="Tahoma" pitchFamily="34" charset="0"/>
                <a:ea typeface="굴림" pitchFamily="50" charset="-127"/>
              </a:rPr>
              <a:t>.</a:t>
            </a:r>
          </a:p>
          <a:p>
            <a:pPr marL="228600" indent="-228600">
              <a:buFontTx/>
              <a:buAutoNum type="arabicParenR"/>
              <a:defRPr/>
            </a:pPr>
            <a:r>
              <a:rPr lang="fr-FR" altLang="ko-KR" dirty="0" smtClean="0">
                <a:latin typeface="Tahoma" pitchFamily="34" charset="0"/>
                <a:ea typeface="굴림" pitchFamily="50" charset="-127"/>
              </a:rPr>
              <a:t>Open Model block </a:t>
            </a:r>
            <a:r>
              <a:rPr lang="fr-FR" altLang="ko-KR" dirty="0" err="1" smtClean="0">
                <a:latin typeface="Tahoma" pitchFamily="34" charset="0"/>
                <a:ea typeface="굴림" pitchFamily="50" charset="-127"/>
              </a:rPr>
              <a:t>parmeters</a:t>
            </a:r>
            <a:r>
              <a:rPr lang="fr-FR" altLang="ko-KR" dirty="0" smtClean="0">
                <a:latin typeface="Tahoma" pitchFamily="34" charset="0"/>
                <a:ea typeface="굴림" pitchFamily="50" charset="-127"/>
              </a:rPr>
              <a:t> and change </a:t>
            </a:r>
            <a:r>
              <a:rPr lang="fr-FR" altLang="ko-KR" dirty="0" err="1" smtClean="0">
                <a:latin typeface="Tahoma" pitchFamily="34" charset="0"/>
                <a:ea typeface="굴림" pitchFamily="50" charset="-127"/>
              </a:rPr>
              <a:t>sbr</a:t>
            </a:r>
            <a:r>
              <a:rPr lang="fr-FR" altLang="ko-KR" dirty="0" smtClean="0">
                <a:latin typeface="Tahoma" pitchFamily="34" charset="0"/>
                <a:ea typeface="굴림" pitchFamily="50" charset="-127"/>
              </a:rPr>
              <a:t> -&gt; </a:t>
            </a:r>
            <a:r>
              <a:rPr lang="fr-FR" altLang="ko-KR" dirty="0" err="1" smtClean="0">
                <a:latin typeface="Tahoma" pitchFamily="34" charset="0"/>
                <a:ea typeface="굴림" pitchFamily="50" charset="-127"/>
              </a:rPr>
              <a:t>sbr_fix</a:t>
            </a:r>
            <a:endParaRPr lang="fr-FR" altLang="ko-KR" dirty="0" smtClean="0">
              <a:latin typeface="Tahoma" pitchFamily="34" charset="0"/>
              <a:ea typeface="굴림" pitchFamily="50" charset="-127"/>
            </a:endParaRPr>
          </a:p>
          <a:p>
            <a:pPr marL="228600" indent="-228600">
              <a:buFontTx/>
              <a:buAutoNum type="arabicParenR"/>
              <a:defRPr/>
            </a:pPr>
            <a:r>
              <a:rPr lang="fr-FR" altLang="ko-KR" dirty="0" smtClean="0">
                <a:latin typeface="Tahoma" pitchFamily="34" charset="0"/>
                <a:ea typeface="굴림" pitchFamily="50" charset="-127"/>
              </a:rPr>
              <a:t>Test TC-04 </a:t>
            </a:r>
            <a:r>
              <a:rPr lang="fr-FR" altLang="ko-KR" dirty="0" err="1" smtClean="0">
                <a:latin typeface="Tahoma" pitchFamily="34" charset="0"/>
                <a:ea typeface="굴림" pitchFamily="50" charset="-127"/>
              </a:rPr>
              <a:t>again</a:t>
            </a:r>
            <a:r>
              <a:rPr lang="fr-FR" altLang="ko-KR" dirty="0" smtClean="0">
                <a:latin typeface="Tahoma" pitchFamily="34" charset="0"/>
                <a:ea typeface="굴림" pitchFamily="50" charset="-127"/>
              </a:rPr>
              <a:t> and finish TC-05</a:t>
            </a:r>
          </a:p>
          <a:p>
            <a:pPr marL="228600" indent="-228600">
              <a:buFontTx/>
              <a:buAutoNum type="arabicParenR"/>
              <a:defRPr/>
            </a:pPr>
            <a:r>
              <a:rPr lang="fr-FR" altLang="ko-KR" dirty="0" err="1" smtClean="0">
                <a:latin typeface="Tahoma" pitchFamily="34" charset="0"/>
                <a:ea typeface="굴림" pitchFamily="50" charset="-127"/>
              </a:rPr>
              <a:t>Now</a:t>
            </a:r>
            <a:r>
              <a:rPr lang="fr-FR" altLang="ko-KR" dirty="0" smtClean="0">
                <a:latin typeface="Tahoma" pitchFamily="34" charset="0"/>
                <a:ea typeface="굴림" pitchFamily="50" charset="-127"/>
              </a:rPr>
              <a:t> the SBR </a:t>
            </a:r>
            <a:r>
              <a:rPr lang="fr-FR" altLang="ko-KR" dirty="0" err="1" smtClean="0">
                <a:latin typeface="Tahoma" pitchFamily="34" charset="0"/>
                <a:ea typeface="굴림" pitchFamily="50" charset="-127"/>
              </a:rPr>
              <a:t>model’s</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functional</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testing</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is</a:t>
            </a:r>
            <a:r>
              <a:rPr lang="fr-FR" altLang="ko-KR" dirty="0" smtClean="0">
                <a:latin typeface="Tahoma" pitchFamily="34" charset="0"/>
                <a:ea typeface="굴림" pitchFamily="50" charset="-127"/>
              </a:rPr>
              <a:t> </a:t>
            </a:r>
            <a:r>
              <a:rPr lang="fr-FR" altLang="ko-KR" dirty="0" err="1" smtClean="0">
                <a:latin typeface="Tahoma" pitchFamily="34" charset="0"/>
                <a:ea typeface="굴림" pitchFamily="50" charset="-127"/>
              </a:rPr>
              <a:t>done</a:t>
            </a:r>
            <a:endParaRPr lang="fr-FR" altLang="ko-KR" dirty="0" smtClean="0">
              <a:latin typeface="Tahoma" pitchFamily="34" charset="0"/>
              <a:ea typeface="굴림" pitchFamily="50" charset="-127"/>
            </a:endParaRPr>
          </a:p>
          <a:p>
            <a:pPr marL="228600" indent="-228600">
              <a:buFontTx/>
              <a:buAutoNum type="arabicParenR"/>
              <a:defRPr/>
            </a:pPr>
            <a:r>
              <a:rPr lang="fr-FR" altLang="ko-KR" dirty="0" smtClean="0">
                <a:latin typeface="Tahoma" pitchFamily="34" charset="0"/>
                <a:ea typeface="굴림" pitchFamily="50" charset="-127"/>
              </a:rPr>
              <a:t>It </a:t>
            </a:r>
            <a:r>
              <a:rPr lang="fr-FR" altLang="ko-KR" dirty="0" err="1" smtClean="0">
                <a:latin typeface="Tahoma" pitchFamily="34" charset="0"/>
                <a:ea typeface="굴림" pitchFamily="50" charset="-127"/>
              </a:rPr>
              <a:t>is</a:t>
            </a:r>
            <a:r>
              <a:rPr lang="fr-FR" altLang="ko-KR" dirty="0" smtClean="0">
                <a:latin typeface="Tahoma" pitchFamily="34" charset="0"/>
                <a:ea typeface="굴림" pitchFamily="50" charset="-127"/>
              </a:rPr>
              <a:t> time to </a:t>
            </a:r>
            <a:r>
              <a:rPr lang="fr-FR" altLang="ko-KR" dirty="0" err="1" smtClean="0">
                <a:latin typeface="Tahoma" pitchFamily="34" charset="0"/>
                <a:ea typeface="굴림" pitchFamily="50" charset="-127"/>
              </a:rPr>
              <a:t>talke</a:t>
            </a:r>
            <a:r>
              <a:rPr lang="fr-FR" altLang="ko-KR" dirty="0" smtClean="0">
                <a:latin typeface="Tahoma" pitchFamily="34" charset="0"/>
                <a:ea typeface="굴림" pitchFamily="50" charset="-127"/>
              </a:rPr>
              <a:t> about test automation and report </a:t>
            </a:r>
            <a:r>
              <a:rPr lang="fr-FR" altLang="ko-KR" dirty="0" err="1" smtClean="0">
                <a:latin typeface="Tahoma" pitchFamily="34" charset="0"/>
                <a:ea typeface="굴림" pitchFamily="50" charset="-127"/>
              </a:rPr>
              <a:t>generation</a:t>
            </a:r>
            <a:endParaRPr lang="fr-FR" altLang="ko-KR" dirty="0" smtClean="0">
              <a:latin typeface="Tahoma" pitchFamily="34" charset="0"/>
              <a:ea typeface="굴림" pitchFamily="50" charset="-127"/>
            </a:endParaRPr>
          </a:p>
          <a:p>
            <a:pPr marL="228600" indent="-228600">
              <a:defRPr/>
            </a:pPr>
            <a:endParaRPr lang="fr-FR" altLang="ko-KR" dirty="0" smtClean="0">
              <a:latin typeface="Tahoma" pitchFamily="34" charset="0"/>
              <a:ea typeface="굴림" pitchFamily="50" charset="-127"/>
            </a:endParaRPr>
          </a:p>
          <a:p>
            <a:pPr marL="228600" indent="-228600">
              <a:defRPr/>
            </a:pPr>
            <a:endParaRPr lang="fr-FR" altLang="ko-KR" dirty="0" smtClean="0">
              <a:latin typeface="Tahoma" pitchFamily="34" charset="0"/>
              <a:ea typeface="굴림" pitchFamily="50" charset="-127"/>
            </a:endParaRPr>
          </a:p>
          <a:p>
            <a:pPr marL="228600" indent="-228600">
              <a:buFontTx/>
              <a:buAutoNum type="arabicParenR"/>
              <a:defRPr/>
            </a:pPr>
            <a:endParaRPr lang="fr-FR" altLang="ko-KR" dirty="0" smtClean="0">
              <a:latin typeface="Tahoma" pitchFamily="34" charset="0"/>
              <a:ea typeface="굴림" pitchFamily="50" charset="-127"/>
            </a:endParaRPr>
          </a:p>
          <a:p>
            <a:pPr marL="228600" indent="-228600">
              <a:buFontTx/>
              <a:buAutoNum type="arabicParenR"/>
              <a:defRPr/>
            </a:pPr>
            <a:endParaRPr lang="fr-FR" altLang="ko-KR" dirty="0" smtClean="0">
              <a:latin typeface="Tahoma" pitchFamily="34" charset="0"/>
              <a:ea typeface="굴림" pitchFamily="50" charset="-127"/>
            </a:endParaRPr>
          </a:p>
        </p:txBody>
      </p:sp>
    </p:spTree>
    <p:extLst>
      <p:ext uri="{BB962C8B-B14F-4D97-AF65-F5344CB8AC3E}">
        <p14:creationId xmlns:p14="http://schemas.microsoft.com/office/powerpoint/2010/main" val="4249475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AD73B8C3-A209-4A55-9261-22C2A02B3159}" type="slidenum">
              <a:rPr lang="en-US" smtClean="0"/>
              <a:pPr/>
              <a:t>26</a:t>
            </a:fld>
            <a:endParaRPr lang="en-US"/>
          </a:p>
        </p:txBody>
      </p:sp>
    </p:spTree>
    <p:extLst>
      <p:ext uri="{BB962C8B-B14F-4D97-AF65-F5344CB8AC3E}">
        <p14:creationId xmlns:p14="http://schemas.microsoft.com/office/powerpoint/2010/main" val="3995566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a:ln/>
        </p:spPr>
      </p:sp>
      <p:sp>
        <p:nvSpPr>
          <p:cNvPr id="155651" name="Notes Placeholder 2"/>
          <p:cNvSpPr>
            <a:spLocks noGrp="1"/>
          </p:cNvSpPr>
          <p:nvPr>
            <p:ph type="body" idx="1"/>
          </p:nvPr>
        </p:nvSpPr>
        <p:spPr>
          <a:noFill/>
          <a:ln/>
        </p:spPr>
        <p:txBody>
          <a:bodyPr/>
          <a:lstStyle/>
          <a:p>
            <a:r>
              <a:rPr lang="en-US" altLang="ko-KR" dirty="0" smtClean="0">
                <a:latin typeface="Times"/>
                <a:cs typeface="맑은 고딕"/>
              </a:rPr>
              <a:t>&gt;&gt; </a:t>
            </a:r>
            <a:r>
              <a:rPr lang="en-US" altLang="ko-KR" dirty="0" err="1" smtClean="0">
                <a:latin typeface="Times"/>
                <a:cs typeface="맑은 고딕"/>
              </a:rPr>
              <a:t>sbr_testGen</a:t>
            </a:r>
            <a:endParaRPr lang="en-US" altLang="ko-KR" dirty="0" smtClean="0">
              <a:latin typeface="Times"/>
              <a:cs typeface="맑은 고딕"/>
            </a:endParaRPr>
          </a:p>
          <a:p>
            <a:r>
              <a:rPr lang="en-US" altLang="ko-KR" dirty="0" smtClean="0">
                <a:latin typeface="Times"/>
                <a:cs typeface="맑은 고딕"/>
              </a:rPr>
              <a:t>1) Generate test cases using DV.</a:t>
            </a:r>
            <a:endParaRPr lang="ko-KR" altLang="en-US" dirty="0" smtClean="0">
              <a:latin typeface="Times"/>
              <a:cs typeface="맑은 고딕"/>
            </a:endParaRPr>
          </a:p>
        </p:txBody>
      </p:sp>
      <p:sp>
        <p:nvSpPr>
          <p:cNvPr id="155652" name="Footer Placeholder 3"/>
          <p:cNvSpPr>
            <a:spLocks noGrp="1"/>
          </p:cNvSpPr>
          <p:nvPr>
            <p:ph type="ftr" sz="quarter" idx="4"/>
          </p:nvPr>
        </p:nvSpPr>
        <p:spPr>
          <a:noFill/>
        </p:spPr>
        <p:txBody>
          <a:bodyPr/>
          <a:lstStyle/>
          <a:p>
            <a:r>
              <a:rPr lang="en-US" altLang="ko-KR" smtClean="0">
                <a:latin typeface="Arial" pitchFamily="34" charset="0"/>
              </a:rPr>
              <a:t>The MathWorks</a:t>
            </a:r>
          </a:p>
        </p:txBody>
      </p:sp>
      <p:sp>
        <p:nvSpPr>
          <p:cNvPr id="155653" name="Slide Number Placeholder 4"/>
          <p:cNvSpPr>
            <a:spLocks noGrp="1"/>
          </p:cNvSpPr>
          <p:nvPr>
            <p:ph type="sldNum" sz="quarter" idx="5"/>
          </p:nvPr>
        </p:nvSpPr>
        <p:spPr>
          <a:noFill/>
        </p:spPr>
        <p:txBody>
          <a:bodyPr/>
          <a:lstStyle/>
          <a:p>
            <a:fld id="{EF4CF2C5-E8DE-4F92-88D4-E22799EB4186}" type="slidenum">
              <a:rPr lang="ko-KR" altLang="en-US" smtClean="0">
                <a:latin typeface="Arial" pitchFamily="34" charset="0"/>
              </a:rPr>
              <a:pPr/>
              <a:t>28</a:t>
            </a:fld>
            <a:endParaRPr lang="en-US" altLang="ko-KR" smtClean="0">
              <a:latin typeface="Arial" pitchFamily="34" charset="0"/>
            </a:endParaRPr>
          </a:p>
        </p:txBody>
      </p:sp>
    </p:spTree>
    <p:extLst>
      <p:ext uri="{BB962C8B-B14F-4D97-AF65-F5344CB8AC3E}">
        <p14:creationId xmlns:p14="http://schemas.microsoft.com/office/powerpoint/2010/main" val="32983716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AD73B8C3-A209-4A55-9261-22C2A02B3159}" type="slidenum">
              <a:rPr lang="en-US" smtClean="0"/>
              <a:pPr/>
              <a:t>31</a:t>
            </a:fld>
            <a:endParaRPr lang="en-US"/>
          </a:p>
        </p:txBody>
      </p:sp>
    </p:spTree>
    <p:extLst>
      <p:ext uri="{BB962C8B-B14F-4D97-AF65-F5344CB8AC3E}">
        <p14:creationId xmlns:p14="http://schemas.microsoft.com/office/powerpoint/2010/main" val="42682257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coming releases</a:t>
            </a:r>
            <a:r>
              <a:rPr lang="en-US" baseline="0" dirty="0" smtClean="0"/>
              <a:t> we plan to extend coverage support to span both code and model aspects.</a:t>
            </a:r>
          </a:p>
          <a:p>
            <a:endParaRPr lang="en-US" dirty="0" smtClean="0"/>
          </a:p>
          <a:p>
            <a:r>
              <a:rPr lang="en-US" dirty="0" smtClean="0"/>
              <a:t>As a first</a:t>
            </a:r>
            <a:r>
              <a:rPr lang="en-US" baseline="0" dirty="0" smtClean="0"/>
              <a:t> step, i</a:t>
            </a:r>
            <a:r>
              <a:rPr lang="en-US" dirty="0" smtClean="0"/>
              <a:t>n R2015a we</a:t>
            </a:r>
            <a:r>
              <a:rPr lang="en-US" baseline="0" dirty="0" smtClean="0"/>
              <a:t> expect to release model coverage extensions for C coded S-Functions.  When your model contains instances of C coded S-Functions and you collect model coverage, the generated report will include coverage information for each instance of an S-Function with links to detailed code coverage for the aspects that are active during the model simulation.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32</a:t>
            </a:fld>
            <a:endParaRPr lang="en-US"/>
          </a:p>
        </p:txBody>
      </p:sp>
    </p:spTree>
    <p:extLst>
      <p:ext uri="{BB962C8B-B14F-4D97-AF65-F5344CB8AC3E}">
        <p14:creationId xmlns:p14="http://schemas.microsoft.com/office/powerpoint/2010/main" val="24177929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Rot="1" noChangeAspect="1" noChangeArrowheads="1" noTextEdit="1"/>
          </p:cNvSpPr>
          <p:nvPr>
            <p:ph type="sldImg"/>
          </p:nvPr>
        </p:nvSpPr>
        <p:spPr>
          <a:xfrm>
            <a:off x="3895725" y="527050"/>
            <a:ext cx="2824163" cy="2117725"/>
          </a:xfrm>
          <a:ln/>
        </p:spPr>
      </p:sp>
      <p:sp>
        <p:nvSpPr>
          <p:cNvPr id="167939" name="Rectangle 3"/>
          <p:cNvSpPr>
            <a:spLocks noGrp="1" noChangeArrowheads="1"/>
          </p:cNvSpPr>
          <p:nvPr>
            <p:ph type="body" idx="1"/>
          </p:nvPr>
        </p:nvSpPr>
        <p:spPr>
          <a:xfrm>
            <a:off x="327648" y="2821788"/>
            <a:ext cx="6360879" cy="5812499"/>
          </a:xfrm>
          <a:noFill/>
          <a:ln/>
        </p:spPr>
        <p:txBody>
          <a:bodyPr/>
          <a:lstStyle/>
          <a:p>
            <a:endParaRPr lang="fr-FR" altLang="ko-KR" smtClean="0">
              <a:latin typeface="Tahoma" pitchFamily="34" charset="0"/>
              <a:ea typeface="굴림" pitchFamily="50" charset="-127"/>
            </a:endParaRPr>
          </a:p>
        </p:txBody>
      </p:sp>
    </p:spTree>
    <p:extLst>
      <p:ext uri="{BB962C8B-B14F-4D97-AF65-F5344CB8AC3E}">
        <p14:creationId xmlns:p14="http://schemas.microsoft.com/office/powerpoint/2010/main" val="1747537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xfrm>
            <a:off x="3895725" y="527050"/>
            <a:ext cx="2824163" cy="2117725"/>
          </a:xfrm>
          <a:ln/>
        </p:spPr>
      </p:sp>
      <p:sp>
        <p:nvSpPr>
          <p:cNvPr id="146435" name="Rectangle 3"/>
          <p:cNvSpPr>
            <a:spLocks noGrp="1" noChangeArrowheads="1"/>
          </p:cNvSpPr>
          <p:nvPr>
            <p:ph type="body" idx="1"/>
          </p:nvPr>
        </p:nvSpPr>
        <p:spPr>
          <a:xfrm>
            <a:off x="327648" y="2821788"/>
            <a:ext cx="6360879" cy="5812499"/>
          </a:xfrm>
          <a:noFill/>
          <a:ln/>
        </p:spPr>
        <p:txBody>
          <a:bodyPr/>
          <a:lstStyle/>
          <a:p>
            <a:endParaRPr lang="fr-FR" altLang="ko-KR" smtClean="0">
              <a:latin typeface="Tahoma" pitchFamily="34" charset="0"/>
              <a:ea typeface="굴림" pitchFamily="50" charset="-127"/>
            </a:endParaRPr>
          </a:p>
        </p:txBody>
      </p:sp>
    </p:spTree>
    <p:extLst>
      <p:ext uri="{BB962C8B-B14F-4D97-AF65-F5344CB8AC3E}">
        <p14:creationId xmlns:p14="http://schemas.microsoft.com/office/powerpoint/2010/main" val="2397238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6"/>
          <p:cNvSpPr>
            <a:spLocks noGrp="1" noChangeArrowheads="1"/>
          </p:cNvSpPr>
          <p:nvPr>
            <p:ph type="ftr" sz="quarter" idx="4"/>
          </p:nvPr>
        </p:nvSpPr>
        <p:spPr>
          <a:noFill/>
        </p:spPr>
        <p:txBody>
          <a:bodyPr/>
          <a:lstStyle/>
          <a:p>
            <a:r>
              <a:rPr lang="en-US" altLang="ko-KR" smtClean="0">
                <a:latin typeface="Arial" pitchFamily="34" charset="0"/>
                <a:ea typeface="굴림" pitchFamily="50" charset="-127"/>
              </a:rPr>
              <a:t>The MathWorks</a:t>
            </a:r>
          </a:p>
        </p:txBody>
      </p:sp>
      <p:sp>
        <p:nvSpPr>
          <p:cNvPr id="48131" name="Rectangle 7"/>
          <p:cNvSpPr>
            <a:spLocks noGrp="1" noChangeArrowheads="1"/>
          </p:cNvSpPr>
          <p:nvPr>
            <p:ph type="sldNum" sz="quarter" idx="5"/>
          </p:nvPr>
        </p:nvSpPr>
        <p:spPr>
          <a:noFill/>
        </p:spPr>
        <p:txBody>
          <a:bodyPr/>
          <a:lstStyle/>
          <a:p>
            <a:fld id="{4B2F9D47-FAC7-41B9-82A9-2923AF8DF697}" type="slidenum">
              <a:rPr lang="en-US" altLang="ko-KR" smtClean="0">
                <a:latin typeface="Arial" pitchFamily="34" charset="0"/>
                <a:ea typeface="굴림" pitchFamily="50" charset="-127"/>
              </a:rPr>
              <a:pPr/>
              <a:t>4</a:t>
            </a:fld>
            <a:endParaRPr lang="en-US" altLang="ko-KR" smtClean="0">
              <a:latin typeface="Arial" pitchFamily="34" charset="0"/>
              <a:ea typeface="굴림" pitchFamily="50" charset="-127"/>
            </a:endParaRPr>
          </a:p>
        </p:txBody>
      </p:sp>
      <p:sp>
        <p:nvSpPr>
          <p:cNvPr id="48132" name="Rectangle 2"/>
          <p:cNvSpPr>
            <a:spLocks noGrp="1" noRot="1" noChangeAspect="1" noChangeArrowheads="1" noTextEdit="1"/>
          </p:cNvSpPr>
          <p:nvPr>
            <p:ph type="sldImg"/>
          </p:nvPr>
        </p:nvSpPr>
        <p:spPr>
          <a:xfrm>
            <a:off x="1117600" y="676275"/>
            <a:ext cx="4629150" cy="3471863"/>
          </a:xfrm>
          <a:ln/>
        </p:spPr>
      </p:sp>
      <p:sp>
        <p:nvSpPr>
          <p:cNvPr id="48133" name="Rectangle 3"/>
          <p:cNvSpPr>
            <a:spLocks noGrp="1" noChangeArrowheads="1"/>
          </p:cNvSpPr>
          <p:nvPr>
            <p:ph type="body" idx="1"/>
          </p:nvPr>
        </p:nvSpPr>
        <p:spPr>
          <a:xfrm>
            <a:off x="913805" y="4373941"/>
            <a:ext cx="5030391" cy="4071559"/>
          </a:xfrm>
          <a:noFill/>
          <a:ln/>
        </p:spPr>
        <p:txBody>
          <a:bodyPr>
            <a:normAutofit fontScale="92500" lnSpcReduction="10000"/>
          </a:bodyPr>
          <a:lstStyle/>
          <a:p>
            <a:pPr eaLnBrk="1" hangingPunct="1"/>
            <a:r>
              <a:rPr lang="en-US" altLang="ko-KR" smtClean="0">
                <a:latin typeface="Times"/>
                <a:ea typeface="굴림" pitchFamily="50" charset="-127"/>
              </a:rPr>
              <a:t>So to explain model based design we first need to look at the problems typically associated with a traditional development process.</a:t>
            </a:r>
          </a:p>
          <a:p>
            <a:pPr eaLnBrk="1" hangingPunct="1"/>
            <a:endParaRPr lang="en-US" altLang="ko-KR" smtClean="0">
              <a:latin typeface="Times"/>
              <a:ea typeface="굴림" pitchFamily="50" charset="-127"/>
            </a:endParaRPr>
          </a:p>
          <a:p>
            <a:pPr eaLnBrk="1" hangingPunct="1"/>
            <a:r>
              <a:rPr lang="en-US" altLang="ko-KR" smtClean="0">
                <a:latin typeface="Times"/>
                <a:ea typeface="굴림" pitchFamily="50" charset="-127"/>
              </a:rPr>
              <a:t>We will use a design V, common in Automotive and familiar in some Aerospace companies and other industries.</a:t>
            </a:r>
          </a:p>
          <a:p>
            <a:pPr eaLnBrk="1" hangingPunct="1"/>
            <a:endParaRPr lang="en-US" altLang="ko-KR" smtClean="0">
              <a:latin typeface="Times"/>
              <a:ea typeface="굴림" pitchFamily="50" charset="-127"/>
            </a:endParaRPr>
          </a:p>
          <a:p>
            <a:pPr eaLnBrk="1" hangingPunct="1"/>
            <a:r>
              <a:rPr lang="en-US" altLang="ko-KR" smtClean="0">
                <a:latin typeface="Times"/>
                <a:ea typeface="굴림" pitchFamily="50" charset="-127"/>
              </a:rPr>
              <a:t>The “V” is a 2D view of a development process – the x-axiz is time, while the y-axiz is abstraction. As you move down the left hand side of the V you add more and more details to the design with implementation at the vertex.  As you move up the right hand side of the V, you do higher and higher levels of integration and test with final working products at the end. </a:t>
            </a:r>
          </a:p>
          <a:p>
            <a:pPr eaLnBrk="1" hangingPunct="1"/>
            <a:endParaRPr lang="en-US" altLang="ko-KR" smtClean="0">
              <a:latin typeface="Times"/>
              <a:ea typeface="굴림" pitchFamily="50" charset="-127"/>
            </a:endParaRPr>
          </a:p>
          <a:p>
            <a:pPr eaLnBrk="1" hangingPunct="1"/>
            <a:r>
              <a:rPr lang="en-US" altLang="ko-KR" smtClean="0">
                <a:latin typeface="Times"/>
                <a:ea typeface="굴림" pitchFamily="50" charset="-127"/>
              </a:rPr>
              <a:t>[Build, step through animation]</a:t>
            </a:r>
          </a:p>
          <a:p>
            <a:pPr eaLnBrk="1" hangingPunct="1"/>
            <a:r>
              <a:rPr lang="en-US" altLang="ko-KR" smtClean="0">
                <a:latin typeface="Times"/>
                <a:ea typeface="굴림" pitchFamily="50" charset="-127"/>
              </a:rPr>
              <a:t>We can generalize this process into the phases of specification, designing, implementing, and testing, </a:t>
            </a:r>
          </a:p>
          <a:p>
            <a:pPr eaLnBrk="1" hangingPunct="1"/>
            <a:endParaRPr lang="en-US" altLang="ko-KR" smtClean="0">
              <a:latin typeface="Times"/>
              <a:ea typeface="굴림" pitchFamily="50" charset="-127"/>
            </a:endParaRPr>
          </a:p>
          <a:p>
            <a:pPr eaLnBrk="1" hangingPunct="1"/>
            <a:endParaRPr lang="en-US" altLang="ko-KR" smtClean="0">
              <a:latin typeface="Times"/>
              <a:ea typeface="굴림" pitchFamily="50" charset="-127"/>
            </a:endParaRPr>
          </a:p>
          <a:p>
            <a:pPr eaLnBrk="1" hangingPunct="1"/>
            <a:r>
              <a:rPr lang="en-US" altLang="ko-KR" smtClean="0">
                <a:latin typeface="Times"/>
                <a:ea typeface="굴림" pitchFamily="50" charset="-127"/>
              </a:rPr>
              <a:t>Additional notes</a:t>
            </a:r>
          </a:p>
          <a:p>
            <a:pPr eaLnBrk="1" hangingPunct="1"/>
            <a:r>
              <a:rPr lang="en-US" altLang="ko-KR" smtClean="0">
                <a:latin typeface="Times"/>
                <a:ea typeface="굴림" pitchFamily="50" charset="-127"/>
              </a:rPr>
              <a:t>Projects start with a definition of the requirements of the product to be created. </a:t>
            </a:r>
          </a:p>
          <a:p>
            <a:pPr eaLnBrk="1" hangingPunct="1"/>
            <a:r>
              <a:rPr lang="en-US" altLang="ko-KR" smtClean="0">
                <a:latin typeface="Times"/>
                <a:ea typeface="굴림" pitchFamily="50" charset="-127"/>
              </a:rPr>
              <a:t>This set of requirements leads to a specification of the system.  Then each subsystem is designed and implemented.  How this is done depends a lot on the product involved and its complexity.  We won’t try to capture all possible ways that this can be accomplished.  But as you move further down, you add additional detail.  With implementation at the Apex.</a:t>
            </a:r>
          </a:p>
          <a:p>
            <a:pPr eaLnBrk="1" hangingPunct="1"/>
            <a:r>
              <a:rPr lang="en-US" altLang="ko-KR" smtClean="0">
                <a:latin typeface="Times"/>
                <a:ea typeface="굴림" pitchFamily="50" charset="-127"/>
              </a:rPr>
              <a:t>With all subsystems designed and implemented, integration and test begins, at higher and higher levels,  leading ultimately to a final, working product.</a:t>
            </a:r>
          </a:p>
          <a:p>
            <a:pPr eaLnBrk="1" hangingPunct="1"/>
            <a:endParaRPr lang="en-US" altLang="ko-KR" smtClean="0">
              <a:latin typeface="Times"/>
              <a:ea typeface="굴림" pitchFamily="50" charset="-127"/>
            </a:endParaRPr>
          </a:p>
        </p:txBody>
      </p:sp>
    </p:spTree>
    <p:extLst>
      <p:ext uri="{BB962C8B-B14F-4D97-AF65-F5344CB8AC3E}">
        <p14:creationId xmlns:p14="http://schemas.microsoft.com/office/powerpoint/2010/main" val="17264392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381000"/>
            <a:ext cx="4572000" cy="3429000"/>
          </a:xfrm>
        </p:spPr>
      </p:sp>
      <p:sp>
        <p:nvSpPr>
          <p:cNvPr id="3" name="Notes Placeholder 2"/>
          <p:cNvSpPr>
            <a:spLocks noGrp="1"/>
          </p:cNvSpPr>
          <p:nvPr>
            <p:ph type="body" idx="1"/>
          </p:nvPr>
        </p:nvSpPr>
        <p:spPr>
          <a:xfrm>
            <a:off x="685800" y="4038600"/>
            <a:ext cx="5486400" cy="4648200"/>
          </a:xfrm>
        </p:spPr>
        <p:txBody>
          <a:bodyPr>
            <a:normAutofit/>
          </a:bodyPr>
          <a:lstStyle/>
          <a:p>
            <a:pPr>
              <a:lnSpc>
                <a:spcPct val="80000"/>
              </a:lnSpc>
            </a:pPr>
            <a:r>
              <a:rPr lang="en-US" b="1" dirty="0" smtClean="0">
                <a:solidFill>
                  <a:srgbClr val="FF0000"/>
                </a:solidFill>
                <a:latin typeface="Arial" pitchFamily="34" charset="0"/>
                <a:cs typeface="Arial" pitchFamily="34" charset="0"/>
              </a:rPr>
              <a:t>Must be suitable for customers </a:t>
            </a:r>
            <a:r>
              <a:rPr lang="en-US" b="1" dirty="0" smtClean="0">
                <a:latin typeface="Arial" pitchFamily="34" charset="0"/>
                <a:cs typeface="Arial" pitchFamily="34" charset="0"/>
              </a:rPr>
              <a:t>as the slide will be made available for external use at the time of release.</a:t>
            </a:r>
          </a:p>
          <a:p>
            <a:pPr>
              <a:lnSpc>
                <a:spcPct val="80000"/>
              </a:lnSpc>
            </a:pPr>
            <a:endParaRPr lang="en-US" b="1" dirty="0" smtClean="0">
              <a:latin typeface="Arial" pitchFamily="34" charset="0"/>
              <a:cs typeface="Arial" pitchFamily="34" charset="0"/>
            </a:endParaRPr>
          </a:p>
          <a:p>
            <a:pPr>
              <a:lnSpc>
                <a:spcPct val="80000"/>
              </a:lnSpc>
            </a:pPr>
            <a:r>
              <a:rPr lang="en-US" b="1" dirty="0" smtClean="0">
                <a:latin typeface="Arial" pitchFamily="34" charset="0"/>
                <a:cs typeface="Arial" pitchFamily="34" charset="0"/>
              </a:rPr>
              <a:t>Motivation</a:t>
            </a:r>
          </a:p>
          <a:p>
            <a:pPr>
              <a:lnSpc>
                <a:spcPct val="80000"/>
              </a:lnSpc>
            </a:pPr>
            <a:r>
              <a:rPr lang="en-US" dirty="0" smtClean="0">
                <a:latin typeface="Arial" pitchFamily="34" charset="0"/>
                <a:cs typeface="Arial" pitchFamily="34" charset="0"/>
              </a:rPr>
              <a:t>One or two sentences describing the problem in terms of how customers phrased or think of the issue. Consider both the feature and the workflow motivations.</a:t>
            </a:r>
          </a:p>
          <a:p>
            <a:pPr>
              <a:lnSpc>
                <a:spcPct val="80000"/>
              </a:lnSpc>
            </a:pPr>
            <a:endParaRPr lang="en-US" dirty="0" smtClean="0">
              <a:latin typeface="Arial" pitchFamily="34" charset="0"/>
              <a:cs typeface="Arial" pitchFamily="34" charset="0"/>
            </a:endParaRPr>
          </a:p>
          <a:p>
            <a:pPr>
              <a:lnSpc>
                <a:spcPct val="80000"/>
              </a:lnSpc>
            </a:pPr>
            <a:r>
              <a:rPr lang="en-US" b="1" dirty="0" smtClean="0">
                <a:latin typeface="Arial" pitchFamily="34" charset="0"/>
                <a:cs typeface="Arial" pitchFamily="34" charset="0"/>
              </a:rPr>
              <a:t>Solution (Added Details)</a:t>
            </a:r>
            <a:endParaRPr lang="en-US" dirty="0" smtClean="0">
              <a:latin typeface="Arial" pitchFamily="34" charset="0"/>
              <a:cs typeface="Arial" pitchFamily="34" charset="0"/>
            </a:endParaRPr>
          </a:p>
          <a:p>
            <a:pPr>
              <a:lnSpc>
                <a:spcPct val="80000"/>
              </a:lnSpc>
            </a:pPr>
            <a:r>
              <a:rPr lang="en-US" dirty="0" smtClean="0">
                <a:latin typeface="Arial" pitchFamily="34" charset="0"/>
                <a:cs typeface="Arial" pitchFamily="34" charset="0"/>
              </a:rPr>
              <a:t>More details as appropriate. How does it integrate with other features and products?</a:t>
            </a:r>
          </a:p>
          <a:p>
            <a:pPr>
              <a:lnSpc>
                <a:spcPct val="80000"/>
              </a:lnSpc>
            </a:pPr>
            <a:endParaRPr lang="en-US" dirty="0" smtClean="0">
              <a:latin typeface="Arial" pitchFamily="34" charset="0"/>
              <a:cs typeface="Arial" pitchFamily="34" charset="0"/>
            </a:endParaRPr>
          </a:p>
          <a:p>
            <a:pPr>
              <a:lnSpc>
                <a:spcPct val="80000"/>
              </a:lnSpc>
            </a:pPr>
            <a:r>
              <a:rPr lang="en-US" b="1" dirty="0" smtClean="0">
                <a:latin typeface="Arial" pitchFamily="34" charset="0"/>
                <a:cs typeface="Arial" pitchFamily="34" charset="0"/>
              </a:rPr>
              <a:t>Doc Reference</a:t>
            </a:r>
          </a:p>
          <a:p>
            <a:pPr>
              <a:lnSpc>
                <a:spcPct val="80000"/>
              </a:lnSpc>
            </a:pPr>
            <a:r>
              <a:rPr lang="en-US" dirty="0" smtClean="0">
                <a:latin typeface="Arial" pitchFamily="34" charset="0"/>
                <a:cs typeface="Arial" pitchFamily="34" charset="0"/>
              </a:rPr>
              <a:t>In addition to release notes, which should be the source for most of the information on this slide.  Add a doc reference if possible.</a:t>
            </a:r>
            <a:endParaRPr lang="en-US" dirty="0" smtClean="0">
              <a:latin typeface="Arial" pitchFamily="34" charset="0"/>
              <a:cs typeface="Arial" pitchFamily="34" charset="0"/>
              <a:sym typeface="Wingdings" pitchFamily="2" charset="2"/>
            </a:endParaRPr>
          </a:p>
          <a:p>
            <a:pPr>
              <a:lnSpc>
                <a:spcPct val="80000"/>
              </a:lnSpc>
            </a:pPr>
            <a:endParaRPr lang="en-US" dirty="0" smtClean="0">
              <a:latin typeface="Arial" pitchFamily="34" charset="0"/>
              <a:cs typeface="Arial" pitchFamily="34" charset="0"/>
            </a:endParaRPr>
          </a:p>
          <a:p>
            <a:pPr>
              <a:lnSpc>
                <a:spcPct val="80000"/>
              </a:lnSpc>
            </a:pPr>
            <a:r>
              <a:rPr lang="en-US" b="1" dirty="0" smtClean="0">
                <a:latin typeface="Arial" pitchFamily="34" charset="0"/>
                <a:cs typeface="Arial" pitchFamily="34" charset="0"/>
              </a:rPr>
              <a:t>Demo</a:t>
            </a:r>
          </a:p>
          <a:p>
            <a:pPr>
              <a:lnSpc>
                <a:spcPct val="80000"/>
              </a:lnSpc>
            </a:pPr>
            <a:r>
              <a:rPr lang="en-US" dirty="0" smtClean="0">
                <a:latin typeface="Arial" pitchFamily="34" charset="0"/>
                <a:cs typeface="Arial" pitchFamily="34" charset="0"/>
              </a:rPr>
              <a:t>Shipping demo name</a:t>
            </a:r>
          </a:p>
          <a:p>
            <a:pPr>
              <a:lnSpc>
                <a:spcPct val="80000"/>
              </a:lnSpc>
            </a:pPr>
            <a:endParaRPr lang="en-US" dirty="0" smtClean="0">
              <a:latin typeface="Arial" pitchFamily="34" charset="0"/>
              <a:cs typeface="Arial" pitchFamily="34" charset="0"/>
            </a:endParaRPr>
          </a:p>
          <a:p>
            <a:pPr>
              <a:lnSpc>
                <a:spcPct val="80000"/>
              </a:lnSpc>
            </a:pPr>
            <a:r>
              <a:rPr lang="en-US" b="1" dirty="0" smtClean="0">
                <a:latin typeface="Arial" pitchFamily="34" charset="0"/>
                <a:cs typeface="Arial" pitchFamily="34" charset="0"/>
              </a:rPr>
              <a:t>Limitations, Known Problems, and Workarounds</a:t>
            </a:r>
          </a:p>
          <a:p>
            <a:pPr>
              <a:lnSpc>
                <a:spcPct val="80000"/>
              </a:lnSpc>
            </a:pPr>
            <a:r>
              <a:rPr lang="en-US" dirty="0" smtClean="0">
                <a:latin typeface="Arial" pitchFamily="34" charset="0"/>
                <a:cs typeface="Arial" pitchFamily="34" charset="0"/>
              </a:rPr>
              <a:t>What are the current limitations? Are there problems end users are likely to run into? Are there Workarounds? Is anything likely to break, not just feature or product but interoperability with other products?</a:t>
            </a:r>
          </a:p>
          <a:p>
            <a:pPr>
              <a:lnSpc>
                <a:spcPct val="80000"/>
              </a:lnSpc>
            </a:pPr>
            <a:endParaRPr lang="en-US" dirty="0" smtClean="0">
              <a:latin typeface="Arial" pitchFamily="34" charset="0"/>
              <a:cs typeface="Arial" pitchFamily="34" charset="0"/>
            </a:endParaRPr>
          </a:p>
          <a:p>
            <a:pPr>
              <a:lnSpc>
                <a:spcPct val="80000"/>
              </a:lnSpc>
            </a:pPr>
            <a:r>
              <a:rPr lang="en-US" b="1" i="1" dirty="0" smtClean="0">
                <a:latin typeface="Arial" pitchFamily="34" charset="0"/>
                <a:cs typeface="Arial" pitchFamily="34" charset="0"/>
              </a:rPr>
              <a:t>Questions and Debugging Tips (for MathWorks Support team)</a:t>
            </a:r>
          </a:p>
          <a:p>
            <a:pPr>
              <a:lnSpc>
                <a:spcPct val="80000"/>
              </a:lnSpc>
              <a:buFontTx/>
              <a:buChar char="•"/>
            </a:pPr>
            <a:r>
              <a:rPr lang="en-US" dirty="0" smtClean="0">
                <a:latin typeface="Arial" pitchFamily="34" charset="0"/>
                <a:cs typeface="Arial" pitchFamily="34" charset="0"/>
              </a:rPr>
              <a:t> What questions might end users ask? </a:t>
            </a:r>
          </a:p>
          <a:p>
            <a:pPr>
              <a:lnSpc>
                <a:spcPct val="80000"/>
              </a:lnSpc>
              <a:buFontTx/>
              <a:buChar char="•"/>
            </a:pPr>
            <a:r>
              <a:rPr lang="en-US" dirty="0" smtClean="0">
                <a:latin typeface="Arial" pitchFamily="34" charset="0"/>
                <a:cs typeface="Arial" pitchFamily="34" charset="0"/>
              </a:rPr>
              <a:t> What should Support try out when end users run into problems? </a:t>
            </a:r>
          </a:p>
          <a:p>
            <a:pPr>
              <a:lnSpc>
                <a:spcPct val="80000"/>
              </a:lnSpc>
              <a:buFontTx/>
              <a:buChar char="•"/>
            </a:pPr>
            <a:r>
              <a:rPr lang="en-US" dirty="0" smtClean="0">
                <a:latin typeface="Arial" pitchFamily="34" charset="0"/>
                <a:cs typeface="Arial" pitchFamily="34" charset="0"/>
              </a:rPr>
              <a:t> Are there any debugging tips or processes Support should follow?</a:t>
            </a:r>
          </a:p>
          <a:p>
            <a:pPr>
              <a:lnSpc>
                <a:spcPct val="80000"/>
              </a:lnSpc>
            </a:pPr>
            <a:endParaRPr lang="en-US" dirty="0" smtClean="0">
              <a:latin typeface="Arial" pitchFamily="34" charset="0"/>
              <a:cs typeface="Arial" pitchFamily="34" charset="0"/>
            </a:endParaRPr>
          </a:p>
          <a:p>
            <a:pPr>
              <a:lnSpc>
                <a:spcPct val="80000"/>
              </a:lnSpc>
            </a:pPr>
            <a:r>
              <a:rPr lang="en-US" u="sng" dirty="0" smtClean="0">
                <a:latin typeface="Arial" pitchFamily="34" charset="0"/>
                <a:cs typeface="Arial" pitchFamily="34" charset="0"/>
              </a:rPr>
              <a:t>Release Number </a:t>
            </a:r>
            <a:r>
              <a:rPr lang="en-US" dirty="0" smtClean="0">
                <a:latin typeface="Arial" pitchFamily="34" charset="0"/>
                <a:cs typeface="Arial" pitchFamily="34" charset="0"/>
              </a:rPr>
              <a:t>– Tech Marketing to add icon closer to release date.</a:t>
            </a:r>
          </a:p>
        </p:txBody>
      </p:sp>
      <p:sp>
        <p:nvSpPr>
          <p:cNvPr id="4" name="Slide Number Placeholder 3"/>
          <p:cNvSpPr>
            <a:spLocks noGrp="1"/>
          </p:cNvSpPr>
          <p:nvPr>
            <p:ph type="sldNum" sz="quarter" idx="10"/>
          </p:nvPr>
        </p:nvSpPr>
        <p:spPr/>
        <p:txBody>
          <a:bodyPr/>
          <a:lstStyle/>
          <a:p>
            <a:fld id="{AD73B8C3-A209-4A55-9261-22C2A02B3159}" type="slidenum">
              <a:rPr lang="en-US" smtClean="0"/>
              <a:pPr/>
              <a:t>37</a:t>
            </a:fld>
            <a:endParaRPr lang="en-US"/>
          </a:p>
        </p:txBody>
      </p:sp>
    </p:spTree>
    <p:extLst>
      <p:ext uri="{BB962C8B-B14F-4D97-AF65-F5344CB8AC3E}">
        <p14:creationId xmlns:p14="http://schemas.microsoft.com/office/powerpoint/2010/main" val="14880980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xfrm>
            <a:off x="3895725" y="527050"/>
            <a:ext cx="2824163" cy="2117725"/>
          </a:xfrm>
          <a:ln/>
        </p:spPr>
      </p:sp>
      <p:sp>
        <p:nvSpPr>
          <p:cNvPr id="146435" name="Rectangle 3"/>
          <p:cNvSpPr>
            <a:spLocks noGrp="1" noChangeArrowheads="1"/>
          </p:cNvSpPr>
          <p:nvPr>
            <p:ph type="body" idx="1"/>
          </p:nvPr>
        </p:nvSpPr>
        <p:spPr>
          <a:xfrm>
            <a:off x="327648" y="2821788"/>
            <a:ext cx="6360879" cy="5812499"/>
          </a:xfrm>
          <a:noFill/>
          <a:ln/>
        </p:spPr>
        <p:txBody>
          <a:bodyPr/>
          <a:lstStyle/>
          <a:p>
            <a:endParaRPr lang="fr-FR" altLang="ko-KR" smtClean="0">
              <a:latin typeface="Tahoma" pitchFamily="34" charset="0"/>
              <a:ea typeface="굴림" pitchFamily="50" charset="-127"/>
            </a:endParaRPr>
          </a:p>
        </p:txBody>
      </p:sp>
    </p:spTree>
    <p:extLst>
      <p:ext uri="{BB962C8B-B14F-4D97-AF65-F5344CB8AC3E}">
        <p14:creationId xmlns:p14="http://schemas.microsoft.com/office/powerpoint/2010/main" val="2749410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Rot="1" noChangeAspect="1" noChangeArrowheads="1" noTextEdit="1"/>
          </p:cNvSpPr>
          <p:nvPr>
            <p:ph type="sldImg"/>
          </p:nvPr>
        </p:nvSpPr>
        <p:spPr>
          <a:xfrm>
            <a:off x="1146175" y="685800"/>
            <a:ext cx="4573588" cy="3430588"/>
          </a:xfrm>
          <a:ln/>
        </p:spPr>
      </p:sp>
      <p:sp>
        <p:nvSpPr>
          <p:cNvPr id="174083" name="Rectangle 3"/>
          <p:cNvSpPr>
            <a:spLocks noGrp="1" noChangeArrowheads="1"/>
          </p:cNvSpPr>
          <p:nvPr>
            <p:ph type="body" idx="1"/>
          </p:nvPr>
        </p:nvSpPr>
        <p:spPr>
          <a:xfrm>
            <a:off x="913539" y="4345052"/>
            <a:ext cx="5030922" cy="4112964"/>
          </a:xfrm>
          <a:noFill/>
          <a:ln/>
        </p:spPr>
        <p:txBody>
          <a:bodyPr/>
          <a:lstStyle/>
          <a:p>
            <a:endParaRPr lang="ko-KR" altLang="en-US" smtClean="0">
              <a:latin typeface="Times"/>
              <a:ea typeface="굴림" pitchFamily="50" charset="-127"/>
            </a:endParaRPr>
          </a:p>
        </p:txBody>
      </p:sp>
    </p:spTree>
    <p:extLst>
      <p:ext uri="{BB962C8B-B14F-4D97-AF65-F5344CB8AC3E}">
        <p14:creationId xmlns:p14="http://schemas.microsoft.com/office/powerpoint/2010/main" val="32088745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D73B8C3-A209-4A55-9261-22C2A02B3159}" type="slidenum">
              <a:rPr lang="en-US" smtClean="0"/>
              <a:pPr/>
              <a:t>42</a:t>
            </a:fld>
            <a:endParaRPr lang="en-US"/>
          </a:p>
        </p:txBody>
      </p:sp>
    </p:spTree>
    <p:extLst>
      <p:ext uri="{BB962C8B-B14F-4D97-AF65-F5344CB8AC3E}">
        <p14:creationId xmlns:p14="http://schemas.microsoft.com/office/powerpoint/2010/main" val="26879300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D73B8C3-A209-4A55-9261-22C2A02B3159}" type="slidenum">
              <a:rPr lang="en-US" smtClean="0"/>
              <a:pPr/>
              <a:t>44</a:t>
            </a:fld>
            <a:endParaRPr lang="en-US"/>
          </a:p>
        </p:txBody>
      </p:sp>
    </p:spTree>
    <p:extLst>
      <p:ext uri="{BB962C8B-B14F-4D97-AF65-F5344CB8AC3E}">
        <p14:creationId xmlns:p14="http://schemas.microsoft.com/office/powerpoint/2010/main" val="31325972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Rot="1" noChangeAspect="1" noChangeArrowheads="1" noTextEdit="1"/>
          </p:cNvSpPr>
          <p:nvPr>
            <p:ph type="sldImg"/>
          </p:nvPr>
        </p:nvSpPr>
        <p:spPr>
          <a:xfrm>
            <a:off x="1293813" y="796925"/>
            <a:ext cx="4275137" cy="3205163"/>
          </a:xfrm>
          <a:solidFill>
            <a:srgbClr val="FFFFFF"/>
          </a:solidFill>
          <a:ln/>
        </p:spPr>
      </p:sp>
      <p:sp>
        <p:nvSpPr>
          <p:cNvPr id="176131" name="Rectangle 3"/>
          <p:cNvSpPr>
            <a:spLocks noGrp="1" noChangeArrowheads="1"/>
          </p:cNvSpPr>
          <p:nvPr>
            <p:ph type="body" idx="1"/>
          </p:nvPr>
        </p:nvSpPr>
        <p:spPr>
          <a:xfrm>
            <a:off x="913539" y="4347990"/>
            <a:ext cx="5030922" cy="3848559"/>
          </a:xfrm>
          <a:solidFill>
            <a:srgbClr val="FFFFFF"/>
          </a:solidFill>
          <a:ln>
            <a:solidFill>
              <a:srgbClr val="000000"/>
            </a:solidFill>
          </a:ln>
        </p:spPr>
        <p:txBody>
          <a:bodyPr lIns="90220" tIns="44319" rIns="90220" bIns="44319"/>
          <a:lstStyle/>
          <a:p>
            <a:endParaRPr lang="ko-KR" altLang="en-US" smtClean="0">
              <a:solidFill>
                <a:schemeClr val="accent1"/>
              </a:solidFill>
              <a:latin typeface="Times"/>
              <a:ea typeface="굴림" pitchFamily="50" charset="-127"/>
            </a:endParaRPr>
          </a:p>
        </p:txBody>
      </p:sp>
    </p:spTree>
    <p:extLst>
      <p:ext uri="{BB962C8B-B14F-4D97-AF65-F5344CB8AC3E}">
        <p14:creationId xmlns:p14="http://schemas.microsoft.com/office/powerpoint/2010/main" val="28824699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xfrm>
            <a:off x="3895725" y="527050"/>
            <a:ext cx="2824163" cy="2117725"/>
          </a:xfrm>
          <a:ln/>
        </p:spPr>
      </p:sp>
      <p:sp>
        <p:nvSpPr>
          <p:cNvPr id="146435" name="Rectangle 3"/>
          <p:cNvSpPr>
            <a:spLocks noGrp="1" noChangeArrowheads="1"/>
          </p:cNvSpPr>
          <p:nvPr>
            <p:ph type="body" idx="1"/>
          </p:nvPr>
        </p:nvSpPr>
        <p:spPr>
          <a:xfrm>
            <a:off x="327648" y="2821788"/>
            <a:ext cx="6360879" cy="5812499"/>
          </a:xfrm>
          <a:noFill/>
          <a:ln/>
        </p:spPr>
        <p:txBody>
          <a:bodyPr/>
          <a:lstStyle/>
          <a:p>
            <a:endParaRPr lang="fr-FR" altLang="ko-KR" smtClean="0">
              <a:latin typeface="Tahoma" pitchFamily="34" charset="0"/>
              <a:ea typeface="굴림" pitchFamily="50" charset="-127"/>
            </a:endParaRPr>
          </a:p>
        </p:txBody>
      </p:sp>
    </p:spTree>
    <p:extLst>
      <p:ext uri="{BB962C8B-B14F-4D97-AF65-F5344CB8AC3E}">
        <p14:creationId xmlns:p14="http://schemas.microsoft.com/office/powerpoint/2010/main" val="9927648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ChangeArrowheads="1" noTextEdit="1"/>
          </p:cNvSpPr>
          <p:nvPr>
            <p:ph type="sldImg"/>
          </p:nvPr>
        </p:nvSpPr>
        <p:spPr>
          <a:xfrm>
            <a:off x="1144588" y="687388"/>
            <a:ext cx="4572000" cy="3429000"/>
          </a:xfrm>
          <a:ln/>
        </p:spPr>
      </p:sp>
      <p:sp>
        <p:nvSpPr>
          <p:cNvPr id="164867" name="Rectangle 3"/>
          <p:cNvSpPr>
            <a:spLocks noGrp="1" noChangeArrowheads="1"/>
          </p:cNvSpPr>
          <p:nvPr>
            <p:ph type="body" idx="1"/>
          </p:nvPr>
        </p:nvSpPr>
        <p:spPr>
          <a:xfrm>
            <a:off x="610102" y="4343584"/>
            <a:ext cx="5791128" cy="4112964"/>
          </a:xfrm>
          <a:noFill/>
          <a:ln/>
        </p:spPr>
        <p:txBody>
          <a:bodyPr/>
          <a:lstStyle/>
          <a:p>
            <a:pPr lvl="1"/>
            <a:r>
              <a:rPr lang="en-US" altLang="ko-KR" smtClean="0">
                <a:latin typeface="Times"/>
                <a:ea typeface="굴림" pitchFamily="50" charset="-127"/>
              </a:rPr>
              <a:t>&gt;&gt; sbr_testHarness_SiL</a:t>
            </a:r>
          </a:p>
        </p:txBody>
      </p:sp>
    </p:spTree>
    <p:extLst>
      <p:ext uri="{BB962C8B-B14F-4D97-AF65-F5344CB8AC3E}">
        <p14:creationId xmlns:p14="http://schemas.microsoft.com/office/powerpoint/2010/main" val="39332726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Rot="1" noChangeAspect="1" noChangeArrowheads="1" noTextEdit="1"/>
          </p:cNvSpPr>
          <p:nvPr>
            <p:ph type="sldImg"/>
          </p:nvPr>
        </p:nvSpPr>
        <p:spPr>
          <a:xfrm>
            <a:off x="1144588" y="687388"/>
            <a:ext cx="4572000" cy="3429000"/>
          </a:xfrm>
          <a:ln/>
        </p:spPr>
      </p:sp>
      <p:sp>
        <p:nvSpPr>
          <p:cNvPr id="165891" name="Rectangle 3"/>
          <p:cNvSpPr>
            <a:spLocks noGrp="1" noChangeArrowheads="1"/>
          </p:cNvSpPr>
          <p:nvPr>
            <p:ph type="body" idx="1"/>
          </p:nvPr>
        </p:nvSpPr>
        <p:spPr>
          <a:xfrm>
            <a:off x="610102" y="4343584"/>
            <a:ext cx="5791128" cy="4112964"/>
          </a:xfrm>
          <a:noFill/>
          <a:ln/>
        </p:spPr>
        <p:txBody>
          <a:bodyPr/>
          <a:lstStyle/>
          <a:p>
            <a:pPr lvl="1"/>
            <a:r>
              <a:rPr lang="en-US" altLang="ko-KR" smtClean="0">
                <a:latin typeface="Times"/>
                <a:ea typeface="굴림" pitchFamily="50" charset="-127"/>
              </a:rPr>
              <a:t>Embedded IDE Link for TS has been used(C167)</a:t>
            </a:r>
          </a:p>
          <a:p>
            <a:pPr lvl="1"/>
            <a:endParaRPr lang="en-US" altLang="ko-KR" smtClean="0">
              <a:latin typeface="Times"/>
              <a:ea typeface="굴림" pitchFamily="50" charset="-127"/>
            </a:endParaRPr>
          </a:p>
          <a:p>
            <a:pPr lvl="1"/>
            <a:r>
              <a:rPr lang="en-US" altLang="ko-KR" smtClean="0">
                <a:latin typeface="Times"/>
                <a:ea typeface="굴림" pitchFamily="50" charset="-127"/>
              </a:rPr>
              <a:t>&gt;&gt; sbr_testHarness_PiL</a:t>
            </a:r>
          </a:p>
          <a:p>
            <a:pPr lvl="1"/>
            <a:endParaRPr lang="en-US" altLang="ko-KR" smtClean="0">
              <a:latin typeface="Times"/>
              <a:ea typeface="굴림" pitchFamily="50" charset="-127"/>
            </a:endParaRPr>
          </a:p>
          <a:p>
            <a:pPr lvl="1"/>
            <a:endParaRPr lang="en-US" altLang="ko-KR" smtClean="0">
              <a:latin typeface="Times"/>
              <a:ea typeface="굴림" pitchFamily="50" charset="-127"/>
            </a:endParaRPr>
          </a:p>
        </p:txBody>
      </p:sp>
    </p:spTree>
    <p:extLst>
      <p:ext uri="{BB962C8B-B14F-4D97-AF65-F5344CB8AC3E}">
        <p14:creationId xmlns:p14="http://schemas.microsoft.com/office/powerpoint/2010/main" val="22118739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xfrm>
            <a:off x="3044825" y="684213"/>
            <a:ext cx="3305175" cy="2478087"/>
          </a:xfrm>
          <a:ln/>
        </p:spPr>
      </p:sp>
      <p:sp>
        <p:nvSpPr>
          <p:cNvPr id="113667" name="Rectangle 3"/>
          <p:cNvSpPr>
            <a:spLocks noGrp="1" noChangeArrowheads="1"/>
          </p:cNvSpPr>
          <p:nvPr>
            <p:ph type="body" idx="1"/>
          </p:nvPr>
        </p:nvSpPr>
        <p:spPr>
          <a:xfrm>
            <a:off x="458384" y="3388789"/>
            <a:ext cx="5962215" cy="5070697"/>
          </a:xfrm>
          <a:noFill/>
          <a:ln/>
        </p:spPr>
        <p:txBody>
          <a:bodyPr/>
          <a:lstStyle/>
          <a:p>
            <a:r>
              <a:rPr lang="en-US" altLang="ko-KR" smtClean="0">
                <a:latin typeface="Times"/>
                <a:ea typeface="굴림" pitchFamily="50" charset="-127"/>
              </a:rPr>
              <a:t>[Timing: 15 minutes for Intro]</a:t>
            </a:r>
          </a:p>
        </p:txBody>
      </p:sp>
    </p:spTree>
    <p:extLst>
      <p:ext uri="{BB962C8B-B14F-4D97-AF65-F5344CB8AC3E}">
        <p14:creationId xmlns:p14="http://schemas.microsoft.com/office/powerpoint/2010/main" val="3834697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2150370A-6B7A-46D0-A834-B36DC6B0A9DE}" type="slidenum">
              <a:rPr lang="en-US"/>
              <a:pPr/>
              <a:t>6</a:t>
            </a:fld>
            <a:endParaRPr lang="en-US"/>
          </a:p>
        </p:txBody>
      </p:sp>
      <p:sp>
        <p:nvSpPr>
          <p:cNvPr id="50179" name="Rectangle 2"/>
          <p:cNvSpPr>
            <a:spLocks noGrp="1" noRot="1" noChangeAspect="1" noChangeArrowheads="1" noTextEdit="1"/>
          </p:cNvSpPr>
          <p:nvPr>
            <p:ph type="sldImg"/>
          </p:nvPr>
        </p:nvSpPr>
        <p:spPr>
          <a:xfrm>
            <a:off x="1219200" y="525463"/>
            <a:ext cx="4419600" cy="3314700"/>
          </a:xfrm>
          <a:ln/>
        </p:spPr>
      </p:sp>
      <p:sp>
        <p:nvSpPr>
          <p:cNvPr id="50180" name="Rectangle 3"/>
          <p:cNvSpPr>
            <a:spLocks noGrp="1" noChangeArrowheads="1"/>
          </p:cNvSpPr>
          <p:nvPr>
            <p:ph type="body" idx="1"/>
          </p:nvPr>
        </p:nvSpPr>
        <p:spPr>
          <a:noFill/>
          <a:ln/>
        </p:spPr>
        <p:txBody>
          <a:bodyPr lIns="91418" tIns="45710" rIns="91418" bIns="45710"/>
          <a:lstStyle/>
          <a:p>
            <a:pPr eaLnBrk="1" hangingPunct="1"/>
            <a:endParaRPr lang="de-DE" smtClean="0">
              <a:latin typeface="Times"/>
            </a:endParaRPr>
          </a:p>
        </p:txBody>
      </p:sp>
    </p:spTree>
    <p:extLst>
      <p:ext uri="{BB962C8B-B14F-4D97-AF65-F5344CB8AC3E}">
        <p14:creationId xmlns:p14="http://schemas.microsoft.com/office/powerpoint/2010/main" val="38809677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xfrm>
            <a:off x="3044825" y="684213"/>
            <a:ext cx="3305175" cy="2478087"/>
          </a:xfrm>
          <a:ln/>
        </p:spPr>
      </p:sp>
      <p:sp>
        <p:nvSpPr>
          <p:cNvPr id="113667" name="Rectangle 3"/>
          <p:cNvSpPr>
            <a:spLocks noGrp="1" noChangeArrowheads="1"/>
          </p:cNvSpPr>
          <p:nvPr>
            <p:ph type="body" idx="1"/>
          </p:nvPr>
        </p:nvSpPr>
        <p:spPr>
          <a:xfrm>
            <a:off x="458384" y="3388789"/>
            <a:ext cx="5962215" cy="5070697"/>
          </a:xfrm>
          <a:noFill/>
          <a:ln/>
        </p:spPr>
        <p:txBody>
          <a:bodyPr/>
          <a:lstStyle/>
          <a:p>
            <a:r>
              <a:rPr lang="en-US" altLang="ko-KR" smtClean="0">
                <a:latin typeface="Times"/>
                <a:ea typeface="굴림" pitchFamily="50" charset="-127"/>
              </a:rPr>
              <a:t>[Timing: 15 minutes for Intro]</a:t>
            </a:r>
          </a:p>
        </p:txBody>
      </p:sp>
    </p:spTree>
    <p:extLst>
      <p:ext uri="{BB962C8B-B14F-4D97-AF65-F5344CB8AC3E}">
        <p14:creationId xmlns:p14="http://schemas.microsoft.com/office/powerpoint/2010/main" val="1540243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xfrm>
            <a:off x="3895725" y="527050"/>
            <a:ext cx="2824163" cy="2117725"/>
          </a:xfrm>
          <a:ln/>
        </p:spPr>
      </p:sp>
      <p:sp>
        <p:nvSpPr>
          <p:cNvPr id="146435" name="Rectangle 3"/>
          <p:cNvSpPr>
            <a:spLocks noGrp="1" noChangeArrowheads="1"/>
          </p:cNvSpPr>
          <p:nvPr>
            <p:ph type="body" idx="1"/>
          </p:nvPr>
        </p:nvSpPr>
        <p:spPr>
          <a:xfrm>
            <a:off x="327648" y="2821788"/>
            <a:ext cx="6360879" cy="5812499"/>
          </a:xfrm>
          <a:noFill/>
          <a:ln/>
        </p:spPr>
        <p:txBody>
          <a:bodyPr/>
          <a:lstStyle/>
          <a:p>
            <a:endParaRPr lang="fr-FR" altLang="ko-KR" smtClean="0">
              <a:latin typeface="Tahoma" pitchFamily="34" charset="0"/>
              <a:ea typeface="굴림" pitchFamily="50" charset="-127"/>
            </a:endParaRPr>
          </a:p>
        </p:txBody>
      </p:sp>
    </p:spTree>
    <p:extLst>
      <p:ext uri="{BB962C8B-B14F-4D97-AF65-F5344CB8AC3E}">
        <p14:creationId xmlns:p14="http://schemas.microsoft.com/office/powerpoint/2010/main" val="3598627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xfrm>
            <a:off x="3895725" y="527050"/>
            <a:ext cx="2824163" cy="2117725"/>
          </a:xfrm>
          <a:ln/>
        </p:spPr>
      </p:sp>
      <p:sp>
        <p:nvSpPr>
          <p:cNvPr id="136195" name="Rectangle 3"/>
          <p:cNvSpPr>
            <a:spLocks noGrp="1" noChangeArrowheads="1"/>
          </p:cNvSpPr>
          <p:nvPr>
            <p:ph type="body" idx="1"/>
          </p:nvPr>
        </p:nvSpPr>
        <p:spPr>
          <a:xfrm>
            <a:off x="327648" y="2821788"/>
            <a:ext cx="6360879" cy="5812499"/>
          </a:xfrm>
          <a:noFill/>
          <a:ln/>
        </p:spPr>
        <p:txBody>
          <a:bodyPr/>
          <a:lstStyle/>
          <a:p>
            <a:r>
              <a:rPr lang="fr-FR" altLang="ko-KR" smtClean="0">
                <a:latin typeface="Tahoma" pitchFamily="34" charset="0"/>
                <a:ea typeface="굴림" pitchFamily="50" charset="-127"/>
              </a:rPr>
              <a:t>So we have created SBR algorithm model from the requirement!</a:t>
            </a:r>
          </a:p>
          <a:p>
            <a:r>
              <a:rPr lang="fr-FR" altLang="ko-KR" smtClean="0">
                <a:latin typeface="Tahoma" pitchFamily="34" charset="0"/>
                <a:ea typeface="굴림" pitchFamily="50" charset="-127"/>
              </a:rPr>
              <a:t>&gt;&gt; sbr ( show the complete SBR algorithm model)</a:t>
            </a:r>
          </a:p>
          <a:p>
            <a:endParaRPr lang="fr-FR" altLang="ko-KR" smtClean="0">
              <a:latin typeface="Tahoma" pitchFamily="34" charset="0"/>
              <a:ea typeface="굴림" pitchFamily="50" charset="-127"/>
            </a:endParaRPr>
          </a:p>
          <a:p>
            <a:r>
              <a:rPr lang="fr-FR" altLang="ko-KR" smtClean="0">
                <a:latin typeface="Tahoma" pitchFamily="34" charset="0"/>
                <a:ea typeface="굴림" pitchFamily="50" charset="-127"/>
              </a:rPr>
              <a:t>Do simple testing with constant blocks as inputs and display as output or</a:t>
            </a:r>
          </a:p>
          <a:p>
            <a:r>
              <a:rPr lang="fr-FR" altLang="ko-KR" smtClean="0">
                <a:latin typeface="Tahoma" pitchFamily="34" charset="0"/>
                <a:ea typeface="굴림" pitchFamily="50" charset="-127"/>
              </a:rPr>
              <a:t>&gt;&gt;sbr_testHarness_simple </a:t>
            </a:r>
          </a:p>
        </p:txBody>
      </p:sp>
    </p:spTree>
    <p:extLst>
      <p:ext uri="{BB962C8B-B14F-4D97-AF65-F5344CB8AC3E}">
        <p14:creationId xmlns:p14="http://schemas.microsoft.com/office/powerpoint/2010/main" val="4039879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217613" y="523875"/>
            <a:ext cx="4424362" cy="3317875"/>
          </a:xfrm>
          <a:ln/>
        </p:spPr>
      </p:sp>
      <p:sp>
        <p:nvSpPr>
          <p:cNvPr id="142339" name="Rectangle 3"/>
          <p:cNvSpPr>
            <a:spLocks noGrp="1" noChangeArrowheads="1"/>
          </p:cNvSpPr>
          <p:nvPr>
            <p:ph type="body" idx="1"/>
          </p:nvPr>
        </p:nvSpPr>
        <p:spPr>
          <a:noFill/>
          <a:ln/>
        </p:spPr>
        <p:txBody>
          <a:bodyPr/>
          <a:lstStyle/>
          <a:p>
            <a:r>
              <a:rPr lang="en-US" altLang="ko-KR" b="1" smtClean="0">
                <a:latin typeface="Times"/>
                <a:ea typeface="굴림" pitchFamily="50" charset="-127"/>
              </a:rPr>
              <a:t>The left side of the diagram represents the design process that goes from high level requirements, and design, elaboration and implementation. All the way to deployment on the target. (click)</a:t>
            </a:r>
          </a:p>
          <a:p>
            <a:endParaRPr lang="en-US" altLang="ko-KR" b="1" smtClean="0">
              <a:latin typeface="Times"/>
              <a:ea typeface="굴림" pitchFamily="50" charset="-127"/>
            </a:endParaRPr>
          </a:p>
          <a:p>
            <a:r>
              <a:rPr lang="en-US" altLang="ko-KR" b="1" smtClean="0">
                <a:latin typeface="Times"/>
                <a:ea typeface="굴림" pitchFamily="50" charset="-127"/>
              </a:rPr>
              <a:t>Traditionally, the majority of the verification and validation effort happens at the SW and SW/HW integration phase. (click)</a:t>
            </a:r>
          </a:p>
          <a:p>
            <a:endParaRPr lang="en-US" altLang="ko-KR" b="1" smtClean="0">
              <a:latin typeface="Times"/>
              <a:ea typeface="굴림" pitchFamily="50" charset="-127"/>
            </a:endParaRPr>
          </a:p>
          <a:p>
            <a:r>
              <a:rPr lang="en-US" altLang="ko-KR" b="1" smtClean="0">
                <a:latin typeface="Times"/>
                <a:ea typeface="굴림" pitchFamily="50" charset="-127"/>
              </a:rPr>
              <a:t>What we are going to focus on today are methods for early verification and validation that allow you to shift a portion of your V&amp;V effort earlier in the development and allow you to find and fix problems earlier. These early V&amp;V methods are enabled through the use of MBD and I hope that after this sess</a:t>
            </a:r>
          </a:p>
        </p:txBody>
      </p:sp>
    </p:spTree>
    <p:extLst>
      <p:ext uri="{BB962C8B-B14F-4D97-AF65-F5344CB8AC3E}">
        <p14:creationId xmlns:p14="http://schemas.microsoft.com/office/powerpoint/2010/main" val="2192455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Rot="1" noChangeAspect="1" noChangeArrowheads="1" noTextEdit="1"/>
          </p:cNvSpPr>
          <p:nvPr>
            <p:ph type="sldImg"/>
          </p:nvPr>
        </p:nvSpPr>
        <p:spPr>
          <a:xfrm>
            <a:off x="1152525" y="690563"/>
            <a:ext cx="4556125" cy="3416300"/>
          </a:xfrm>
          <a:ln/>
        </p:spPr>
      </p:sp>
      <p:sp>
        <p:nvSpPr>
          <p:cNvPr id="143363" name="Rectangle 3"/>
          <p:cNvSpPr>
            <a:spLocks noGrp="1" noChangeArrowheads="1"/>
          </p:cNvSpPr>
          <p:nvPr>
            <p:ph type="body" idx="1"/>
          </p:nvPr>
        </p:nvSpPr>
        <p:spPr>
          <a:xfrm>
            <a:off x="918382" y="4342115"/>
            <a:ext cx="5021237" cy="4115901"/>
          </a:xfrm>
          <a:noFill/>
          <a:ln/>
        </p:spPr>
        <p:txBody>
          <a:bodyPr/>
          <a:lstStyle/>
          <a:p>
            <a:pPr marL="228600" indent="-228600">
              <a:lnSpc>
                <a:spcPct val="80000"/>
              </a:lnSpc>
            </a:pPr>
            <a:r>
              <a:rPr lang="en-US" altLang="ko-KR" sz="800" smtClean="0">
                <a:latin typeface="Times"/>
                <a:ea typeface="굴림" pitchFamily="50" charset="-127"/>
              </a:rPr>
              <a:t>Suggestion for the presenter: Highlight the key features mentioned on the slide and then talk about the benefits of requirements linking – why is this important for the customer.</a:t>
            </a:r>
          </a:p>
          <a:p>
            <a:pPr marL="228600" indent="-228600">
              <a:lnSpc>
                <a:spcPct val="80000"/>
              </a:lnSpc>
            </a:pPr>
            <a:endParaRPr lang="en-US" altLang="ko-KR" sz="800" smtClean="0">
              <a:latin typeface="Times"/>
              <a:ea typeface="굴림" pitchFamily="50" charset="-127"/>
            </a:endParaRPr>
          </a:p>
          <a:p>
            <a:pPr marL="228600" indent="-228600">
              <a:lnSpc>
                <a:spcPct val="80000"/>
              </a:lnSpc>
            </a:pPr>
            <a:r>
              <a:rPr lang="en-US" altLang="ko-KR" sz="800" b="1" smtClean="0">
                <a:latin typeface="Times"/>
                <a:ea typeface="굴림" pitchFamily="50" charset="-127"/>
              </a:rPr>
              <a:t>Typically requirements are scattered around in different documents, whether it is a managed environment, or not. Simulink and Stateflow models are used in conjunction with these predominantly textual documents to describe the details of the design. This situation raises many challenges – models and textual documents can get out of sync, it is difficult to navigate to the right requirement, especially if there are multiple versions of it – whether it is to review the latest revision, or to write a requirement.</a:t>
            </a:r>
          </a:p>
          <a:p>
            <a:pPr marL="228600" indent="-228600">
              <a:lnSpc>
                <a:spcPct val="80000"/>
              </a:lnSpc>
            </a:pPr>
            <a:endParaRPr lang="en-US" altLang="ko-KR" sz="800" b="1" smtClean="0">
              <a:latin typeface="Times"/>
              <a:ea typeface="굴림" pitchFamily="50" charset="-127"/>
            </a:endParaRPr>
          </a:p>
          <a:p>
            <a:pPr marL="228600" indent="-228600">
              <a:lnSpc>
                <a:spcPct val="80000"/>
              </a:lnSpc>
            </a:pPr>
            <a:r>
              <a:rPr lang="en-US" altLang="ko-KR" sz="800" b="1" smtClean="0">
                <a:latin typeface="Times"/>
                <a:ea typeface="굴림" pitchFamily="50" charset="-127"/>
              </a:rPr>
              <a:t>To address these problems Simulink Verification and Validation provides an infrastructure that allows you to link a particular document paragraph to any block, state, or transition in the model. Typically this capability is used to assign high level requirements to subsystems, or low level requirements to specific implementation details, or even component tests in Simulink. </a:t>
            </a:r>
          </a:p>
          <a:p>
            <a:pPr marL="228600" indent="-228600">
              <a:lnSpc>
                <a:spcPct val="80000"/>
              </a:lnSpc>
            </a:pPr>
            <a:endParaRPr lang="en-US" altLang="ko-KR" sz="800" b="1" smtClean="0">
              <a:latin typeface="Times"/>
              <a:ea typeface="굴림" pitchFamily="50" charset="-127"/>
            </a:endParaRPr>
          </a:p>
          <a:p>
            <a:pPr marL="228600" indent="-228600">
              <a:lnSpc>
                <a:spcPct val="80000"/>
              </a:lnSpc>
            </a:pPr>
            <a:r>
              <a:rPr lang="en-US" altLang="ko-KR" sz="800" b="1" smtClean="0">
                <a:latin typeface="Times"/>
                <a:ea typeface="굴림" pitchFamily="50" charset="-127"/>
              </a:rPr>
              <a:t>The supported format for textual documents are… (list)</a:t>
            </a:r>
          </a:p>
          <a:p>
            <a:pPr marL="228600" indent="-228600">
              <a:lnSpc>
                <a:spcPct val="80000"/>
              </a:lnSpc>
            </a:pPr>
            <a:endParaRPr lang="en-US" altLang="ko-KR" sz="800" b="1" smtClean="0">
              <a:latin typeface="Times"/>
              <a:ea typeface="굴림" pitchFamily="50" charset="-127"/>
            </a:endParaRPr>
          </a:p>
          <a:p>
            <a:pPr marL="228600" indent="-228600">
              <a:lnSpc>
                <a:spcPct val="80000"/>
              </a:lnSpc>
            </a:pPr>
            <a:r>
              <a:rPr lang="en-US" altLang="ko-KR" sz="800" b="1" smtClean="0">
                <a:latin typeface="Times"/>
                <a:ea typeface="굴림" pitchFamily="50" charset="-127"/>
              </a:rPr>
              <a:t>The requirements linking capability has several features that can help you review traceability between the model and the text and if RTW-EC is used for code generation, linked textual information can be propagated to the generated code in form of code comments.</a:t>
            </a:r>
          </a:p>
        </p:txBody>
      </p:sp>
    </p:spTree>
    <p:extLst>
      <p:ext uri="{BB962C8B-B14F-4D97-AF65-F5344CB8AC3E}">
        <p14:creationId xmlns:p14="http://schemas.microsoft.com/office/powerpoint/2010/main" val="584741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xfrm>
            <a:off x="3895725" y="527050"/>
            <a:ext cx="2824163" cy="2117725"/>
          </a:xfrm>
          <a:ln/>
        </p:spPr>
      </p:sp>
      <p:sp>
        <p:nvSpPr>
          <p:cNvPr id="146435" name="Rectangle 3"/>
          <p:cNvSpPr>
            <a:spLocks noGrp="1" noChangeArrowheads="1"/>
          </p:cNvSpPr>
          <p:nvPr>
            <p:ph type="body" idx="1"/>
          </p:nvPr>
        </p:nvSpPr>
        <p:spPr>
          <a:xfrm>
            <a:off x="327648" y="2821788"/>
            <a:ext cx="6360879" cy="5812499"/>
          </a:xfrm>
          <a:noFill/>
          <a:ln/>
        </p:spPr>
        <p:txBody>
          <a:bodyPr/>
          <a:lstStyle/>
          <a:p>
            <a:endParaRPr lang="fr-FR" altLang="ko-KR" smtClean="0">
              <a:latin typeface="Tahoma" pitchFamily="34" charset="0"/>
              <a:ea typeface="굴림" pitchFamily="50" charset="-127"/>
            </a:endParaRPr>
          </a:p>
        </p:txBody>
      </p:sp>
    </p:spTree>
    <p:extLst>
      <p:ext uri="{BB962C8B-B14F-4D97-AF65-F5344CB8AC3E}">
        <p14:creationId xmlns:p14="http://schemas.microsoft.com/office/powerpoint/2010/main" val="2218846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381000"/>
            <a:ext cx="4572000" cy="3429000"/>
          </a:xfrm>
        </p:spPr>
      </p:sp>
      <p:sp>
        <p:nvSpPr>
          <p:cNvPr id="3" name="Notes Placeholder 2"/>
          <p:cNvSpPr>
            <a:spLocks noGrp="1"/>
          </p:cNvSpPr>
          <p:nvPr>
            <p:ph type="body" idx="1"/>
          </p:nvPr>
        </p:nvSpPr>
        <p:spPr>
          <a:xfrm>
            <a:off x="685800" y="4038600"/>
            <a:ext cx="5486400" cy="4648200"/>
          </a:xfrm>
        </p:spPr>
        <p:txBody>
          <a:bodyPr>
            <a:normAutofit/>
          </a:bodyPr>
          <a:lstStyle/>
          <a:p>
            <a:pPr>
              <a:lnSpc>
                <a:spcPct val="80000"/>
              </a:lnSpc>
            </a:pPr>
            <a:endParaRPr lang="en-US" b="1" dirty="0" smtClean="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AD73B8C3-A209-4A55-9261-22C2A02B3159}" type="slidenum">
              <a:rPr lang="en-US" smtClean="0"/>
              <a:pPr/>
              <a:t>19</a:t>
            </a:fld>
            <a:endParaRPr lang="en-US" dirty="0"/>
          </a:p>
        </p:txBody>
      </p:sp>
    </p:spTree>
    <p:extLst>
      <p:ext uri="{BB962C8B-B14F-4D97-AF65-F5344CB8AC3E}">
        <p14:creationId xmlns:p14="http://schemas.microsoft.com/office/powerpoint/2010/main" val="4135211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0" name="Picture 19" descr="bluemesh.jpg"/>
          <p:cNvPicPr>
            <a:picLocks noChangeAspect="1"/>
          </p:cNvPicPr>
          <p:nvPr userDrawn="1"/>
        </p:nvPicPr>
        <p:blipFill>
          <a:blip r:embed="rId2" cstate="print"/>
          <a:stretch>
            <a:fillRect/>
          </a:stretch>
        </p:blipFill>
        <p:spPr>
          <a:xfrm>
            <a:off x="-4058" y="191"/>
            <a:ext cx="9148057" cy="6870191"/>
          </a:xfrm>
          <a:prstGeom prst="rect">
            <a:avLst/>
          </a:prstGeom>
        </p:spPr>
      </p:pic>
      <p:sp>
        <p:nvSpPr>
          <p:cNvPr id="21" name="Title 1"/>
          <p:cNvSpPr>
            <a:spLocks noGrp="1"/>
          </p:cNvSpPr>
          <p:nvPr>
            <p:ph type="ctrTitle"/>
          </p:nvPr>
        </p:nvSpPr>
        <p:spPr>
          <a:xfrm>
            <a:off x="685800" y="914400"/>
            <a:ext cx="7772400" cy="1828800"/>
          </a:xfrm>
        </p:spPr>
        <p:txBody>
          <a:bodyPr/>
          <a:lstStyle>
            <a:lvl1pPr algn="l">
              <a:defRPr sz="3200">
                <a:solidFill>
                  <a:schemeClr val="tx2"/>
                </a:solidFill>
              </a:defRPr>
            </a:lvl1pPr>
          </a:lstStyle>
          <a:p>
            <a:r>
              <a:rPr lang="en-US" altLang="ko-KR" smtClean="0"/>
              <a:t>Click to edit Master title style</a:t>
            </a:r>
            <a:endParaRPr lang="en-US" dirty="0"/>
          </a:p>
        </p:txBody>
      </p:sp>
      <p:sp>
        <p:nvSpPr>
          <p:cNvPr id="22" name="Subtitle 2"/>
          <p:cNvSpPr>
            <a:spLocks noGrp="1"/>
          </p:cNvSpPr>
          <p:nvPr>
            <p:ph type="subTitle" idx="1"/>
          </p:nvPr>
        </p:nvSpPr>
        <p:spPr>
          <a:xfrm>
            <a:off x="685800" y="3203575"/>
            <a:ext cx="7772400" cy="987425"/>
          </a:xfrm>
        </p:spPr>
        <p:txBody>
          <a:bodyPr>
            <a:normAutofit/>
          </a:bodyPr>
          <a:lstStyle>
            <a:lvl1pPr marL="0" indent="0" algn="l">
              <a:buNone/>
              <a:defRPr sz="16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ko-KR" smtClean="0"/>
              <a:t>Click to edit Master subtitle style</a:t>
            </a:r>
            <a:endParaRPr lang="en-US" dirty="0"/>
          </a:p>
        </p:txBody>
      </p:sp>
      <p:sp>
        <p:nvSpPr>
          <p:cNvPr id="23" name="TextBox 22"/>
          <p:cNvSpPr txBox="1"/>
          <p:nvPr userDrawn="1"/>
        </p:nvSpPr>
        <p:spPr>
          <a:xfrm>
            <a:off x="7226408" y="6527628"/>
            <a:ext cx="1828800" cy="246221"/>
          </a:xfrm>
          <a:prstGeom prst="rect">
            <a:avLst/>
          </a:prstGeom>
          <a:noFill/>
        </p:spPr>
        <p:txBody>
          <a:bodyPr wrap="square" rtlCol="0">
            <a:spAutoFit/>
          </a:bodyPr>
          <a:lstStyle/>
          <a:p>
            <a:r>
              <a:rPr lang="en-US" sz="1000" dirty="0" smtClean="0">
                <a:solidFill>
                  <a:schemeClr val="bg1"/>
                </a:solidFill>
                <a:latin typeface="Arial" pitchFamily="34" charset="0"/>
                <a:cs typeface="Arial" pitchFamily="34" charset="0"/>
              </a:rPr>
              <a:t>© 2015 The MathWorks, Inc.</a:t>
            </a:r>
            <a:endParaRPr lang="en-US" sz="1000" dirty="0">
              <a:solidFill>
                <a:schemeClr val="bg1"/>
              </a:solidFill>
              <a:latin typeface="Arial" pitchFamily="34" charset="0"/>
              <a:cs typeface="Arial" pitchFamily="34" charset="0"/>
            </a:endParaRPr>
          </a:p>
        </p:txBody>
      </p:sp>
      <p:pic>
        <p:nvPicPr>
          <p:cNvPr id="25" name="Picture 24" descr="09_MW_logo_CMYK_REV.png"/>
          <p:cNvPicPr>
            <a:picLocks noChangeAspect="1"/>
          </p:cNvPicPr>
          <p:nvPr userDrawn="1"/>
        </p:nvPicPr>
        <p:blipFill>
          <a:blip r:embed="rId3" cstate="print"/>
          <a:stretch>
            <a:fillRect/>
          </a:stretch>
        </p:blipFill>
        <p:spPr>
          <a:xfrm>
            <a:off x="7467600" y="136498"/>
            <a:ext cx="1465342" cy="290585"/>
          </a:xfrm>
          <a:prstGeom prst="rect">
            <a:avLst/>
          </a:prstGeom>
        </p:spPr>
      </p:pic>
      <p:cxnSp>
        <p:nvCxnSpPr>
          <p:cNvPr id="26" name="Straight Connector 25"/>
          <p:cNvCxnSpPr/>
          <p:nvPr userDrawn="1"/>
        </p:nvCxnSpPr>
        <p:spPr>
          <a:xfrm>
            <a:off x="0" y="4333875"/>
            <a:ext cx="9144000"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077200" cy="990600"/>
          </a:xfrm>
        </p:spPr>
        <p:txBody>
          <a:bodyPr/>
          <a:lstStyle>
            <a:lvl1pPr>
              <a:defRPr sz="2800" baseline="0">
                <a:solidFill>
                  <a:schemeClr val="tx2"/>
                </a:solidFill>
              </a:defRPr>
            </a:lvl1pPr>
          </a:lstStyle>
          <a:p>
            <a:r>
              <a:rPr lang="en-US" altLang="ko-KR" smtClean="0"/>
              <a:t>Click to edit Master title style</a:t>
            </a:r>
            <a:endParaRPr lang="en-US" dirty="0"/>
          </a:p>
        </p:txBody>
      </p:sp>
      <p:sp>
        <p:nvSpPr>
          <p:cNvPr id="3" name="Content Placeholder 2"/>
          <p:cNvSpPr>
            <a:spLocks noGrp="1"/>
          </p:cNvSpPr>
          <p:nvPr>
            <p:ph idx="1"/>
          </p:nvPr>
        </p:nvSpPr>
        <p:spPr>
          <a:xfrm>
            <a:off x="457200" y="1600200"/>
            <a:ext cx="8077200" cy="4648200"/>
          </a:xfrm>
        </p:spPr>
        <p:txBody>
          <a:bodyPr/>
          <a:lstStyle>
            <a:lvl1pPr>
              <a:buSzPct val="75000"/>
              <a:defRPr sz="2400"/>
            </a:lvl1pPr>
            <a:lvl2pPr>
              <a:lnSpc>
                <a:spcPct val="105000"/>
              </a:lnSpc>
              <a:defRPr sz="2000"/>
            </a:lvl2pPr>
            <a:lvl3pPr>
              <a:lnSpc>
                <a:spcPct val="105000"/>
              </a:lnSpc>
              <a:buSzPct val="75000"/>
              <a:defRPr sz="1600"/>
            </a:lvl3pPr>
            <a:lvl4pPr>
              <a:lnSpc>
                <a:spcPct val="105000"/>
              </a:lnSpc>
              <a:defRPr/>
            </a:lvl4pPr>
            <a:lvl5pPr>
              <a:lnSpc>
                <a:spcPct val="105000"/>
              </a:lnSpc>
              <a:defRPr/>
            </a:lvl5pPr>
          </a:lstStyle>
          <a:p>
            <a:pPr lvl="0"/>
            <a:r>
              <a:rPr lang="en-US" altLang="ko-KR" smtClean="0"/>
              <a:t>Click to edit Master text styles</a:t>
            </a:r>
          </a:p>
          <a:p>
            <a:pPr lvl="1"/>
            <a:r>
              <a:rPr lang="en-US" altLang="ko-KR" smtClean="0"/>
              <a:t>Second level</a:t>
            </a:r>
          </a:p>
          <a:p>
            <a:pPr lvl="2"/>
            <a:r>
              <a:rPr lang="en-US" altLang="ko-KR" smtClean="0"/>
              <a:t>Third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077200" cy="990600"/>
          </a:xfrm>
        </p:spPr>
        <p:txBody>
          <a:bodyPr/>
          <a:lstStyle/>
          <a:p>
            <a:r>
              <a:rPr lang="en-US" altLang="ko-KR"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1"/>
          <p:cNvSpPr>
            <a:spLocks noGrp="1"/>
          </p:cNvSpPr>
          <p:nvPr>
            <p:ph type="title"/>
          </p:nvPr>
        </p:nvSpPr>
        <p:spPr>
          <a:xfrm>
            <a:off x="457200" y="457200"/>
            <a:ext cx="7086600" cy="990600"/>
          </a:xfrm>
        </p:spPr>
        <p:txBody>
          <a:bodyPr anchor="t" anchorCtr="0"/>
          <a:lstStyle>
            <a:lvl1pPr algn="l">
              <a:defRPr sz="2800" b="1">
                <a:solidFill>
                  <a:schemeClr val="tx2"/>
                </a:solidFill>
              </a:defRPr>
            </a:lvl1pPr>
          </a:lstStyle>
          <a:p>
            <a:r>
              <a:rPr lang="en-US" altLang="ko-KR" smtClean="0"/>
              <a:t>Click to edit Master title style</a:t>
            </a:r>
            <a:endParaRPr lang="en-US" dirty="0"/>
          </a:p>
        </p:txBody>
      </p:sp>
      <p:sp>
        <p:nvSpPr>
          <p:cNvPr id="11" name="Content Placeholder 2"/>
          <p:cNvSpPr>
            <a:spLocks noGrp="1"/>
          </p:cNvSpPr>
          <p:nvPr>
            <p:ph sz="half" idx="10" hasCustomPrompt="1"/>
          </p:nvPr>
        </p:nvSpPr>
        <p:spPr>
          <a:xfrm>
            <a:off x="457200" y="2819400"/>
            <a:ext cx="3810000" cy="3200400"/>
          </a:xfrm>
        </p:spPr>
        <p:txBody>
          <a:bodyPr/>
          <a:lstStyle>
            <a:lvl1pPr>
              <a:buClr>
                <a:srgbClr val="125687"/>
              </a:buClr>
              <a:buSzTx/>
              <a:defRPr sz="1800" baseline="0"/>
            </a:lvl1pPr>
            <a:lvl2pPr>
              <a:defRPr sz="1600"/>
            </a:lvl2pPr>
            <a:lvl3pPr>
              <a:buNone/>
              <a:defRPr sz="1600"/>
            </a:lvl3pPr>
            <a:lvl4pPr>
              <a:defRPr sz="1800"/>
            </a:lvl4pPr>
            <a:lvl5pPr>
              <a:defRPr sz="1800"/>
            </a:lvl5pPr>
            <a:lvl6pPr>
              <a:defRPr sz="1800"/>
            </a:lvl6pPr>
            <a:lvl7pPr>
              <a:defRPr sz="1800"/>
            </a:lvl7pPr>
            <a:lvl8pPr>
              <a:defRPr sz="1800"/>
            </a:lvl8pPr>
            <a:lvl9pPr>
              <a:defRPr sz="1800"/>
            </a:lvl9pPr>
          </a:lstStyle>
          <a:p>
            <a:pPr lvl="0">
              <a:buClr>
                <a:srgbClr val="125687"/>
              </a:buClr>
              <a:buSzTx/>
            </a:pPr>
            <a:r>
              <a:rPr lang="en-US" dirty="0" smtClean="0"/>
              <a:t>Click to add b</a:t>
            </a:r>
            <a:r>
              <a:rPr lang="en-US" sz="1800" dirty="0" smtClean="0">
                <a:solidFill>
                  <a:prstClr val="black"/>
                </a:solidFill>
              </a:rPr>
              <a:t>rief summary and benefits of feature (ideally three bullets)</a:t>
            </a:r>
          </a:p>
          <a:p>
            <a:pPr lvl="1"/>
            <a:r>
              <a:rPr lang="en-US" dirty="0" smtClean="0"/>
              <a:t>Second level</a:t>
            </a:r>
          </a:p>
        </p:txBody>
      </p:sp>
      <p:sp>
        <p:nvSpPr>
          <p:cNvPr id="13" name="Text Placeholder 11"/>
          <p:cNvSpPr>
            <a:spLocks noGrp="1"/>
          </p:cNvSpPr>
          <p:nvPr>
            <p:ph type="body" sz="quarter" idx="11" hasCustomPrompt="1"/>
          </p:nvPr>
        </p:nvSpPr>
        <p:spPr>
          <a:xfrm>
            <a:off x="457200" y="1600200"/>
            <a:ext cx="3810000" cy="838200"/>
          </a:xfrm>
        </p:spPr>
        <p:txBody>
          <a:bodyPr anchor="t"/>
          <a:lstStyle>
            <a:lvl1pPr marL="0" indent="0" algn="l">
              <a:buNone/>
              <a:defRPr sz="2000" b="1" baseline="0"/>
            </a:lvl1pPr>
          </a:lstStyle>
          <a:p>
            <a:pPr lvl="0"/>
            <a:r>
              <a:rPr lang="en-US" dirty="0" smtClean="0"/>
              <a:t>Click to add headline</a:t>
            </a:r>
            <a:r>
              <a:rPr lang="en-US" sz="2000" b="1" dirty="0" smtClean="0">
                <a:solidFill>
                  <a:prstClr val="black"/>
                </a:solidFill>
              </a:rPr>
              <a:t> providing value of feature</a:t>
            </a:r>
            <a:endParaRPr lang="en-US" dirty="0" smtClean="0"/>
          </a:p>
        </p:txBody>
      </p:sp>
      <p:sp>
        <p:nvSpPr>
          <p:cNvPr id="14" name="Text Placeholder 2"/>
          <p:cNvSpPr>
            <a:spLocks noGrp="1"/>
          </p:cNvSpPr>
          <p:nvPr>
            <p:ph type="body" sz="half" idx="12" hasCustomPrompt="1"/>
          </p:nvPr>
        </p:nvSpPr>
        <p:spPr>
          <a:xfrm>
            <a:off x="457200" y="6172200"/>
            <a:ext cx="4105275" cy="533400"/>
          </a:xfrm>
        </p:spPr>
        <p:txBody>
          <a:bodyPr anchor="b" anchorCtr="0"/>
          <a:lstStyle>
            <a:lvl1pPr marL="230188" indent="-228600">
              <a:buClrTx/>
              <a:buSzPct val="125000"/>
              <a:buFont typeface="Courier New" pitchFamily="49" charset="0"/>
              <a:buChar char="»"/>
              <a:defRPr sz="1600" b="0">
                <a:latin typeface="Courier New" pitchFamily="49" charset="0"/>
                <a:cs typeface="Courier New" pitchFamily="49" charset="0"/>
              </a:defRPr>
            </a:lvl1pPr>
          </a:lstStyle>
          <a:p>
            <a:pPr lvl="0"/>
            <a:r>
              <a:rPr lang="en-US" dirty="0" smtClean="0"/>
              <a:t>Click to add </a:t>
            </a:r>
            <a:r>
              <a:rPr lang="en-US" sz="1600" dirty="0" err="1" smtClean="0">
                <a:latin typeface="Courier New" pitchFamily="49" charset="0"/>
                <a:cs typeface="Courier New" pitchFamily="49" charset="0"/>
              </a:rPr>
              <a:t>product_demo_name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1914525"/>
            <a:ext cx="7772400" cy="1362075"/>
          </a:xfrm>
        </p:spPr>
        <p:txBody>
          <a:bodyPr anchor="t"/>
          <a:lstStyle>
            <a:lvl1pPr algn="ctr">
              <a:defRPr sz="3200" b="1" cap="none">
                <a:solidFill>
                  <a:schemeClr val="tx2"/>
                </a:solidFill>
              </a:defRPr>
            </a:lvl1pPr>
          </a:lstStyle>
          <a:p>
            <a:r>
              <a:rPr lang="en-US" dirty="0" smtClean="0"/>
              <a:t>Click to edit Section Header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077200" cy="990600"/>
          </a:xfrm>
        </p:spPr>
        <p:txBody>
          <a:bodyPr/>
          <a:lstStyle>
            <a:lvl1pPr>
              <a:defRPr>
                <a:solidFill>
                  <a:schemeClr val="tx2"/>
                </a:solidFill>
              </a:defRPr>
            </a:lvl1pPr>
          </a:lstStyle>
          <a:p>
            <a:r>
              <a:rPr lang="en-US" altLang="ko-KR" smtClean="0"/>
              <a:t>Click to edit Master title style</a:t>
            </a:r>
            <a:endParaRPr lang="en-US" dirty="0"/>
          </a:p>
        </p:txBody>
      </p:sp>
      <p:sp>
        <p:nvSpPr>
          <p:cNvPr id="3" name="Content Placeholder 2"/>
          <p:cNvSpPr>
            <a:spLocks noGrp="1"/>
          </p:cNvSpPr>
          <p:nvPr>
            <p:ph sz="half" idx="1"/>
          </p:nvPr>
        </p:nvSpPr>
        <p:spPr>
          <a:xfrm>
            <a:off x="457200" y="1600200"/>
            <a:ext cx="3886200" cy="4648199"/>
          </a:xfrm>
        </p:spPr>
        <p:txBody>
          <a:bodyPr/>
          <a:lstStyle>
            <a:lvl1pPr>
              <a:defRPr sz="2400"/>
            </a:lvl1pPr>
            <a:lvl2pPr>
              <a:defRPr sz="20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altLang="ko-KR" smtClean="0"/>
              <a:t>Click to edit Master text styles</a:t>
            </a:r>
          </a:p>
          <a:p>
            <a:pPr lvl="1"/>
            <a:r>
              <a:rPr lang="en-US" altLang="ko-KR" smtClean="0"/>
              <a:t>Second level</a:t>
            </a:r>
          </a:p>
          <a:p>
            <a:pPr lvl="2"/>
            <a:r>
              <a:rPr lang="en-US" altLang="ko-KR" smtClean="0"/>
              <a:t>Third level</a:t>
            </a:r>
          </a:p>
        </p:txBody>
      </p:sp>
      <p:sp>
        <p:nvSpPr>
          <p:cNvPr id="4" name="Content Placeholder 3"/>
          <p:cNvSpPr>
            <a:spLocks noGrp="1"/>
          </p:cNvSpPr>
          <p:nvPr>
            <p:ph sz="half" idx="2"/>
          </p:nvPr>
        </p:nvSpPr>
        <p:spPr>
          <a:xfrm>
            <a:off x="4648200" y="1600200"/>
            <a:ext cx="3886200" cy="4648199"/>
          </a:xfrm>
        </p:spPr>
        <p:txBody>
          <a:bodyPr/>
          <a:lstStyle>
            <a:lvl1pPr>
              <a:defRPr sz="2400"/>
            </a:lvl1pPr>
            <a:lvl2pPr>
              <a:defRPr sz="20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altLang="ko-KR" smtClean="0"/>
              <a:t>Click to edit Master text styles</a:t>
            </a:r>
          </a:p>
          <a:p>
            <a:pPr lvl="1"/>
            <a:r>
              <a:rPr lang="en-US" altLang="ko-KR" smtClean="0"/>
              <a:t>Second level</a:t>
            </a:r>
          </a:p>
          <a:p>
            <a:pPr lvl="2"/>
            <a:r>
              <a:rPr lang="en-US" altLang="ko-KR" smtClean="0"/>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ext Box 15"/>
          <p:cNvSpPr txBox="1">
            <a:spLocks noChangeArrowheads="1"/>
          </p:cNvSpPr>
          <p:nvPr userDrawn="1"/>
        </p:nvSpPr>
        <p:spPr bwMode="auto">
          <a:xfrm>
            <a:off x="455613" y="1600200"/>
            <a:ext cx="8074152" cy="4648200"/>
          </a:xfrm>
          <a:prstGeom prst="rect">
            <a:avLst/>
          </a:prstGeom>
          <a:noFill/>
          <a:ln w="9525">
            <a:noFill/>
            <a:miter lim="800000"/>
            <a:headEnd/>
            <a:tailEnd/>
          </a:ln>
          <a:effectLst/>
        </p:spPr>
        <p:txBody>
          <a:bodyPr wrap="none"/>
          <a:lstStyle/>
          <a:p>
            <a:pPr marL="341313" lvl="0" indent="-341313">
              <a:buClr>
                <a:schemeClr val="tx2"/>
              </a:buClr>
              <a:buSzPct val="75000"/>
              <a:buFont typeface="Wingdings" pitchFamily="2" charset="2"/>
              <a:buChar char="§"/>
              <a:tabLst>
                <a:tab pos="457200" algn="l"/>
              </a:tabLst>
            </a:pPr>
            <a:r>
              <a:rPr lang="en-US" sz="2400" dirty="0" smtClean="0">
                <a:latin typeface="Arial" pitchFamily="34" charset="0"/>
                <a:cs typeface="Arial" pitchFamily="34" charset="0"/>
              </a:rPr>
              <a:t>Edit</a:t>
            </a:r>
            <a:r>
              <a:rPr lang="en-US" sz="2400" baseline="0" dirty="0" smtClean="0">
                <a:latin typeface="Arial" pitchFamily="34" charset="0"/>
                <a:cs typeface="Arial" pitchFamily="34" charset="0"/>
              </a:rPr>
              <a:t> in Slide Master view to e</a:t>
            </a:r>
            <a:r>
              <a:rPr lang="en-US" sz="2400" dirty="0" smtClean="0">
                <a:latin typeface="Arial" pitchFamily="34" charset="0"/>
                <a:cs typeface="Arial" pitchFamily="34" charset="0"/>
              </a:rPr>
              <a:t>nter agenda items</a:t>
            </a:r>
          </a:p>
          <a:p>
            <a:pPr marL="341313" lvl="0" indent="-341313">
              <a:buClr>
                <a:schemeClr val="tx2"/>
              </a:buClr>
              <a:buSzPct val="75000"/>
              <a:buFont typeface="Wingdings" pitchFamily="2" charset="2"/>
              <a:buChar char="§"/>
              <a:tabLst>
                <a:tab pos="457200" algn="l"/>
              </a:tabLst>
            </a:pPr>
            <a:r>
              <a:rPr lang="en-US" sz="2400" dirty="0" smtClean="0">
                <a:latin typeface="Arial" pitchFamily="34" charset="0"/>
                <a:cs typeface="Arial" pitchFamily="34" charset="0"/>
              </a:rPr>
              <a:t>Bullet 2</a:t>
            </a:r>
          </a:p>
          <a:p>
            <a:pPr marL="341313" lvl="0" indent="-341313">
              <a:buClr>
                <a:schemeClr val="tx2"/>
              </a:buClr>
              <a:buSzPct val="75000"/>
              <a:buFont typeface="Wingdings" pitchFamily="2" charset="2"/>
              <a:buChar char="§"/>
              <a:tabLst>
                <a:tab pos="457200" algn="l"/>
              </a:tabLst>
            </a:pPr>
            <a:r>
              <a:rPr lang="en-US" sz="2400" dirty="0" smtClean="0">
                <a:latin typeface="Arial" pitchFamily="34" charset="0"/>
                <a:cs typeface="Arial" pitchFamily="34" charset="0"/>
              </a:rPr>
              <a:t>Bullet</a:t>
            </a:r>
            <a:r>
              <a:rPr lang="en-US" sz="2400" baseline="0" dirty="0" smtClean="0">
                <a:latin typeface="Arial" pitchFamily="34" charset="0"/>
                <a:cs typeface="Arial" pitchFamily="34" charset="0"/>
              </a:rPr>
              <a:t> 3</a:t>
            </a:r>
          </a:p>
          <a:p>
            <a:pPr marL="341313" lvl="0" indent="-341313">
              <a:buClr>
                <a:schemeClr val="tx2"/>
              </a:buClr>
              <a:buSzPct val="75000"/>
              <a:buFont typeface="Wingdings" pitchFamily="2" charset="2"/>
              <a:buChar char="§"/>
              <a:tabLst>
                <a:tab pos="457200" algn="l"/>
              </a:tabLst>
            </a:pPr>
            <a:r>
              <a:rPr lang="en-US" sz="2400" baseline="0" dirty="0" smtClean="0">
                <a:latin typeface="Arial" pitchFamily="34" charset="0"/>
                <a:cs typeface="Arial" pitchFamily="34" charset="0"/>
              </a:rPr>
              <a:t>Bullet 4</a:t>
            </a:r>
          </a:p>
          <a:p>
            <a:pPr marL="341313" lvl="0" indent="-341313">
              <a:buClr>
                <a:schemeClr val="tx2"/>
              </a:buClr>
              <a:buSzPct val="75000"/>
              <a:buFont typeface="Wingdings" pitchFamily="2" charset="2"/>
              <a:buChar char="§"/>
              <a:tabLst>
                <a:tab pos="457200" algn="l"/>
              </a:tabLst>
            </a:pPr>
            <a:endParaRPr lang="en-US" sz="2400" dirty="0">
              <a:latin typeface="Arial" pitchFamily="34" charset="0"/>
              <a:cs typeface="Arial" pitchFamily="34" charset="0"/>
            </a:endParaRPr>
          </a:p>
        </p:txBody>
      </p:sp>
      <p:sp>
        <p:nvSpPr>
          <p:cNvPr id="5" name="Text Box 16"/>
          <p:cNvSpPr txBox="1">
            <a:spLocks noChangeArrowheads="1"/>
          </p:cNvSpPr>
          <p:nvPr userDrawn="1"/>
        </p:nvSpPr>
        <p:spPr bwMode="auto">
          <a:xfrm>
            <a:off x="455613" y="464695"/>
            <a:ext cx="8074152" cy="1143000"/>
          </a:xfrm>
          <a:prstGeom prst="rect">
            <a:avLst/>
          </a:prstGeom>
          <a:noFill/>
          <a:ln w="9525">
            <a:noFill/>
            <a:miter lim="800000"/>
            <a:headEnd/>
            <a:tailEnd/>
          </a:ln>
          <a:effectLst/>
        </p:spPr>
        <p:txBody>
          <a:bodyPr wrap="none"/>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b="1" dirty="0" smtClean="0">
                <a:solidFill>
                  <a:schemeClr val="tx2"/>
                </a:solidFill>
                <a:latin typeface="Arial" pitchFamily="34" charset="0"/>
                <a:cs typeface="Arial" pitchFamily="34" charset="0"/>
              </a:rPr>
              <a:t>Edit in Slide</a:t>
            </a:r>
            <a:r>
              <a:rPr lang="en-US" sz="2800" b="1" baseline="0" dirty="0" smtClean="0">
                <a:solidFill>
                  <a:schemeClr val="tx2"/>
                </a:solidFill>
                <a:latin typeface="Arial" pitchFamily="34" charset="0"/>
                <a:cs typeface="Arial" pitchFamily="34" charset="0"/>
              </a:rPr>
              <a:t> Master view to e</a:t>
            </a:r>
            <a:r>
              <a:rPr lang="en-US" sz="2800" b="1" dirty="0" smtClean="0">
                <a:solidFill>
                  <a:schemeClr val="tx2"/>
                </a:solidFill>
                <a:latin typeface="Arial" pitchFamily="34" charset="0"/>
                <a:cs typeface="Arial" pitchFamily="34" charset="0"/>
              </a:rPr>
              <a:t>nter agenda</a:t>
            </a:r>
            <a:r>
              <a:rPr lang="en-US" sz="2800" b="1" baseline="0" dirty="0" smtClean="0">
                <a:solidFill>
                  <a:schemeClr val="tx2"/>
                </a:solidFill>
                <a:latin typeface="Arial" pitchFamily="34" charset="0"/>
                <a:cs typeface="Arial" pitchFamily="34" charset="0"/>
              </a:rPr>
              <a:t> title</a:t>
            </a:r>
            <a:endParaRPr lang="en-US" sz="2800" b="1" dirty="0" smtClean="0">
              <a:solidFill>
                <a:schemeClr val="tx2"/>
              </a:solidFill>
              <a:latin typeface="Arial" pitchFamily="34" charset="0"/>
              <a:cs typeface="Arial"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5613" y="719138"/>
            <a:ext cx="8382000" cy="1139825"/>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390525" y="1763713"/>
            <a:ext cx="8362950" cy="4419600"/>
          </a:xfrm>
        </p:spPr>
        <p:txBody>
          <a:bodyPr/>
          <a:lstStyle/>
          <a:p>
            <a:pPr lvl="0"/>
            <a:endParaRPr lang="en-US" noProof="0" smtClean="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077200" cy="990600"/>
          </a:xfrm>
          <a:prstGeom prst="rect">
            <a:avLst/>
          </a:prstGeom>
        </p:spPr>
        <p:txBody>
          <a:bodyPr vert="horz" lIns="91440" tIns="45720" rIns="91440" bIns="45720" rtlCol="0" anchor="t" anchorCtr="0">
            <a:noAutofit/>
          </a:bodyPr>
          <a:lstStyle/>
          <a:p>
            <a:r>
              <a:rPr lang="en-US" altLang="ko-KR" smtClean="0"/>
              <a:t>Click to edit Master title style</a:t>
            </a:r>
            <a:endParaRPr lang="en-US" dirty="0"/>
          </a:p>
        </p:txBody>
      </p:sp>
      <p:sp>
        <p:nvSpPr>
          <p:cNvPr id="3" name="Text Placeholder 2"/>
          <p:cNvSpPr>
            <a:spLocks noGrp="1"/>
          </p:cNvSpPr>
          <p:nvPr>
            <p:ph type="body" idx="1"/>
          </p:nvPr>
        </p:nvSpPr>
        <p:spPr>
          <a:xfrm>
            <a:off x="457200" y="1600200"/>
            <a:ext cx="8077200" cy="464820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9" name="Picture 8" descr="logo647.png"/>
          <p:cNvPicPr>
            <a:picLocks noChangeAspect="1"/>
          </p:cNvPicPr>
          <p:nvPr/>
        </p:nvPicPr>
        <p:blipFill>
          <a:blip r:embed="rId11" cstate="print"/>
          <a:stretch>
            <a:fillRect/>
          </a:stretch>
        </p:blipFill>
        <p:spPr>
          <a:xfrm>
            <a:off x="7474704" y="47715"/>
            <a:ext cx="1562100" cy="424983"/>
          </a:xfrm>
          <a:prstGeom prst="rect">
            <a:avLst/>
          </a:prstGeom>
        </p:spPr>
      </p:pic>
      <p:cxnSp>
        <p:nvCxnSpPr>
          <p:cNvPr id="11" name="Straight Connector 11"/>
          <p:cNvCxnSpPr/>
          <p:nvPr/>
        </p:nvCxnSpPr>
        <p:spPr>
          <a:xfrm rot="10800000" flipV="1">
            <a:off x="228600" y="246870"/>
            <a:ext cx="7016865" cy="270628"/>
          </a:xfrm>
          <a:prstGeom prst="bentConnector3">
            <a:avLst>
              <a:gd name="adj1" fmla="val 99917"/>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686800" y="6484950"/>
            <a:ext cx="457200" cy="381001"/>
          </a:xfrm>
          <a:prstGeom prst="rect">
            <a:avLst/>
          </a:prstGeom>
          <a:noFill/>
          <a:ln w="12700">
            <a:noFill/>
          </a:ln>
        </p:spPr>
        <p:txBody>
          <a:bodyPr wrap="square" anchor="ctr">
            <a:noAutofit/>
          </a:bodyPr>
          <a:lstStyle/>
          <a:p>
            <a:pPr algn="ctr"/>
            <a:fld id="{47FBD1EF-0801-4063-B668-C71608ACC70F}" type="slidenum">
              <a:rPr kumimoji="0" lang="en-US" sz="1200"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0" b="1" dirty="0">
              <a:solidFill>
                <a:schemeClr val="tx2"/>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 id="2147483665" r:id="rId9"/>
  </p:sldLayoutIdLst>
  <p:hf hdr="0" ftr="0" dt="0"/>
  <p:txStyles>
    <p:titleStyle>
      <a:lvl1pPr algn="l" defTabSz="914400" rtl="0" eaLnBrk="1" latinLnBrk="1" hangingPunct="1">
        <a:spcBef>
          <a:spcPct val="0"/>
        </a:spcBef>
        <a:buNone/>
        <a:defRPr sz="2800" b="1" kern="1200">
          <a:solidFill>
            <a:schemeClr val="tx2"/>
          </a:solidFill>
          <a:latin typeface="Arial" pitchFamily="34" charset="0"/>
          <a:ea typeface="+mj-ea"/>
          <a:cs typeface="Arial" pitchFamily="34" charset="0"/>
        </a:defRPr>
      </a:lvl1pPr>
    </p:titleStyle>
    <p:bodyStyle>
      <a:lvl1pPr marL="342900" indent="-342900" algn="l" defTabSz="914400" rtl="0" eaLnBrk="1" latinLnBrk="1"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1"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1"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1"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1"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0.wmf"/></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www.mathworks.com/help/pdf_doc/simulink/hi_guidelines.pdf"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4.png"/><Relationship Id="rId7" Type="http://schemas.openxmlformats.org/officeDocument/2006/relationships/diagramColors" Target="../diagrams/colors1.xml"/><Relationship Id="rId2"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0.w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58.png"/><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63.gif"/><Relationship Id="rId5" Type="http://schemas.openxmlformats.org/officeDocument/2006/relationships/image" Target="../media/image62.png"/><Relationship Id="rId4" Type="http://schemas.openxmlformats.org/officeDocument/2006/relationships/image" Target="../media/image61.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ko-KR" dirty="0" smtClean="0"/>
              <a:t>Verification and Validation</a:t>
            </a:r>
            <a:br>
              <a:rPr lang="en-US" altLang="ko-KR" dirty="0" smtClean="0"/>
            </a:br>
            <a:r>
              <a:rPr lang="en-US" altLang="ko-KR" dirty="0" smtClean="0"/>
              <a:t>in Model Based Design</a:t>
            </a:r>
            <a:endParaRPr lang="en-US" dirty="0"/>
          </a:p>
        </p:txBody>
      </p:sp>
      <p:sp>
        <p:nvSpPr>
          <p:cNvPr id="3" name="Subtitle 2"/>
          <p:cNvSpPr>
            <a:spLocks noGrp="1"/>
          </p:cNvSpPr>
          <p:nvPr>
            <p:ph type="subTitle" idx="1"/>
          </p:nvPr>
        </p:nvSpPr>
        <p:spPr/>
        <p:txBody>
          <a:bodyPr/>
          <a:lstStyle/>
          <a:p>
            <a:r>
              <a:rPr lang="en-US" altLang="ko-KR" dirty="0" smtClean="0"/>
              <a:t>Presenter: Sang-Ho Yoon</a:t>
            </a:r>
          </a:p>
          <a:p>
            <a:r>
              <a:rPr lang="en-US" altLang="ko-KR" dirty="0"/>
              <a:t>Senior Application </a:t>
            </a:r>
            <a:r>
              <a:rPr lang="en-US" altLang="ko-KR" dirty="0" smtClean="0"/>
              <a:t>Engineer</a:t>
            </a:r>
            <a:endParaRPr lang="en-US" altLang="ko-K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Model Verification</a:t>
            </a:r>
            <a:endParaRPr lang="en-US" dirty="0"/>
          </a:p>
        </p:txBody>
      </p:sp>
      <p:sp>
        <p:nvSpPr>
          <p:cNvPr id="4" name="Subtitle 3"/>
          <p:cNvSpPr>
            <a:spLocks noGrp="1"/>
          </p:cNvSpPr>
          <p:nvPr>
            <p:ph type="subTitle" idx="1"/>
          </p:nvPr>
        </p:nvSpPr>
        <p:spPr/>
        <p:txBody>
          <a:bodyPr/>
          <a:lstStyle/>
          <a:p>
            <a:endParaRPr lang="ko-KR" altLang="en-US"/>
          </a:p>
        </p:txBody>
      </p:sp>
    </p:spTree>
    <p:extLst>
      <p:ext uri="{BB962C8B-B14F-4D97-AF65-F5344CB8AC3E}">
        <p14:creationId xmlns:p14="http://schemas.microsoft.com/office/powerpoint/2010/main" val="26416111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569913" y="1833563"/>
            <a:ext cx="8162925" cy="1016000"/>
          </a:xfrm>
        </p:spPr>
        <p:txBody>
          <a:bodyPr/>
          <a:lstStyle/>
          <a:p>
            <a:r>
              <a:rPr lang="en-US" altLang="ko-KR" sz="3600" dirty="0" smtClean="0"/>
              <a:t>1) Design Review</a:t>
            </a:r>
          </a:p>
        </p:txBody>
      </p:sp>
    </p:spTree>
    <p:extLst>
      <p:ext uri="{BB962C8B-B14F-4D97-AF65-F5344CB8AC3E}">
        <p14:creationId xmlns:p14="http://schemas.microsoft.com/office/powerpoint/2010/main" val="26437084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ko-KR" dirty="0" smtClean="0"/>
              <a:t>Algorithm Model</a:t>
            </a:r>
          </a:p>
        </p:txBody>
      </p:sp>
      <p:sp>
        <p:nvSpPr>
          <p:cNvPr id="35855" name="Rectangle 28"/>
          <p:cNvSpPr>
            <a:spLocks noChangeArrowheads="1"/>
          </p:cNvSpPr>
          <p:nvPr/>
        </p:nvSpPr>
        <p:spPr bwMode="auto">
          <a:xfrm>
            <a:off x="285750" y="5580081"/>
            <a:ext cx="3476625" cy="492125"/>
          </a:xfrm>
          <a:prstGeom prst="rect">
            <a:avLst/>
          </a:prstGeom>
          <a:noFill/>
          <a:ln w="9525">
            <a:noFill/>
            <a:miter lim="800000"/>
            <a:headEnd/>
            <a:tailEnd/>
          </a:ln>
        </p:spPr>
        <p:txBody>
          <a:bodyPr/>
          <a:lstStyle/>
          <a:p>
            <a:pPr marL="284163" indent="-284163" algn="ctr" eaLnBrk="0" latinLnBrk="0" hangingPunct="0">
              <a:spcBef>
                <a:spcPct val="20000"/>
              </a:spcBef>
              <a:buClr>
                <a:srgbClr val="215383"/>
              </a:buClr>
              <a:buSzPct val="95000"/>
              <a:buFont typeface="Wingdings" pitchFamily="2" charset="2"/>
              <a:buNone/>
            </a:pPr>
            <a:r>
              <a:rPr kumimoji="0" lang="en-US" altLang="ko-KR" sz="1800">
                <a:latin typeface="Arial" pitchFamily="34" charset="0"/>
              </a:rPr>
              <a:t>Functional Requirements</a:t>
            </a:r>
          </a:p>
        </p:txBody>
      </p:sp>
      <p:sp>
        <p:nvSpPr>
          <p:cNvPr id="867378" name="AutoShape 50"/>
          <p:cNvSpPr>
            <a:spLocks noChangeArrowheads="1"/>
          </p:cNvSpPr>
          <p:nvPr/>
        </p:nvSpPr>
        <p:spPr bwMode="auto">
          <a:xfrm>
            <a:off x="3574595" y="3589354"/>
            <a:ext cx="1038225" cy="428625"/>
          </a:xfrm>
          <a:prstGeom prst="rightArrow">
            <a:avLst>
              <a:gd name="adj1" fmla="val 50000"/>
              <a:gd name="adj2" fmla="val 60556"/>
            </a:avLst>
          </a:prstGeom>
          <a:solidFill>
            <a:srgbClr val="333399"/>
          </a:solidFill>
          <a:ln w="3175" algn="ctr">
            <a:noFill/>
            <a:miter lim="800000"/>
            <a:headEnd/>
            <a:tailEnd/>
          </a:ln>
        </p:spPr>
        <p:txBody>
          <a:bodyPr wrap="none" anchor="ctr"/>
          <a:lstStyle/>
          <a:p>
            <a:pPr algn="ctr" eaLnBrk="0" latinLnBrk="0" hangingPunct="0"/>
            <a:endParaRPr kumimoji="0" lang="ko-KR" altLang="en-US"/>
          </a:p>
        </p:txBody>
      </p:sp>
      <p:sp>
        <p:nvSpPr>
          <p:cNvPr id="35859" name="Rectangle 28"/>
          <p:cNvSpPr>
            <a:spLocks noChangeArrowheads="1"/>
          </p:cNvSpPr>
          <p:nvPr/>
        </p:nvSpPr>
        <p:spPr bwMode="auto">
          <a:xfrm>
            <a:off x="5006335" y="5580080"/>
            <a:ext cx="3128987" cy="492125"/>
          </a:xfrm>
          <a:prstGeom prst="rect">
            <a:avLst/>
          </a:prstGeom>
          <a:noFill/>
          <a:ln w="9525">
            <a:noFill/>
            <a:miter lim="800000"/>
            <a:headEnd/>
            <a:tailEnd/>
          </a:ln>
        </p:spPr>
        <p:txBody>
          <a:bodyPr/>
          <a:lstStyle/>
          <a:p>
            <a:pPr marL="284163" indent="-284163" algn="ctr" eaLnBrk="0" latinLnBrk="0" hangingPunct="0">
              <a:spcBef>
                <a:spcPct val="20000"/>
              </a:spcBef>
              <a:buClr>
                <a:srgbClr val="215383"/>
              </a:buClr>
              <a:buSzPct val="95000"/>
              <a:buFont typeface="Wingdings" pitchFamily="2" charset="2"/>
              <a:buNone/>
            </a:pPr>
            <a:r>
              <a:rPr kumimoji="0" lang="en-US" altLang="ko-KR" sz="1800" dirty="0" smtClean="0">
                <a:latin typeface="Arial" pitchFamily="34" charset="0"/>
              </a:rPr>
              <a:t>Model</a:t>
            </a:r>
            <a:endParaRPr kumimoji="0" lang="en-US" altLang="ko-KR" sz="1800" dirty="0">
              <a:latin typeface="Arial" pitchFamily="34" charset="0"/>
            </a:endParaRPr>
          </a:p>
        </p:txBody>
      </p:sp>
      <p:pic>
        <p:nvPicPr>
          <p:cNvPr id="2" name="그림 1"/>
          <p:cNvPicPr>
            <a:picLocks noChangeAspect="1"/>
          </p:cNvPicPr>
          <p:nvPr/>
        </p:nvPicPr>
        <p:blipFill>
          <a:blip r:embed="rId3"/>
          <a:stretch>
            <a:fillRect/>
          </a:stretch>
        </p:blipFill>
        <p:spPr>
          <a:xfrm>
            <a:off x="426120" y="1762827"/>
            <a:ext cx="2953731" cy="3817254"/>
          </a:xfrm>
          <a:prstGeom prst="rect">
            <a:avLst/>
          </a:prstGeom>
        </p:spPr>
      </p:pic>
      <p:pic>
        <p:nvPicPr>
          <p:cNvPr id="4" name="그림 3"/>
          <p:cNvPicPr>
            <a:picLocks noChangeAspect="1"/>
          </p:cNvPicPr>
          <p:nvPr/>
        </p:nvPicPr>
        <p:blipFill>
          <a:blip r:embed="rId4"/>
          <a:stretch>
            <a:fillRect/>
          </a:stretch>
        </p:blipFill>
        <p:spPr>
          <a:xfrm>
            <a:off x="4824693" y="2852936"/>
            <a:ext cx="3526005" cy="2275003"/>
          </a:xfrm>
          <a:prstGeom prst="rect">
            <a:avLst/>
          </a:prstGeom>
        </p:spPr>
      </p:pic>
    </p:spTree>
    <p:extLst>
      <p:ext uri="{BB962C8B-B14F-4D97-AF65-F5344CB8AC3E}">
        <p14:creationId xmlns:p14="http://schemas.microsoft.com/office/powerpoint/2010/main" val="1993036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867378"/>
                                        </p:tgtEl>
                                        <p:attrNameLst>
                                          <p:attrName>style.visibility</p:attrName>
                                        </p:attrNameLst>
                                      </p:cBhvr>
                                      <p:to>
                                        <p:strVal val="visible"/>
                                      </p:to>
                                    </p:set>
                                    <p:animEffect transition="in" filter="blinds(vertical)">
                                      <p:cBhvr>
                                        <p:cTn id="7" dur="500"/>
                                        <p:tgtEl>
                                          <p:spTgt spid="8673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737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130300" y="4202113"/>
            <a:ext cx="2524125" cy="2133600"/>
            <a:chOff x="1078" y="2533"/>
            <a:chExt cx="1590" cy="1344"/>
          </a:xfrm>
        </p:grpSpPr>
        <p:sp>
          <p:nvSpPr>
            <p:cNvPr id="45110" name="AutoShape 3"/>
            <p:cNvSpPr>
              <a:spLocks noChangeArrowheads="1"/>
            </p:cNvSpPr>
            <p:nvPr/>
          </p:nvSpPr>
          <p:spPr bwMode="auto">
            <a:xfrm>
              <a:off x="1078" y="2533"/>
              <a:ext cx="1584" cy="1344"/>
            </a:xfrm>
            <a:prstGeom prst="roundRect">
              <a:avLst>
                <a:gd name="adj" fmla="val 16667"/>
              </a:avLst>
            </a:prstGeom>
            <a:solidFill>
              <a:srgbClr val="CDD7E1"/>
            </a:solidFill>
            <a:ln w="9525" algn="ctr">
              <a:solidFill>
                <a:srgbClr val="32466E"/>
              </a:solidFill>
              <a:round/>
              <a:headEnd/>
              <a:tailEnd/>
            </a:ln>
          </p:spPr>
          <p:txBody>
            <a:bodyPr wrap="none" bIns="0" anchor="b" anchorCtr="1"/>
            <a:lstStyle/>
            <a:p>
              <a:pPr algn="ctr" eaLnBrk="0" latinLnBrk="0" hangingPunct="0"/>
              <a:endParaRPr kumimoji="0" lang="ko-KR" altLang="en-US" sz="1500" b="1">
                <a:solidFill>
                  <a:srgbClr val="32466E"/>
                </a:solidFill>
                <a:latin typeface="Arial" pitchFamily="34" charset="0"/>
              </a:endParaRPr>
            </a:p>
          </p:txBody>
        </p:sp>
        <p:grpSp>
          <p:nvGrpSpPr>
            <p:cNvPr id="3" name="Group 4"/>
            <p:cNvGrpSpPr>
              <a:grpSpLocks/>
            </p:cNvGrpSpPr>
            <p:nvPr/>
          </p:nvGrpSpPr>
          <p:grpSpPr bwMode="auto">
            <a:xfrm>
              <a:off x="1143" y="2823"/>
              <a:ext cx="702" cy="576"/>
              <a:chOff x="1885" y="2831"/>
              <a:chExt cx="702" cy="576"/>
            </a:xfrm>
          </p:grpSpPr>
          <p:sp>
            <p:nvSpPr>
              <p:cNvPr id="45120" name="Rectangle 5"/>
              <p:cNvSpPr>
                <a:spLocks noChangeArrowheads="1"/>
              </p:cNvSpPr>
              <p:nvPr/>
            </p:nvSpPr>
            <p:spPr bwMode="auto">
              <a:xfrm>
                <a:off x="1900" y="3216"/>
                <a:ext cx="323" cy="191"/>
              </a:xfrm>
              <a:prstGeom prst="rect">
                <a:avLst/>
              </a:prstGeom>
              <a:solidFill>
                <a:srgbClr val="C0C0C0"/>
              </a:solidFill>
              <a:ln w="12700" algn="ctr">
                <a:solidFill>
                  <a:schemeClr val="bg2"/>
                </a:solidFill>
                <a:miter lim="800000"/>
                <a:headEnd/>
                <a:tailEnd/>
              </a:ln>
            </p:spPr>
            <p:txBody>
              <a:bodyPr wrap="none" anchor="ctr"/>
              <a:lstStyle/>
              <a:p>
                <a:pPr algn="ctr" eaLnBrk="0" latinLnBrk="0" hangingPunct="0"/>
                <a:r>
                  <a:rPr kumimoji="0" lang="en-US" altLang="ko-KR" sz="1100" b="1">
                    <a:solidFill>
                      <a:srgbClr val="000000"/>
                    </a:solidFill>
                    <a:latin typeface="Arial" pitchFamily="34" charset="0"/>
                  </a:rPr>
                  <a:t>FPGA</a:t>
                </a:r>
              </a:p>
            </p:txBody>
          </p:sp>
          <p:sp>
            <p:nvSpPr>
              <p:cNvPr id="45121" name="Rectangle 6"/>
              <p:cNvSpPr>
                <a:spLocks noChangeArrowheads="1"/>
              </p:cNvSpPr>
              <p:nvPr/>
            </p:nvSpPr>
            <p:spPr bwMode="auto">
              <a:xfrm>
                <a:off x="2249" y="3216"/>
                <a:ext cx="323" cy="191"/>
              </a:xfrm>
              <a:prstGeom prst="rect">
                <a:avLst/>
              </a:prstGeom>
              <a:solidFill>
                <a:srgbClr val="C0C0C0"/>
              </a:solidFill>
              <a:ln w="12700" algn="ctr">
                <a:solidFill>
                  <a:schemeClr val="bg2"/>
                </a:solidFill>
                <a:miter lim="800000"/>
                <a:headEnd/>
                <a:tailEnd/>
              </a:ln>
            </p:spPr>
            <p:txBody>
              <a:bodyPr wrap="none" anchor="ctr"/>
              <a:lstStyle/>
              <a:p>
                <a:pPr algn="ctr" eaLnBrk="0" latinLnBrk="0" hangingPunct="0"/>
                <a:r>
                  <a:rPr kumimoji="0" lang="en-US" altLang="ko-KR" sz="1100" b="1">
                    <a:solidFill>
                      <a:srgbClr val="000000"/>
                    </a:solidFill>
                    <a:latin typeface="Arial" pitchFamily="34" charset="0"/>
                  </a:rPr>
                  <a:t>ASIC</a:t>
                </a:r>
              </a:p>
            </p:txBody>
          </p:sp>
          <p:sp>
            <p:nvSpPr>
              <p:cNvPr id="45122" name="Rectangle 7"/>
              <p:cNvSpPr>
                <a:spLocks noChangeArrowheads="1"/>
              </p:cNvSpPr>
              <p:nvPr/>
            </p:nvSpPr>
            <p:spPr bwMode="auto">
              <a:xfrm>
                <a:off x="1885" y="2831"/>
                <a:ext cx="702" cy="108"/>
              </a:xfrm>
              <a:prstGeom prst="rect">
                <a:avLst/>
              </a:prstGeom>
              <a:noFill/>
              <a:ln w="9525" algn="ctr">
                <a:noFill/>
                <a:miter lim="800000"/>
                <a:headEnd/>
                <a:tailEnd/>
              </a:ln>
            </p:spPr>
            <p:txBody>
              <a:bodyPr wrap="none" lIns="0" rIns="0" bIns="18288" anchor="b" anchorCtr="1"/>
              <a:lstStyle/>
              <a:p>
                <a:pPr algn="ctr" eaLnBrk="0" latinLnBrk="0" hangingPunct="0">
                  <a:lnSpc>
                    <a:spcPct val="90000"/>
                  </a:lnSpc>
                </a:pPr>
                <a:r>
                  <a:rPr kumimoji="0" lang="en-US" altLang="ko-KR" sz="1100" b="1">
                    <a:solidFill>
                      <a:schemeClr val="tx2"/>
                    </a:solidFill>
                    <a:latin typeface="Arial" pitchFamily="34" charset="0"/>
                  </a:rPr>
                  <a:t>Digital </a:t>
                </a:r>
                <a:br>
                  <a:rPr kumimoji="0" lang="en-US" altLang="ko-KR" sz="1100" b="1">
                    <a:solidFill>
                      <a:schemeClr val="tx2"/>
                    </a:solidFill>
                    <a:latin typeface="Arial" pitchFamily="34" charset="0"/>
                  </a:rPr>
                </a:br>
                <a:r>
                  <a:rPr kumimoji="0" lang="en-US" altLang="ko-KR" sz="1100" b="1">
                    <a:solidFill>
                      <a:schemeClr val="tx2"/>
                    </a:solidFill>
                    <a:latin typeface="Arial" pitchFamily="34" charset="0"/>
                  </a:rPr>
                  <a:t>Electronics</a:t>
                </a:r>
              </a:p>
            </p:txBody>
          </p:sp>
          <p:sp>
            <p:nvSpPr>
              <p:cNvPr id="45123" name="AutoShape 8"/>
              <p:cNvSpPr>
                <a:spLocks noChangeArrowheads="1"/>
              </p:cNvSpPr>
              <p:nvPr/>
            </p:nvSpPr>
            <p:spPr bwMode="auto">
              <a:xfrm>
                <a:off x="1898" y="2949"/>
                <a:ext cx="674" cy="218"/>
              </a:xfrm>
              <a:prstGeom prst="roundRect">
                <a:avLst>
                  <a:gd name="adj" fmla="val 10162"/>
                </a:avLst>
              </a:prstGeom>
              <a:solidFill>
                <a:srgbClr val="FADCAA"/>
              </a:solidFill>
              <a:ln w="19050" algn="ctr">
                <a:solidFill>
                  <a:schemeClr val="hlink"/>
                </a:solidFill>
                <a:round/>
                <a:headEnd/>
                <a:tailEnd/>
              </a:ln>
            </p:spPr>
            <p:txBody>
              <a:bodyPr lIns="9144" tIns="9144" rIns="9144" bIns="9144" anchor="ctr"/>
              <a:lstStyle/>
              <a:p>
                <a:pPr marL="60325" indent="-60325" algn="ctr" eaLnBrk="0" latinLnBrk="0" hangingPunct="0"/>
                <a:r>
                  <a:rPr kumimoji="0" lang="en-US" altLang="ko-KR" sz="1100" b="1">
                    <a:latin typeface="Arial" pitchFamily="34" charset="0"/>
                  </a:rPr>
                  <a:t>VHDL, Verilog</a:t>
                </a:r>
              </a:p>
            </p:txBody>
          </p:sp>
        </p:grpSp>
        <p:sp>
          <p:nvSpPr>
            <p:cNvPr id="45112" name="AutoShape 9"/>
            <p:cNvSpPr>
              <a:spLocks/>
            </p:cNvSpPr>
            <p:nvPr/>
          </p:nvSpPr>
          <p:spPr bwMode="auto">
            <a:xfrm rot="5400000">
              <a:off x="1828" y="2759"/>
              <a:ext cx="96" cy="1392"/>
            </a:xfrm>
            <a:prstGeom prst="rightBrace">
              <a:avLst>
                <a:gd name="adj1" fmla="val 120833"/>
                <a:gd name="adj2" fmla="val 50000"/>
              </a:avLst>
            </a:prstGeom>
            <a:noFill/>
            <a:ln w="19050">
              <a:solidFill>
                <a:srgbClr val="808080"/>
              </a:solidFill>
              <a:round/>
              <a:headEnd/>
              <a:tailEnd/>
            </a:ln>
          </p:spPr>
          <p:txBody>
            <a:bodyPr wrap="none" anchor="ctr"/>
            <a:lstStyle/>
            <a:p>
              <a:pPr algn="ctr" eaLnBrk="0" latinLnBrk="0" hangingPunct="0"/>
              <a:endParaRPr kumimoji="0" lang="ko-KR" altLang="en-US"/>
            </a:p>
          </p:txBody>
        </p:sp>
        <p:sp>
          <p:nvSpPr>
            <p:cNvPr id="45113" name="Rectangle 10"/>
            <p:cNvSpPr>
              <a:spLocks noChangeArrowheads="1"/>
            </p:cNvSpPr>
            <p:nvPr/>
          </p:nvSpPr>
          <p:spPr bwMode="auto">
            <a:xfrm>
              <a:off x="1084" y="3685"/>
              <a:ext cx="1584" cy="144"/>
            </a:xfrm>
            <a:prstGeom prst="rect">
              <a:avLst/>
            </a:prstGeom>
            <a:noFill/>
            <a:ln w="9525" algn="ctr">
              <a:noFill/>
              <a:miter lim="800000"/>
              <a:headEnd/>
              <a:tailEnd/>
            </a:ln>
          </p:spPr>
          <p:txBody>
            <a:bodyPr wrap="none" tIns="0" anchorCtr="1"/>
            <a:lstStyle/>
            <a:p>
              <a:pPr algn="ctr" eaLnBrk="0" latinLnBrk="0" hangingPunct="0"/>
              <a:r>
                <a:rPr kumimoji="0" lang="en-US" altLang="ko-KR" sz="1400" b="1">
                  <a:solidFill>
                    <a:srgbClr val="32466E"/>
                  </a:solidFill>
                  <a:latin typeface="Arial" pitchFamily="34" charset="0"/>
                </a:rPr>
                <a:t>Implement</a:t>
              </a:r>
            </a:p>
          </p:txBody>
        </p:sp>
        <p:sp>
          <p:nvSpPr>
            <p:cNvPr id="45114" name="Rectangle 11"/>
            <p:cNvSpPr>
              <a:spLocks noChangeArrowheads="1"/>
            </p:cNvSpPr>
            <p:nvPr/>
          </p:nvSpPr>
          <p:spPr bwMode="auto">
            <a:xfrm flipV="1">
              <a:off x="1475" y="3526"/>
              <a:ext cx="845" cy="81"/>
            </a:xfrm>
            <a:prstGeom prst="rect">
              <a:avLst/>
            </a:prstGeom>
            <a:noFill/>
            <a:ln w="12700" algn="ctr">
              <a:noFill/>
              <a:miter lim="800000"/>
              <a:headEnd/>
              <a:tailEnd/>
            </a:ln>
          </p:spPr>
          <p:txBody>
            <a:bodyPr rot="10800000" lIns="9144" tIns="9144" rIns="9144" bIns="9144" anchor="b" anchorCtr="1"/>
            <a:lstStyle/>
            <a:p>
              <a:pPr marL="60325" indent="-60325" algn="ctr" latinLnBrk="0"/>
              <a:endParaRPr kumimoji="0" lang="ko-KR" altLang="en-US" sz="1400" b="1">
                <a:latin typeface="Arial" pitchFamily="34" charset="0"/>
              </a:endParaRPr>
            </a:p>
            <a:p>
              <a:pPr marL="60325" indent="-60325" algn="ctr" latinLnBrk="0"/>
              <a:r>
                <a:rPr kumimoji="0" lang="en-US" altLang="ko-KR" sz="1400" b="1">
                  <a:solidFill>
                    <a:srgbClr val="808080"/>
                  </a:solidFill>
                  <a:latin typeface="Arial" pitchFamily="34" charset="0"/>
                </a:rPr>
                <a:t>Integration</a:t>
              </a:r>
            </a:p>
          </p:txBody>
        </p:sp>
        <p:grpSp>
          <p:nvGrpSpPr>
            <p:cNvPr id="4" name="Group 12"/>
            <p:cNvGrpSpPr>
              <a:grpSpLocks/>
            </p:cNvGrpSpPr>
            <p:nvPr/>
          </p:nvGrpSpPr>
          <p:grpSpPr bwMode="auto">
            <a:xfrm>
              <a:off x="1855" y="2823"/>
              <a:ext cx="702" cy="576"/>
              <a:chOff x="1164" y="2831"/>
              <a:chExt cx="702" cy="576"/>
            </a:xfrm>
          </p:grpSpPr>
          <p:sp>
            <p:nvSpPr>
              <p:cNvPr id="45116" name="Rectangle 13"/>
              <p:cNvSpPr>
                <a:spLocks noChangeArrowheads="1"/>
              </p:cNvSpPr>
              <p:nvPr/>
            </p:nvSpPr>
            <p:spPr bwMode="auto">
              <a:xfrm>
                <a:off x="1528" y="3216"/>
                <a:ext cx="324" cy="191"/>
              </a:xfrm>
              <a:prstGeom prst="rect">
                <a:avLst/>
              </a:prstGeom>
              <a:solidFill>
                <a:srgbClr val="C0C0C0"/>
              </a:solidFill>
              <a:ln w="12700" algn="ctr">
                <a:solidFill>
                  <a:schemeClr val="bg2"/>
                </a:solidFill>
                <a:miter lim="800000"/>
                <a:headEnd/>
                <a:tailEnd/>
              </a:ln>
            </p:spPr>
            <p:txBody>
              <a:bodyPr wrap="none" anchor="ctr"/>
              <a:lstStyle/>
              <a:p>
                <a:pPr algn="ctr" eaLnBrk="0" latinLnBrk="0" hangingPunct="0"/>
                <a:r>
                  <a:rPr kumimoji="0" lang="en-US" altLang="ko-KR" sz="1100" b="1">
                    <a:solidFill>
                      <a:srgbClr val="000000"/>
                    </a:solidFill>
                    <a:latin typeface="Arial" pitchFamily="34" charset="0"/>
                  </a:rPr>
                  <a:t>DSP</a:t>
                </a:r>
              </a:p>
            </p:txBody>
          </p:sp>
          <p:sp>
            <p:nvSpPr>
              <p:cNvPr id="45117" name="Rectangle 14"/>
              <p:cNvSpPr>
                <a:spLocks noChangeArrowheads="1"/>
              </p:cNvSpPr>
              <p:nvPr/>
            </p:nvSpPr>
            <p:spPr bwMode="auto">
              <a:xfrm>
                <a:off x="1164" y="2831"/>
                <a:ext cx="702" cy="108"/>
              </a:xfrm>
              <a:prstGeom prst="rect">
                <a:avLst/>
              </a:prstGeom>
              <a:noFill/>
              <a:ln w="9525" algn="ctr">
                <a:noFill/>
                <a:miter lim="800000"/>
                <a:headEnd/>
                <a:tailEnd/>
              </a:ln>
            </p:spPr>
            <p:txBody>
              <a:bodyPr wrap="none" lIns="0" rIns="0" bIns="18288" anchor="b" anchorCtr="1"/>
              <a:lstStyle/>
              <a:p>
                <a:pPr algn="ctr" eaLnBrk="0" latinLnBrk="0" hangingPunct="0">
                  <a:lnSpc>
                    <a:spcPct val="90000"/>
                  </a:lnSpc>
                </a:pPr>
                <a:r>
                  <a:rPr kumimoji="0" lang="en-US" altLang="ko-KR" sz="1100" b="1">
                    <a:solidFill>
                      <a:schemeClr val="tx2"/>
                    </a:solidFill>
                    <a:latin typeface="Arial" pitchFamily="34" charset="0"/>
                    <a:cs typeface="Tahoma" pitchFamily="34" charset="0"/>
                  </a:rPr>
                  <a:t>Embedded </a:t>
                </a:r>
                <a:br>
                  <a:rPr kumimoji="0" lang="en-US" altLang="ko-KR" sz="1100" b="1">
                    <a:solidFill>
                      <a:schemeClr val="tx2"/>
                    </a:solidFill>
                    <a:latin typeface="Arial" pitchFamily="34" charset="0"/>
                    <a:cs typeface="Tahoma" pitchFamily="34" charset="0"/>
                  </a:rPr>
                </a:br>
                <a:r>
                  <a:rPr kumimoji="0" lang="en-US" altLang="ko-KR" sz="1100" b="1">
                    <a:solidFill>
                      <a:schemeClr val="tx2"/>
                    </a:solidFill>
                    <a:latin typeface="Arial" pitchFamily="34" charset="0"/>
                    <a:cs typeface="Tahoma" pitchFamily="34" charset="0"/>
                  </a:rPr>
                  <a:t>Software</a:t>
                </a:r>
              </a:p>
            </p:txBody>
          </p:sp>
          <p:sp>
            <p:nvSpPr>
              <p:cNvPr id="45118" name="AutoShape 15"/>
              <p:cNvSpPr>
                <a:spLocks noChangeArrowheads="1"/>
              </p:cNvSpPr>
              <p:nvPr/>
            </p:nvSpPr>
            <p:spPr bwMode="auto">
              <a:xfrm>
                <a:off x="1180" y="2949"/>
                <a:ext cx="672" cy="218"/>
              </a:xfrm>
              <a:prstGeom prst="roundRect">
                <a:avLst>
                  <a:gd name="adj" fmla="val 10162"/>
                </a:avLst>
              </a:prstGeom>
              <a:solidFill>
                <a:srgbClr val="FADCAA"/>
              </a:solidFill>
              <a:ln w="19050" algn="ctr">
                <a:solidFill>
                  <a:schemeClr val="hlink"/>
                </a:solidFill>
                <a:round/>
                <a:headEnd/>
                <a:tailEnd/>
              </a:ln>
            </p:spPr>
            <p:txBody>
              <a:bodyPr lIns="9144" tIns="9144" rIns="9144" bIns="9144" anchor="ctr"/>
              <a:lstStyle/>
              <a:p>
                <a:pPr marL="60325" indent="-60325" algn="ctr" eaLnBrk="0" latinLnBrk="0" hangingPunct="0"/>
                <a:r>
                  <a:rPr kumimoji="0" lang="en-US" altLang="ko-KR" sz="1100" b="1">
                    <a:latin typeface="Arial" pitchFamily="34" charset="0"/>
                  </a:rPr>
                  <a:t>C, C++</a:t>
                </a:r>
              </a:p>
            </p:txBody>
          </p:sp>
          <p:sp>
            <p:nvSpPr>
              <p:cNvPr id="45119" name="Rectangle 16"/>
              <p:cNvSpPr>
                <a:spLocks noChangeArrowheads="1"/>
              </p:cNvSpPr>
              <p:nvPr/>
            </p:nvSpPr>
            <p:spPr bwMode="auto">
              <a:xfrm>
                <a:off x="1180" y="3215"/>
                <a:ext cx="323" cy="191"/>
              </a:xfrm>
              <a:prstGeom prst="rect">
                <a:avLst/>
              </a:prstGeom>
              <a:solidFill>
                <a:srgbClr val="C0C0C0"/>
              </a:solidFill>
              <a:ln w="12700" algn="ctr">
                <a:solidFill>
                  <a:schemeClr val="bg2"/>
                </a:solidFill>
                <a:miter lim="800000"/>
                <a:headEnd/>
                <a:tailEnd/>
              </a:ln>
            </p:spPr>
            <p:txBody>
              <a:bodyPr wrap="none" anchor="ctr"/>
              <a:lstStyle/>
              <a:p>
                <a:pPr algn="ctr" eaLnBrk="0" latinLnBrk="0" hangingPunct="0"/>
                <a:r>
                  <a:rPr kumimoji="0" lang="en-US" altLang="ko-KR" sz="1100" b="1">
                    <a:solidFill>
                      <a:srgbClr val="000000"/>
                    </a:solidFill>
                    <a:latin typeface="Arial" pitchFamily="34" charset="0"/>
                  </a:rPr>
                  <a:t>MCU</a:t>
                </a:r>
              </a:p>
            </p:txBody>
          </p:sp>
        </p:grpSp>
      </p:grpSp>
      <p:sp>
        <p:nvSpPr>
          <p:cNvPr id="45059" name="Rectangle 17"/>
          <p:cNvSpPr>
            <a:spLocks noGrp="1" noChangeArrowheads="1"/>
          </p:cNvSpPr>
          <p:nvPr>
            <p:ph type="title"/>
          </p:nvPr>
        </p:nvSpPr>
        <p:spPr/>
        <p:txBody>
          <a:bodyPr/>
          <a:lstStyle/>
          <a:p>
            <a:r>
              <a:rPr lang="en-US" altLang="ko-KR" smtClean="0"/>
              <a:t>Traceability</a:t>
            </a:r>
          </a:p>
        </p:txBody>
      </p:sp>
      <p:sp>
        <p:nvSpPr>
          <p:cNvPr id="45060" name="AutoShape 18"/>
          <p:cNvSpPr>
            <a:spLocks noChangeArrowheads="1"/>
          </p:cNvSpPr>
          <p:nvPr/>
        </p:nvSpPr>
        <p:spPr bwMode="auto">
          <a:xfrm>
            <a:off x="1130300" y="2005013"/>
            <a:ext cx="2514600" cy="2057400"/>
          </a:xfrm>
          <a:prstGeom prst="roundRect">
            <a:avLst>
              <a:gd name="adj" fmla="val 16667"/>
            </a:avLst>
          </a:prstGeom>
          <a:solidFill>
            <a:srgbClr val="CDD7E1"/>
          </a:solidFill>
          <a:ln w="9525" algn="ctr">
            <a:solidFill>
              <a:srgbClr val="32466E"/>
            </a:solidFill>
            <a:round/>
            <a:headEnd/>
            <a:tailEnd/>
          </a:ln>
        </p:spPr>
        <p:txBody>
          <a:bodyPr wrap="none" tIns="0" anchorCtr="1"/>
          <a:lstStyle/>
          <a:p>
            <a:pPr algn="ctr" eaLnBrk="0" latinLnBrk="0" hangingPunct="0"/>
            <a:endParaRPr kumimoji="0" lang="ko-KR" altLang="en-US" sz="1500" b="1">
              <a:solidFill>
                <a:srgbClr val="32466E"/>
              </a:solidFill>
              <a:latin typeface="Arial" pitchFamily="34" charset="0"/>
            </a:endParaRPr>
          </a:p>
        </p:txBody>
      </p:sp>
      <p:sp>
        <p:nvSpPr>
          <p:cNvPr id="45061" name="Rectangle 19"/>
          <p:cNvSpPr>
            <a:spLocks noChangeArrowheads="1"/>
          </p:cNvSpPr>
          <p:nvPr/>
        </p:nvSpPr>
        <p:spPr bwMode="auto">
          <a:xfrm>
            <a:off x="1143000" y="2043113"/>
            <a:ext cx="2514600" cy="228600"/>
          </a:xfrm>
          <a:prstGeom prst="rect">
            <a:avLst/>
          </a:prstGeom>
          <a:noFill/>
          <a:ln w="9525" algn="ctr">
            <a:noFill/>
            <a:miter lim="800000"/>
            <a:headEnd/>
            <a:tailEnd/>
          </a:ln>
        </p:spPr>
        <p:txBody>
          <a:bodyPr wrap="none" tIns="0" anchorCtr="1"/>
          <a:lstStyle/>
          <a:p>
            <a:pPr algn="ctr" eaLnBrk="0" latinLnBrk="0" hangingPunct="0"/>
            <a:r>
              <a:rPr kumimoji="0" lang="en-US" altLang="ko-KR" sz="1400" b="1">
                <a:solidFill>
                  <a:srgbClr val="32466E"/>
                </a:solidFill>
                <a:latin typeface="Arial" pitchFamily="34" charset="0"/>
              </a:rPr>
              <a:t>Design</a:t>
            </a:r>
          </a:p>
        </p:txBody>
      </p:sp>
      <p:pic>
        <p:nvPicPr>
          <p:cNvPr id="45062" name="Picture 20" descr="sf_car2"/>
          <p:cNvPicPr>
            <a:picLocks noChangeAspect="1" noChangeArrowheads="1"/>
          </p:cNvPicPr>
          <p:nvPr/>
        </p:nvPicPr>
        <p:blipFill>
          <a:blip r:embed="rId3" cstate="print">
            <a:lum bright="16000" contrast="2000"/>
          </a:blip>
          <a:srcRect/>
          <a:stretch>
            <a:fillRect/>
          </a:stretch>
        </p:blipFill>
        <p:spPr bwMode="auto">
          <a:xfrm>
            <a:off x="1319213" y="2303463"/>
            <a:ext cx="2182812" cy="1492250"/>
          </a:xfrm>
          <a:prstGeom prst="rect">
            <a:avLst/>
          </a:prstGeom>
          <a:noFill/>
          <a:ln w="9525">
            <a:noFill/>
            <a:miter lim="800000"/>
            <a:headEnd/>
            <a:tailEnd/>
          </a:ln>
        </p:spPr>
      </p:pic>
      <p:grpSp>
        <p:nvGrpSpPr>
          <p:cNvPr id="5" name="Group 21"/>
          <p:cNvGrpSpPr>
            <a:grpSpLocks/>
          </p:cNvGrpSpPr>
          <p:nvPr/>
        </p:nvGrpSpPr>
        <p:grpSpPr bwMode="auto">
          <a:xfrm>
            <a:off x="1371600" y="2374900"/>
            <a:ext cx="2057400" cy="1371600"/>
            <a:chOff x="2640" y="1584"/>
            <a:chExt cx="1296" cy="954"/>
          </a:xfrm>
        </p:grpSpPr>
        <p:sp>
          <p:nvSpPr>
            <p:cNvPr id="45107" name="Rectangle 22"/>
            <p:cNvSpPr>
              <a:spLocks noChangeArrowheads="1"/>
            </p:cNvSpPr>
            <p:nvPr/>
          </p:nvSpPr>
          <p:spPr bwMode="auto">
            <a:xfrm>
              <a:off x="2640" y="1913"/>
              <a:ext cx="1296" cy="296"/>
            </a:xfrm>
            <a:prstGeom prst="rect">
              <a:avLst/>
            </a:prstGeom>
            <a:solidFill>
              <a:srgbClr val="ECF0F4">
                <a:alpha val="65097"/>
              </a:srgbClr>
            </a:solidFill>
            <a:ln w="19050" algn="ctr">
              <a:solidFill>
                <a:srgbClr val="32466E"/>
              </a:solidFill>
              <a:miter lim="800000"/>
              <a:headEnd/>
              <a:tailEnd/>
            </a:ln>
          </p:spPr>
          <p:txBody>
            <a:bodyPr lIns="9144" tIns="9144" rIns="9144" bIns="9144" anchor="ctr"/>
            <a:lstStyle/>
            <a:p>
              <a:pPr algn="ctr" eaLnBrk="0" latinLnBrk="0" hangingPunct="0"/>
              <a:r>
                <a:rPr kumimoji="0" lang="en-US" altLang="ko-KR" sz="1100" b="1">
                  <a:solidFill>
                    <a:srgbClr val="000000"/>
                  </a:solidFill>
                  <a:latin typeface="Arial" pitchFamily="34" charset="0"/>
                </a:rPr>
                <a:t>Physical Components </a:t>
              </a:r>
            </a:p>
          </p:txBody>
        </p:sp>
        <p:sp>
          <p:nvSpPr>
            <p:cNvPr id="45108" name="Rectangle 23"/>
            <p:cNvSpPr>
              <a:spLocks noChangeArrowheads="1"/>
            </p:cNvSpPr>
            <p:nvPr/>
          </p:nvSpPr>
          <p:spPr bwMode="auto">
            <a:xfrm>
              <a:off x="2640" y="1584"/>
              <a:ext cx="1296" cy="296"/>
            </a:xfrm>
            <a:prstGeom prst="rect">
              <a:avLst/>
            </a:prstGeom>
            <a:solidFill>
              <a:srgbClr val="ECF0F4">
                <a:alpha val="65097"/>
              </a:srgbClr>
            </a:solidFill>
            <a:ln w="19050" algn="ctr">
              <a:solidFill>
                <a:srgbClr val="32466E"/>
              </a:solidFill>
              <a:miter lim="800000"/>
              <a:headEnd/>
              <a:tailEnd/>
            </a:ln>
          </p:spPr>
          <p:txBody>
            <a:bodyPr lIns="9144" tIns="9144" rIns="9144" bIns="9144" anchor="ctr"/>
            <a:lstStyle/>
            <a:p>
              <a:pPr algn="ctr" eaLnBrk="0" latinLnBrk="0" hangingPunct="0"/>
              <a:r>
                <a:rPr kumimoji="0" lang="en-US" altLang="ko-KR" sz="1100" b="1">
                  <a:solidFill>
                    <a:srgbClr val="000000"/>
                  </a:solidFill>
                  <a:latin typeface="Arial" pitchFamily="34" charset="0"/>
                </a:rPr>
                <a:t>Environment</a:t>
              </a:r>
            </a:p>
          </p:txBody>
        </p:sp>
        <p:sp>
          <p:nvSpPr>
            <p:cNvPr id="45109" name="Rectangle 24"/>
            <p:cNvSpPr>
              <a:spLocks noChangeArrowheads="1"/>
            </p:cNvSpPr>
            <p:nvPr/>
          </p:nvSpPr>
          <p:spPr bwMode="auto">
            <a:xfrm>
              <a:off x="2640" y="2242"/>
              <a:ext cx="1296" cy="296"/>
            </a:xfrm>
            <a:prstGeom prst="rect">
              <a:avLst/>
            </a:prstGeom>
            <a:solidFill>
              <a:srgbClr val="ECF0F4">
                <a:alpha val="65097"/>
              </a:srgbClr>
            </a:solidFill>
            <a:ln w="19050" algn="ctr">
              <a:solidFill>
                <a:srgbClr val="32466E"/>
              </a:solidFill>
              <a:miter lim="800000"/>
              <a:headEnd/>
              <a:tailEnd/>
            </a:ln>
          </p:spPr>
          <p:txBody>
            <a:bodyPr lIns="9144" tIns="9144" rIns="9144" bIns="9144" anchor="ctr"/>
            <a:lstStyle/>
            <a:p>
              <a:pPr algn="ctr" eaLnBrk="0" latinLnBrk="0" hangingPunct="0"/>
              <a:r>
                <a:rPr kumimoji="0" lang="en-US" altLang="ko-KR" sz="1100" b="1">
                  <a:solidFill>
                    <a:srgbClr val="000000"/>
                  </a:solidFill>
                  <a:latin typeface="Arial" pitchFamily="34" charset="0"/>
                </a:rPr>
                <a:t>Algorithms</a:t>
              </a:r>
            </a:p>
          </p:txBody>
        </p:sp>
      </p:grpSp>
      <p:sp>
        <p:nvSpPr>
          <p:cNvPr id="45064" name="Rectangle 25"/>
          <p:cNvSpPr>
            <a:spLocks noChangeArrowheads="1"/>
          </p:cNvSpPr>
          <p:nvPr/>
        </p:nvSpPr>
        <p:spPr bwMode="auto">
          <a:xfrm>
            <a:off x="1658938" y="1539875"/>
            <a:ext cx="4448175" cy="304800"/>
          </a:xfrm>
          <a:prstGeom prst="rect">
            <a:avLst/>
          </a:prstGeom>
          <a:solidFill>
            <a:srgbClr val="D7D7D7"/>
          </a:solidFill>
          <a:ln w="12700" algn="ctr">
            <a:solidFill>
              <a:schemeClr val="bg2"/>
            </a:solidFill>
            <a:miter lim="800000"/>
            <a:headEnd/>
            <a:tailEnd/>
          </a:ln>
        </p:spPr>
        <p:txBody>
          <a:bodyPr wrap="none" anchor="ctr"/>
          <a:lstStyle/>
          <a:p>
            <a:pPr algn="ctr" eaLnBrk="0" latinLnBrk="0" hangingPunct="0"/>
            <a:r>
              <a:rPr kumimoji="0" lang="en-US" altLang="ko-KR" sz="1200" b="1">
                <a:solidFill>
                  <a:srgbClr val="000000"/>
                </a:solidFill>
                <a:latin typeface="Arial" pitchFamily="34" charset="0"/>
              </a:rPr>
              <a:t>Functional Requirements</a:t>
            </a:r>
          </a:p>
        </p:txBody>
      </p:sp>
      <p:grpSp>
        <p:nvGrpSpPr>
          <p:cNvPr id="6" name="Group 26"/>
          <p:cNvGrpSpPr>
            <a:grpSpLocks/>
          </p:cNvGrpSpPr>
          <p:nvPr/>
        </p:nvGrpSpPr>
        <p:grpSpPr bwMode="auto">
          <a:xfrm>
            <a:off x="1828800" y="3709988"/>
            <a:ext cx="457200" cy="828675"/>
            <a:chOff x="2646" y="2167"/>
            <a:chExt cx="288" cy="522"/>
          </a:xfrm>
        </p:grpSpPr>
        <p:sp>
          <p:nvSpPr>
            <p:cNvPr id="45105" name="Freeform 27"/>
            <p:cNvSpPr>
              <a:spLocks/>
            </p:cNvSpPr>
            <p:nvPr/>
          </p:nvSpPr>
          <p:spPr bwMode="auto">
            <a:xfrm rot="7200000" flipH="1">
              <a:off x="2566" y="2322"/>
              <a:ext cx="447" cy="288"/>
            </a:xfrm>
            <a:custGeom>
              <a:avLst/>
              <a:gdLst>
                <a:gd name="T0" fmla="*/ 19587700 w 275"/>
                <a:gd name="T1" fmla="*/ 48 h 288"/>
                <a:gd name="T2" fmla="*/ 5906433 w 275"/>
                <a:gd name="T3" fmla="*/ 48 h 288"/>
                <a:gd name="T4" fmla="*/ 5906433 w 275"/>
                <a:gd name="T5" fmla="*/ 0 h 288"/>
                <a:gd name="T6" fmla="*/ 0 w 275"/>
                <a:gd name="T7" fmla="*/ 144 h 288"/>
                <a:gd name="T8" fmla="*/ 5906433 w 275"/>
                <a:gd name="T9" fmla="*/ 288 h 288"/>
                <a:gd name="T10" fmla="*/ 5906433 w 275"/>
                <a:gd name="T11" fmla="*/ 240 h 288"/>
                <a:gd name="T12" fmla="*/ 19587700 w 275"/>
                <a:gd name="T13" fmla="*/ 240 h 288"/>
                <a:gd name="T14" fmla="*/ 0 60000 65536"/>
                <a:gd name="T15" fmla="*/ 0 60000 65536"/>
                <a:gd name="T16" fmla="*/ 0 60000 65536"/>
                <a:gd name="T17" fmla="*/ 0 60000 65536"/>
                <a:gd name="T18" fmla="*/ 0 60000 65536"/>
                <a:gd name="T19" fmla="*/ 0 60000 65536"/>
                <a:gd name="T20" fmla="*/ 0 60000 65536"/>
                <a:gd name="T21" fmla="*/ 0 w 275"/>
                <a:gd name="T22" fmla="*/ 0 h 288"/>
                <a:gd name="T23" fmla="*/ 275 w 275"/>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5" h="288">
                  <a:moveTo>
                    <a:pt x="275" y="48"/>
                  </a:moveTo>
                  <a:lnTo>
                    <a:pt x="83" y="48"/>
                  </a:lnTo>
                  <a:lnTo>
                    <a:pt x="83" y="0"/>
                  </a:lnTo>
                  <a:lnTo>
                    <a:pt x="0" y="144"/>
                  </a:lnTo>
                  <a:lnTo>
                    <a:pt x="83" y="288"/>
                  </a:lnTo>
                  <a:lnTo>
                    <a:pt x="83" y="240"/>
                  </a:lnTo>
                  <a:lnTo>
                    <a:pt x="275" y="240"/>
                  </a:lnTo>
                </a:path>
              </a:pathLst>
            </a:custGeom>
            <a:solidFill>
              <a:srgbClr val="CDD7E1"/>
            </a:solidFill>
            <a:ln w="9525">
              <a:solidFill>
                <a:srgbClr val="32466E"/>
              </a:solidFill>
              <a:round/>
              <a:headEnd/>
              <a:tailEnd/>
            </a:ln>
          </p:spPr>
          <p:txBody>
            <a:bodyPr wrap="none" anchor="ctr"/>
            <a:lstStyle/>
            <a:p>
              <a:pPr algn="ctr" eaLnBrk="0" latinLnBrk="0" hangingPunct="0"/>
              <a:endParaRPr kumimoji="0" lang="ko-KR" altLang="en-US"/>
            </a:p>
          </p:txBody>
        </p:sp>
        <p:sp>
          <p:nvSpPr>
            <p:cNvPr id="45106" name="Rectangle 28"/>
            <p:cNvSpPr>
              <a:spLocks noChangeArrowheads="1"/>
            </p:cNvSpPr>
            <p:nvPr/>
          </p:nvSpPr>
          <p:spPr bwMode="auto">
            <a:xfrm rot="-3600000">
              <a:off x="2552" y="2326"/>
              <a:ext cx="510" cy="192"/>
            </a:xfrm>
            <a:prstGeom prst="rect">
              <a:avLst/>
            </a:prstGeom>
            <a:noFill/>
            <a:ln w="9525" algn="ctr">
              <a:noFill/>
              <a:miter lim="800000"/>
              <a:headEnd/>
              <a:tailEnd/>
            </a:ln>
          </p:spPr>
          <p:txBody>
            <a:bodyPr wrap="none" anchor="ctr"/>
            <a:lstStyle/>
            <a:p>
              <a:pPr algn="ctr" eaLnBrk="0" latinLnBrk="0" hangingPunct="0"/>
              <a:r>
                <a:rPr kumimoji="0" lang="en-US" altLang="ko-KR" sz="900" b="1">
                  <a:latin typeface="Arial" pitchFamily="34" charset="0"/>
                </a:rPr>
                <a:t>Generate</a:t>
              </a:r>
            </a:p>
          </p:txBody>
        </p:sp>
      </p:grpSp>
      <p:grpSp>
        <p:nvGrpSpPr>
          <p:cNvPr id="7" name="Group 29"/>
          <p:cNvGrpSpPr>
            <a:grpSpLocks/>
          </p:cNvGrpSpPr>
          <p:nvPr/>
        </p:nvGrpSpPr>
        <p:grpSpPr bwMode="auto">
          <a:xfrm flipH="1">
            <a:off x="2514600" y="3709988"/>
            <a:ext cx="457200" cy="828675"/>
            <a:chOff x="2646" y="2167"/>
            <a:chExt cx="288" cy="522"/>
          </a:xfrm>
        </p:grpSpPr>
        <p:sp>
          <p:nvSpPr>
            <p:cNvPr id="45103" name="Freeform 30"/>
            <p:cNvSpPr>
              <a:spLocks/>
            </p:cNvSpPr>
            <p:nvPr/>
          </p:nvSpPr>
          <p:spPr bwMode="auto">
            <a:xfrm rot="7200000" flipH="1">
              <a:off x="2566" y="2322"/>
              <a:ext cx="447" cy="288"/>
            </a:xfrm>
            <a:custGeom>
              <a:avLst/>
              <a:gdLst>
                <a:gd name="T0" fmla="*/ 19587700 w 275"/>
                <a:gd name="T1" fmla="*/ 48 h 288"/>
                <a:gd name="T2" fmla="*/ 5906433 w 275"/>
                <a:gd name="T3" fmla="*/ 48 h 288"/>
                <a:gd name="T4" fmla="*/ 5906433 w 275"/>
                <a:gd name="T5" fmla="*/ 0 h 288"/>
                <a:gd name="T6" fmla="*/ 0 w 275"/>
                <a:gd name="T7" fmla="*/ 144 h 288"/>
                <a:gd name="T8" fmla="*/ 5906433 w 275"/>
                <a:gd name="T9" fmla="*/ 288 h 288"/>
                <a:gd name="T10" fmla="*/ 5906433 w 275"/>
                <a:gd name="T11" fmla="*/ 240 h 288"/>
                <a:gd name="T12" fmla="*/ 19587700 w 275"/>
                <a:gd name="T13" fmla="*/ 240 h 288"/>
                <a:gd name="T14" fmla="*/ 0 60000 65536"/>
                <a:gd name="T15" fmla="*/ 0 60000 65536"/>
                <a:gd name="T16" fmla="*/ 0 60000 65536"/>
                <a:gd name="T17" fmla="*/ 0 60000 65536"/>
                <a:gd name="T18" fmla="*/ 0 60000 65536"/>
                <a:gd name="T19" fmla="*/ 0 60000 65536"/>
                <a:gd name="T20" fmla="*/ 0 60000 65536"/>
                <a:gd name="T21" fmla="*/ 0 w 275"/>
                <a:gd name="T22" fmla="*/ 0 h 288"/>
                <a:gd name="T23" fmla="*/ 275 w 275"/>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5" h="288">
                  <a:moveTo>
                    <a:pt x="275" y="48"/>
                  </a:moveTo>
                  <a:lnTo>
                    <a:pt x="83" y="48"/>
                  </a:lnTo>
                  <a:lnTo>
                    <a:pt x="83" y="0"/>
                  </a:lnTo>
                  <a:lnTo>
                    <a:pt x="0" y="144"/>
                  </a:lnTo>
                  <a:lnTo>
                    <a:pt x="83" y="288"/>
                  </a:lnTo>
                  <a:lnTo>
                    <a:pt x="83" y="240"/>
                  </a:lnTo>
                  <a:lnTo>
                    <a:pt x="275" y="240"/>
                  </a:lnTo>
                </a:path>
              </a:pathLst>
            </a:custGeom>
            <a:solidFill>
              <a:srgbClr val="CDD7E1"/>
            </a:solidFill>
            <a:ln w="9525">
              <a:solidFill>
                <a:srgbClr val="32466E"/>
              </a:solidFill>
              <a:round/>
              <a:headEnd/>
              <a:tailEnd/>
            </a:ln>
          </p:spPr>
          <p:txBody>
            <a:bodyPr wrap="none" anchor="ctr"/>
            <a:lstStyle/>
            <a:p>
              <a:pPr algn="ctr" eaLnBrk="0" latinLnBrk="0" hangingPunct="0"/>
              <a:endParaRPr kumimoji="0" lang="ko-KR" altLang="en-US"/>
            </a:p>
          </p:txBody>
        </p:sp>
        <p:sp>
          <p:nvSpPr>
            <p:cNvPr id="45104" name="Rectangle 31"/>
            <p:cNvSpPr>
              <a:spLocks noChangeArrowheads="1"/>
            </p:cNvSpPr>
            <p:nvPr/>
          </p:nvSpPr>
          <p:spPr bwMode="auto">
            <a:xfrm rot="-3600000">
              <a:off x="2552" y="2326"/>
              <a:ext cx="510" cy="192"/>
            </a:xfrm>
            <a:prstGeom prst="rect">
              <a:avLst/>
            </a:prstGeom>
            <a:noFill/>
            <a:ln w="9525" algn="ctr">
              <a:noFill/>
              <a:miter lim="800000"/>
              <a:headEnd/>
              <a:tailEnd/>
            </a:ln>
          </p:spPr>
          <p:txBody>
            <a:bodyPr wrap="none" anchor="ctr"/>
            <a:lstStyle/>
            <a:p>
              <a:pPr algn="ctr" eaLnBrk="0" latinLnBrk="0" hangingPunct="0"/>
              <a:r>
                <a:rPr kumimoji="0" lang="en-US" altLang="ko-KR" sz="900" b="1">
                  <a:latin typeface="Arial" pitchFamily="34" charset="0"/>
                </a:rPr>
                <a:t>Generate</a:t>
              </a:r>
            </a:p>
          </p:txBody>
        </p:sp>
      </p:grpSp>
      <p:sp>
        <p:nvSpPr>
          <p:cNvPr id="472110" name="Freeform 46"/>
          <p:cNvSpPr>
            <a:spLocks/>
          </p:cNvSpPr>
          <p:nvPr/>
        </p:nvSpPr>
        <p:spPr bwMode="auto">
          <a:xfrm>
            <a:off x="3671888" y="1836738"/>
            <a:ext cx="309562" cy="1800225"/>
          </a:xfrm>
          <a:custGeom>
            <a:avLst/>
            <a:gdLst>
              <a:gd name="T0" fmla="*/ 0 w 195"/>
              <a:gd name="T1" fmla="*/ 2147483647 h 1187"/>
              <a:gd name="T2" fmla="*/ 2147483647 w 195"/>
              <a:gd name="T3" fmla="*/ 2147483647 h 1187"/>
              <a:gd name="T4" fmla="*/ 2147483647 w 195"/>
              <a:gd name="T5" fmla="*/ 2147483647 h 1187"/>
              <a:gd name="T6" fmla="*/ 0 w 195"/>
              <a:gd name="T7" fmla="*/ 0 h 1187"/>
              <a:gd name="T8" fmla="*/ 0 60000 65536"/>
              <a:gd name="T9" fmla="*/ 0 60000 65536"/>
              <a:gd name="T10" fmla="*/ 0 60000 65536"/>
              <a:gd name="T11" fmla="*/ 0 60000 65536"/>
              <a:gd name="T12" fmla="*/ 0 w 195"/>
              <a:gd name="T13" fmla="*/ 0 h 1187"/>
              <a:gd name="T14" fmla="*/ 195 w 195"/>
              <a:gd name="T15" fmla="*/ 1187 h 1187"/>
            </a:gdLst>
            <a:ahLst/>
            <a:cxnLst>
              <a:cxn ang="T8">
                <a:pos x="T0" y="T1"/>
              </a:cxn>
              <a:cxn ang="T9">
                <a:pos x="T2" y="T3"/>
              </a:cxn>
              <a:cxn ang="T10">
                <a:pos x="T4" y="T5"/>
              </a:cxn>
              <a:cxn ang="T11">
                <a:pos x="T6" y="T7"/>
              </a:cxn>
            </a:cxnLst>
            <a:rect l="T12" t="T13" r="T14" b="T15"/>
            <a:pathLst>
              <a:path w="195" h="1187">
                <a:moveTo>
                  <a:pt x="0" y="1187"/>
                </a:moveTo>
                <a:lnTo>
                  <a:pt x="195" y="992"/>
                </a:lnTo>
                <a:lnTo>
                  <a:pt x="195" y="203"/>
                </a:lnTo>
                <a:lnTo>
                  <a:pt x="0" y="0"/>
                </a:lnTo>
              </a:path>
            </a:pathLst>
          </a:custGeom>
          <a:noFill/>
          <a:ln w="25400">
            <a:solidFill>
              <a:schemeClr val="tx1"/>
            </a:solidFill>
            <a:prstDash val="dash"/>
            <a:round/>
            <a:headEnd type="triangle" w="lg" len="med"/>
            <a:tailEnd type="triangle" w="lg" len="med"/>
          </a:ln>
        </p:spPr>
        <p:txBody>
          <a:bodyPr/>
          <a:lstStyle/>
          <a:p>
            <a:pPr algn="ctr" eaLnBrk="0" latinLnBrk="0" hangingPunct="0"/>
            <a:endParaRPr kumimoji="0" lang="ko-KR" altLang="en-US"/>
          </a:p>
        </p:txBody>
      </p:sp>
      <p:sp>
        <p:nvSpPr>
          <p:cNvPr id="472111" name="Freeform 47"/>
          <p:cNvSpPr>
            <a:spLocks/>
          </p:cNvSpPr>
          <p:nvPr/>
        </p:nvSpPr>
        <p:spPr bwMode="auto">
          <a:xfrm>
            <a:off x="3671888" y="3673475"/>
            <a:ext cx="309562" cy="1476375"/>
          </a:xfrm>
          <a:custGeom>
            <a:avLst/>
            <a:gdLst>
              <a:gd name="T0" fmla="*/ 0 w 195"/>
              <a:gd name="T1" fmla="*/ 2147483647 h 1187"/>
              <a:gd name="T2" fmla="*/ 2147483647 w 195"/>
              <a:gd name="T3" fmla="*/ 2147483647 h 1187"/>
              <a:gd name="T4" fmla="*/ 2147483647 w 195"/>
              <a:gd name="T5" fmla="*/ 2147483647 h 1187"/>
              <a:gd name="T6" fmla="*/ 0 w 195"/>
              <a:gd name="T7" fmla="*/ 0 h 1187"/>
              <a:gd name="T8" fmla="*/ 0 60000 65536"/>
              <a:gd name="T9" fmla="*/ 0 60000 65536"/>
              <a:gd name="T10" fmla="*/ 0 60000 65536"/>
              <a:gd name="T11" fmla="*/ 0 60000 65536"/>
              <a:gd name="T12" fmla="*/ 0 w 195"/>
              <a:gd name="T13" fmla="*/ 0 h 1187"/>
              <a:gd name="T14" fmla="*/ 195 w 195"/>
              <a:gd name="T15" fmla="*/ 1187 h 1187"/>
            </a:gdLst>
            <a:ahLst/>
            <a:cxnLst>
              <a:cxn ang="T8">
                <a:pos x="T0" y="T1"/>
              </a:cxn>
              <a:cxn ang="T9">
                <a:pos x="T2" y="T3"/>
              </a:cxn>
              <a:cxn ang="T10">
                <a:pos x="T4" y="T5"/>
              </a:cxn>
              <a:cxn ang="T11">
                <a:pos x="T6" y="T7"/>
              </a:cxn>
            </a:cxnLst>
            <a:rect l="T12" t="T13" r="T14" b="T15"/>
            <a:pathLst>
              <a:path w="195" h="1187">
                <a:moveTo>
                  <a:pt x="0" y="1187"/>
                </a:moveTo>
                <a:lnTo>
                  <a:pt x="195" y="992"/>
                </a:lnTo>
                <a:lnTo>
                  <a:pt x="195" y="203"/>
                </a:lnTo>
                <a:lnTo>
                  <a:pt x="0" y="0"/>
                </a:lnTo>
              </a:path>
            </a:pathLst>
          </a:custGeom>
          <a:noFill/>
          <a:ln w="25400">
            <a:solidFill>
              <a:schemeClr val="tx1"/>
            </a:solidFill>
            <a:prstDash val="dash"/>
            <a:round/>
            <a:headEnd type="triangle" w="lg" len="med"/>
            <a:tailEnd type="triangle" w="lg" len="med"/>
          </a:ln>
        </p:spPr>
        <p:txBody>
          <a:bodyPr/>
          <a:lstStyle/>
          <a:p>
            <a:pPr algn="ctr" eaLnBrk="0" latinLnBrk="0" hangingPunct="0"/>
            <a:endParaRPr kumimoji="0" lang="ko-KR" altLang="en-US"/>
          </a:p>
        </p:txBody>
      </p:sp>
      <p:sp>
        <p:nvSpPr>
          <p:cNvPr id="472114" name="Freeform 50"/>
          <p:cNvSpPr>
            <a:spLocks/>
          </p:cNvSpPr>
          <p:nvPr/>
        </p:nvSpPr>
        <p:spPr bwMode="auto">
          <a:xfrm>
            <a:off x="3822700" y="3594100"/>
            <a:ext cx="412750" cy="1497013"/>
          </a:xfrm>
          <a:custGeom>
            <a:avLst/>
            <a:gdLst>
              <a:gd name="T0" fmla="*/ 0 w 195"/>
              <a:gd name="T1" fmla="*/ 2147483647 h 1187"/>
              <a:gd name="T2" fmla="*/ 2147483647 w 195"/>
              <a:gd name="T3" fmla="*/ 2147483647 h 1187"/>
              <a:gd name="T4" fmla="*/ 2147483647 w 195"/>
              <a:gd name="T5" fmla="*/ 2147483647 h 1187"/>
              <a:gd name="T6" fmla="*/ 0 w 195"/>
              <a:gd name="T7" fmla="*/ 0 h 1187"/>
              <a:gd name="T8" fmla="*/ 0 60000 65536"/>
              <a:gd name="T9" fmla="*/ 0 60000 65536"/>
              <a:gd name="T10" fmla="*/ 0 60000 65536"/>
              <a:gd name="T11" fmla="*/ 0 60000 65536"/>
              <a:gd name="T12" fmla="*/ 0 w 195"/>
              <a:gd name="T13" fmla="*/ 0 h 1187"/>
              <a:gd name="T14" fmla="*/ 195 w 195"/>
              <a:gd name="T15" fmla="*/ 1187 h 1187"/>
            </a:gdLst>
            <a:ahLst/>
            <a:cxnLst>
              <a:cxn ang="T8">
                <a:pos x="T0" y="T1"/>
              </a:cxn>
              <a:cxn ang="T9">
                <a:pos x="T2" y="T3"/>
              </a:cxn>
              <a:cxn ang="T10">
                <a:pos x="T4" y="T5"/>
              </a:cxn>
              <a:cxn ang="T11">
                <a:pos x="T6" y="T7"/>
              </a:cxn>
            </a:cxnLst>
            <a:rect l="T12" t="T13" r="T14" b="T15"/>
            <a:pathLst>
              <a:path w="195" h="1187">
                <a:moveTo>
                  <a:pt x="0" y="1187"/>
                </a:moveTo>
                <a:lnTo>
                  <a:pt x="195" y="992"/>
                </a:lnTo>
                <a:lnTo>
                  <a:pt x="195" y="203"/>
                </a:lnTo>
                <a:lnTo>
                  <a:pt x="0" y="0"/>
                </a:lnTo>
              </a:path>
            </a:pathLst>
          </a:custGeom>
          <a:noFill/>
          <a:ln w="25400">
            <a:solidFill>
              <a:schemeClr val="tx1"/>
            </a:solidFill>
            <a:prstDash val="dash"/>
            <a:round/>
            <a:headEnd type="triangle" w="lg" len="med"/>
            <a:tailEnd type="triangle" w="lg" len="med"/>
          </a:ln>
        </p:spPr>
        <p:txBody>
          <a:bodyPr/>
          <a:lstStyle/>
          <a:p>
            <a:pPr algn="ctr" eaLnBrk="0" latinLnBrk="0" hangingPunct="0"/>
            <a:endParaRPr kumimoji="0" lang="ko-KR" altLang="en-US"/>
          </a:p>
        </p:txBody>
      </p:sp>
      <p:sp>
        <p:nvSpPr>
          <p:cNvPr id="472115" name="Rectangle 51"/>
          <p:cNvSpPr>
            <a:spLocks noChangeArrowheads="1"/>
          </p:cNvSpPr>
          <p:nvPr/>
        </p:nvSpPr>
        <p:spPr bwMode="auto">
          <a:xfrm>
            <a:off x="4613275" y="2899648"/>
            <a:ext cx="4476750" cy="2215991"/>
          </a:xfrm>
          <a:prstGeom prst="rect">
            <a:avLst/>
          </a:prstGeom>
          <a:noFill/>
          <a:ln w="9525" algn="ctr">
            <a:noFill/>
            <a:miter lim="800000"/>
            <a:headEnd/>
            <a:tailEnd/>
          </a:ln>
        </p:spPr>
        <p:txBody>
          <a:bodyPr lIns="0" tIns="0" rIns="0" bIns="0" anchor="ctr">
            <a:spAutoFit/>
          </a:bodyPr>
          <a:lstStyle/>
          <a:p>
            <a:pPr marL="109538" indent="-109538" eaLnBrk="0" latinLnBrk="0" hangingPunct="0">
              <a:buFont typeface="Wingdings" pitchFamily="2" charset="2"/>
              <a:buChar char="§"/>
            </a:pPr>
            <a:r>
              <a:rPr kumimoji="0" lang="de-DE" altLang="ko-KR" sz="1800" b="1" dirty="0">
                <a:solidFill>
                  <a:srgbClr val="C00000"/>
                </a:solidFill>
                <a:latin typeface="Arial" pitchFamily="34" charset="0"/>
              </a:rPr>
              <a:t>Tracing Requirements</a:t>
            </a:r>
            <a:r>
              <a:rPr kumimoji="0" lang="de-DE" altLang="ko-KR" sz="1800" b="1" dirty="0">
                <a:solidFill>
                  <a:srgbClr val="C00000"/>
                </a:solidFill>
                <a:latin typeface="Arial" pitchFamily="34" charset="0"/>
                <a:sym typeface="Wingdings" pitchFamily="2" charset="2"/>
              </a:rPr>
              <a:t></a:t>
            </a:r>
            <a:r>
              <a:rPr kumimoji="0" lang="de-DE" altLang="ko-KR" sz="1800" b="1" dirty="0">
                <a:solidFill>
                  <a:srgbClr val="C00000"/>
                </a:solidFill>
                <a:latin typeface="Arial" pitchFamily="34" charset="0"/>
              </a:rPr>
              <a:t>Model</a:t>
            </a:r>
            <a:br>
              <a:rPr kumimoji="0" lang="de-DE" altLang="ko-KR" sz="1800" b="1" dirty="0">
                <a:solidFill>
                  <a:srgbClr val="C00000"/>
                </a:solidFill>
                <a:latin typeface="Arial" pitchFamily="34" charset="0"/>
              </a:rPr>
            </a:br>
            <a:r>
              <a:rPr kumimoji="0" lang="de-DE" altLang="ko-KR" sz="1800" dirty="0">
                <a:solidFill>
                  <a:srgbClr val="C00000"/>
                </a:solidFill>
                <a:latin typeface="Arial" pitchFamily="34" charset="0"/>
              </a:rPr>
              <a:t>Simulink</a:t>
            </a:r>
            <a:r>
              <a:rPr kumimoji="0" lang="de-DE" altLang="ko-KR" sz="1800" dirty="0">
                <a:solidFill>
                  <a:srgbClr val="C00000"/>
                </a:solidFill>
                <a:latin typeface="Arial" pitchFamily="34" charset="0"/>
                <a:cs typeface="Arial" pitchFamily="34" charset="0"/>
              </a:rPr>
              <a:t>®</a:t>
            </a:r>
            <a:r>
              <a:rPr kumimoji="0" lang="de-DE" altLang="ko-KR" sz="1800" dirty="0">
                <a:solidFill>
                  <a:srgbClr val="C00000"/>
                </a:solidFill>
                <a:latin typeface="Arial" pitchFamily="34" charset="0"/>
              </a:rPr>
              <a:t> Verification and Validation™</a:t>
            </a:r>
          </a:p>
          <a:p>
            <a:pPr marL="109538" indent="-109538" eaLnBrk="0" latinLnBrk="0" hangingPunct="0">
              <a:buFont typeface="Wingdings" pitchFamily="2" charset="2"/>
              <a:buChar char="§"/>
            </a:pPr>
            <a:endParaRPr kumimoji="0" lang="de-DE" altLang="ko-KR" sz="1800" dirty="0">
              <a:solidFill>
                <a:schemeClr val="hlink"/>
              </a:solidFill>
              <a:latin typeface="Arial" pitchFamily="34" charset="0"/>
            </a:endParaRPr>
          </a:p>
          <a:p>
            <a:pPr marL="109538" indent="-109538" eaLnBrk="0" latinLnBrk="0" hangingPunct="0">
              <a:buFont typeface="Wingdings" pitchFamily="2" charset="2"/>
              <a:buChar char="§"/>
            </a:pPr>
            <a:r>
              <a:rPr kumimoji="0" lang="de-DE" altLang="ko-KR" sz="1800" b="1" dirty="0">
                <a:solidFill>
                  <a:schemeClr val="hlink"/>
                </a:solidFill>
                <a:latin typeface="Arial" pitchFamily="34" charset="0"/>
              </a:rPr>
              <a:t>Tracing Model</a:t>
            </a:r>
            <a:r>
              <a:rPr kumimoji="0" lang="de-DE" altLang="ko-KR" sz="1800" b="1" dirty="0">
                <a:solidFill>
                  <a:schemeClr val="hlink"/>
                </a:solidFill>
                <a:latin typeface="Arial" pitchFamily="34" charset="0"/>
                <a:sym typeface="Wingdings" pitchFamily="2" charset="2"/>
              </a:rPr>
              <a:t></a:t>
            </a:r>
            <a:r>
              <a:rPr kumimoji="0" lang="de-DE" altLang="ko-KR" sz="1800" b="1" dirty="0">
                <a:solidFill>
                  <a:schemeClr val="hlink"/>
                </a:solidFill>
                <a:latin typeface="Arial" pitchFamily="34" charset="0"/>
              </a:rPr>
              <a:t>Source Code</a:t>
            </a:r>
            <a:r>
              <a:rPr kumimoji="0" lang="de-DE" altLang="ko-KR" sz="1800" dirty="0">
                <a:solidFill>
                  <a:schemeClr val="hlink"/>
                </a:solidFill>
                <a:latin typeface="Arial" pitchFamily="34" charset="0"/>
              </a:rPr>
              <a:t> </a:t>
            </a:r>
            <a:br>
              <a:rPr kumimoji="0" lang="de-DE" altLang="ko-KR" sz="1800" dirty="0">
                <a:solidFill>
                  <a:schemeClr val="hlink"/>
                </a:solidFill>
                <a:latin typeface="Arial" pitchFamily="34" charset="0"/>
              </a:rPr>
            </a:br>
            <a:r>
              <a:rPr kumimoji="0" lang="de-DE" altLang="ko-KR" sz="1800" dirty="0" smtClean="0">
                <a:solidFill>
                  <a:schemeClr val="hlink"/>
                </a:solidFill>
                <a:latin typeface="Arial" pitchFamily="34" charset="0"/>
              </a:rPr>
              <a:t>Embedded </a:t>
            </a:r>
            <a:r>
              <a:rPr kumimoji="0" lang="de-DE" altLang="ko-KR" sz="1800" dirty="0">
                <a:solidFill>
                  <a:schemeClr val="hlink"/>
                </a:solidFill>
                <a:latin typeface="Arial" pitchFamily="34" charset="0"/>
              </a:rPr>
              <a:t>Coder™</a:t>
            </a:r>
          </a:p>
          <a:p>
            <a:pPr marL="109538" indent="-109538" eaLnBrk="0" latinLnBrk="0" hangingPunct="0">
              <a:buFont typeface="Wingdings" pitchFamily="2" charset="2"/>
              <a:buChar char="§"/>
            </a:pPr>
            <a:endParaRPr kumimoji="0" lang="en-US" altLang="ko-KR" sz="1800" dirty="0">
              <a:solidFill>
                <a:schemeClr val="hlink"/>
              </a:solidFill>
              <a:latin typeface="Arial" pitchFamily="34" charset="0"/>
            </a:endParaRPr>
          </a:p>
          <a:p>
            <a:pPr marL="109538" indent="-109538" eaLnBrk="0" latinLnBrk="0" hangingPunct="0">
              <a:buFont typeface="Wingdings" pitchFamily="2" charset="2"/>
              <a:buChar char="§"/>
            </a:pPr>
            <a:r>
              <a:rPr kumimoji="0" lang="de-DE" altLang="ko-KR" sz="1800" b="1" dirty="0">
                <a:solidFill>
                  <a:schemeClr val="hlink"/>
                </a:solidFill>
                <a:latin typeface="Arial" pitchFamily="34" charset="0"/>
              </a:rPr>
              <a:t>Tracing Requirements</a:t>
            </a:r>
            <a:r>
              <a:rPr kumimoji="0" lang="de-DE" altLang="ko-KR" sz="1800" b="1" dirty="0">
                <a:solidFill>
                  <a:schemeClr val="hlink"/>
                </a:solidFill>
                <a:latin typeface="Arial" pitchFamily="34" charset="0"/>
                <a:sym typeface="Wingdings" pitchFamily="2" charset="2"/>
              </a:rPr>
              <a:t></a:t>
            </a:r>
            <a:r>
              <a:rPr kumimoji="0" lang="de-DE" altLang="ko-KR" sz="1800" b="1" dirty="0">
                <a:solidFill>
                  <a:schemeClr val="hlink"/>
                </a:solidFill>
                <a:latin typeface="Arial" pitchFamily="34" charset="0"/>
              </a:rPr>
              <a:t>Source Code</a:t>
            </a:r>
            <a:br>
              <a:rPr kumimoji="0" lang="de-DE" altLang="ko-KR" sz="1800" b="1" dirty="0">
                <a:solidFill>
                  <a:schemeClr val="hlink"/>
                </a:solidFill>
                <a:latin typeface="Arial" pitchFamily="34" charset="0"/>
              </a:rPr>
            </a:br>
            <a:r>
              <a:rPr kumimoji="0" lang="de-DE" altLang="ko-KR" sz="1800" dirty="0">
                <a:solidFill>
                  <a:schemeClr val="hlink"/>
                </a:solidFill>
                <a:latin typeface="Arial" pitchFamily="34" charset="0"/>
              </a:rPr>
              <a:t>Simulink Verification and Validation</a:t>
            </a:r>
            <a:endParaRPr kumimoji="0" lang="en-US" altLang="ko-KR" sz="1800" dirty="0">
              <a:solidFill>
                <a:schemeClr val="hlink"/>
              </a:solidFill>
              <a:latin typeface="Arial" pitchFamily="34" charset="0"/>
            </a:endParaRPr>
          </a:p>
        </p:txBody>
      </p:sp>
      <p:grpSp>
        <p:nvGrpSpPr>
          <p:cNvPr id="10" name="Group 52"/>
          <p:cNvGrpSpPr>
            <a:grpSpLocks/>
          </p:cNvGrpSpPr>
          <p:nvPr/>
        </p:nvGrpSpPr>
        <p:grpSpPr bwMode="auto">
          <a:xfrm>
            <a:off x="463550" y="3435350"/>
            <a:ext cx="1044575" cy="1023938"/>
            <a:chOff x="658" y="2086"/>
            <a:chExt cx="658" cy="645"/>
          </a:xfrm>
        </p:grpSpPr>
        <p:grpSp>
          <p:nvGrpSpPr>
            <p:cNvPr id="11" name="Group 53"/>
            <p:cNvGrpSpPr>
              <a:grpSpLocks/>
            </p:cNvGrpSpPr>
            <p:nvPr/>
          </p:nvGrpSpPr>
          <p:grpSpPr bwMode="auto">
            <a:xfrm>
              <a:off x="658" y="2086"/>
              <a:ext cx="413" cy="412"/>
              <a:chOff x="2029" y="1768"/>
              <a:chExt cx="836" cy="834"/>
            </a:xfrm>
          </p:grpSpPr>
          <p:sp>
            <p:nvSpPr>
              <p:cNvPr id="45097" name="Oval 54"/>
              <p:cNvSpPr>
                <a:spLocks noChangeArrowheads="1"/>
              </p:cNvSpPr>
              <p:nvPr/>
            </p:nvSpPr>
            <p:spPr bwMode="auto">
              <a:xfrm>
                <a:off x="2029" y="1768"/>
                <a:ext cx="836" cy="834"/>
              </a:xfrm>
              <a:prstGeom prst="ellipse">
                <a:avLst/>
              </a:prstGeom>
              <a:solidFill>
                <a:srgbClr val="DDDDDD"/>
              </a:solidFill>
              <a:ln w="9525" algn="ctr">
                <a:solidFill>
                  <a:schemeClr val="tx1"/>
                </a:solidFill>
                <a:round/>
                <a:headEnd/>
                <a:tailEnd/>
              </a:ln>
            </p:spPr>
            <p:txBody>
              <a:bodyPr wrap="none" anchor="ctr"/>
              <a:lstStyle/>
              <a:p>
                <a:pPr algn="ctr" eaLnBrk="0" latinLnBrk="0" hangingPunct="0"/>
                <a:endParaRPr kumimoji="0" lang="ko-KR" altLang="en-US"/>
              </a:p>
            </p:txBody>
          </p:sp>
          <p:pic>
            <p:nvPicPr>
              <p:cNvPr id="45098" name="Picture 55" descr="j0292020"/>
              <p:cNvPicPr>
                <a:picLocks noChangeAspect="1" noChangeArrowheads="1"/>
              </p:cNvPicPr>
              <p:nvPr/>
            </p:nvPicPr>
            <p:blipFill>
              <a:blip r:embed="rId4" cstate="print"/>
              <a:srcRect/>
              <a:stretch>
                <a:fillRect/>
              </a:stretch>
            </p:blipFill>
            <p:spPr bwMode="auto">
              <a:xfrm flipH="1">
                <a:off x="2112" y="1824"/>
                <a:ext cx="688" cy="654"/>
              </a:xfrm>
              <a:prstGeom prst="rect">
                <a:avLst/>
              </a:prstGeom>
              <a:noFill/>
              <a:ln w="9525">
                <a:noFill/>
                <a:miter lim="800000"/>
                <a:headEnd/>
                <a:tailEnd/>
              </a:ln>
            </p:spPr>
          </p:pic>
        </p:grpSp>
        <p:grpSp>
          <p:nvGrpSpPr>
            <p:cNvPr id="12" name="Group 56"/>
            <p:cNvGrpSpPr>
              <a:grpSpLocks/>
            </p:cNvGrpSpPr>
            <p:nvPr/>
          </p:nvGrpSpPr>
          <p:grpSpPr bwMode="auto">
            <a:xfrm rot="20000999" flipH="1">
              <a:off x="1028" y="2209"/>
              <a:ext cx="288" cy="522"/>
              <a:chOff x="2646" y="2167"/>
              <a:chExt cx="288" cy="522"/>
            </a:xfrm>
          </p:grpSpPr>
          <p:sp>
            <p:nvSpPr>
              <p:cNvPr id="45095" name="Freeform 57"/>
              <p:cNvSpPr>
                <a:spLocks/>
              </p:cNvSpPr>
              <p:nvPr/>
            </p:nvSpPr>
            <p:spPr bwMode="auto">
              <a:xfrm rot="7200000" flipH="1">
                <a:off x="2566" y="2322"/>
                <a:ext cx="447" cy="288"/>
              </a:xfrm>
              <a:custGeom>
                <a:avLst/>
                <a:gdLst>
                  <a:gd name="T0" fmla="*/ 19587700 w 275"/>
                  <a:gd name="T1" fmla="*/ 48 h 288"/>
                  <a:gd name="T2" fmla="*/ 5906433 w 275"/>
                  <a:gd name="T3" fmla="*/ 48 h 288"/>
                  <a:gd name="T4" fmla="*/ 5906433 w 275"/>
                  <a:gd name="T5" fmla="*/ 0 h 288"/>
                  <a:gd name="T6" fmla="*/ 0 w 275"/>
                  <a:gd name="T7" fmla="*/ 144 h 288"/>
                  <a:gd name="T8" fmla="*/ 5906433 w 275"/>
                  <a:gd name="T9" fmla="*/ 288 h 288"/>
                  <a:gd name="T10" fmla="*/ 5906433 w 275"/>
                  <a:gd name="T11" fmla="*/ 240 h 288"/>
                  <a:gd name="T12" fmla="*/ 19587700 w 275"/>
                  <a:gd name="T13" fmla="*/ 240 h 288"/>
                  <a:gd name="T14" fmla="*/ 0 60000 65536"/>
                  <a:gd name="T15" fmla="*/ 0 60000 65536"/>
                  <a:gd name="T16" fmla="*/ 0 60000 65536"/>
                  <a:gd name="T17" fmla="*/ 0 60000 65536"/>
                  <a:gd name="T18" fmla="*/ 0 60000 65536"/>
                  <a:gd name="T19" fmla="*/ 0 60000 65536"/>
                  <a:gd name="T20" fmla="*/ 0 60000 65536"/>
                  <a:gd name="T21" fmla="*/ 0 w 275"/>
                  <a:gd name="T22" fmla="*/ 0 h 288"/>
                  <a:gd name="T23" fmla="*/ 275 w 275"/>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5" h="288">
                    <a:moveTo>
                      <a:pt x="275" y="48"/>
                    </a:moveTo>
                    <a:lnTo>
                      <a:pt x="83" y="48"/>
                    </a:lnTo>
                    <a:lnTo>
                      <a:pt x="83" y="0"/>
                    </a:lnTo>
                    <a:lnTo>
                      <a:pt x="0" y="144"/>
                    </a:lnTo>
                    <a:lnTo>
                      <a:pt x="83" y="288"/>
                    </a:lnTo>
                    <a:lnTo>
                      <a:pt x="83" y="240"/>
                    </a:lnTo>
                    <a:lnTo>
                      <a:pt x="275" y="240"/>
                    </a:lnTo>
                  </a:path>
                </a:pathLst>
              </a:custGeom>
              <a:solidFill>
                <a:srgbClr val="CDD7E1"/>
              </a:solidFill>
              <a:ln w="9525">
                <a:solidFill>
                  <a:srgbClr val="32466E"/>
                </a:solidFill>
                <a:round/>
                <a:headEnd/>
                <a:tailEnd/>
              </a:ln>
            </p:spPr>
            <p:txBody>
              <a:bodyPr wrap="none" anchor="ctr"/>
              <a:lstStyle/>
              <a:p>
                <a:pPr algn="ctr" eaLnBrk="0" latinLnBrk="0" hangingPunct="0"/>
                <a:endParaRPr kumimoji="0" lang="ko-KR" altLang="en-US"/>
              </a:p>
            </p:txBody>
          </p:sp>
          <p:sp>
            <p:nvSpPr>
              <p:cNvPr id="45096" name="Rectangle 58"/>
              <p:cNvSpPr>
                <a:spLocks noChangeArrowheads="1"/>
              </p:cNvSpPr>
              <p:nvPr/>
            </p:nvSpPr>
            <p:spPr bwMode="auto">
              <a:xfrm rot="-3600000">
                <a:off x="2552" y="2326"/>
                <a:ext cx="510" cy="192"/>
              </a:xfrm>
              <a:prstGeom prst="rect">
                <a:avLst/>
              </a:prstGeom>
              <a:noFill/>
              <a:ln w="9525" algn="ctr">
                <a:noFill/>
                <a:miter lim="800000"/>
                <a:headEnd/>
                <a:tailEnd/>
              </a:ln>
            </p:spPr>
            <p:txBody>
              <a:bodyPr wrap="none" anchor="ctr"/>
              <a:lstStyle/>
              <a:p>
                <a:pPr algn="ctr" eaLnBrk="0" latinLnBrk="0" hangingPunct="0"/>
                <a:r>
                  <a:rPr kumimoji="0" lang="en-US" altLang="ko-KR" sz="900" b="1">
                    <a:latin typeface="Arial" pitchFamily="34" charset="0"/>
                  </a:rPr>
                  <a:t>Hand-</a:t>
                </a:r>
                <a:br>
                  <a:rPr kumimoji="0" lang="en-US" altLang="ko-KR" sz="900" b="1">
                    <a:latin typeface="Arial" pitchFamily="34" charset="0"/>
                  </a:rPr>
                </a:br>
                <a:r>
                  <a:rPr kumimoji="0" lang="en-US" altLang="ko-KR" sz="900" b="1">
                    <a:latin typeface="Arial" pitchFamily="34" charset="0"/>
                  </a:rPr>
                  <a:t>Generate</a:t>
                </a:r>
              </a:p>
            </p:txBody>
          </p:sp>
        </p:grpSp>
      </p:grpSp>
    </p:spTree>
    <p:extLst>
      <p:ext uri="{BB962C8B-B14F-4D97-AF65-F5344CB8AC3E}">
        <p14:creationId xmlns:p14="http://schemas.microsoft.com/office/powerpoint/2010/main" val="1107860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72110"/>
                                        </p:tgtEl>
                                        <p:attrNameLst>
                                          <p:attrName>style.visibility</p:attrName>
                                        </p:attrNameLst>
                                      </p:cBhvr>
                                      <p:to>
                                        <p:strVal val="visible"/>
                                      </p:to>
                                    </p:set>
                                    <p:animEffect transition="in" filter="blinds(horizontal)">
                                      <p:cBhvr>
                                        <p:cTn id="7" dur="500"/>
                                        <p:tgtEl>
                                          <p:spTgt spid="4721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72111"/>
                                        </p:tgtEl>
                                        <p:attrNameLst>
                                          <p:attrName>style.visibility</p:attrName>
                                        </p:attrNameLst>
                                      </p:cBhvr>
                                      <p:to>
                                        <p:strVal val="visible"/>
                                      </p:to>
                                    </p:set>
                                    <p:animEffect transition="in" filter="blinds(horizontal)">
                                      <p:cBhvr>
                                        <p:cTn id="10" dur="500"/>
                                        <p:tgtEl>
                                          <p:spTgt spid="4721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72114"/>
                                        </p:tgtEl>
                                        <p:attrNameLst>
                                          <p:attrName>style.visibility</p:attrName>
                                        </p:attrNameLst>
                                      </p:cBhvr>
                                      <p:to>
                                        <p:strVal val="visible"/>
                                      </p:to>
                                    </p:set>
                                    <p:animEffect transition="in" filter="blinds(horizontal)">
                                      <p:cBhvr>
                                        <p:cTn id="15" dur="500"/>
                                        <p:tgtEl>
                                          <p:spTgt spid="47211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472115"/>
                                        </p:tgtEl>
                                        <p:attrNameLst>
                                          <p:attrName>style.visibility</p:attrName>
                                        </p:attrNameLst>
                                      </p:cBhvr>
                                      <p:to>
                                        <p:strVal val="visible"/>
                                      </p:to>
                                    </p:set>
                                    <p:animEffect transition="in" filter="blinds(horizontal)">
                                      <p:cBhvr>
                                        <p:cTn id="18" dur="500"/>
                                        <p:tgtEl>
                                          <p:spTgt spid="472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2110" grpId="0" animBg="1"/>
      <p:bldP spid="472111" grpId="0" animBg="1"/>
      <p:bldP spid="472114" grpId="0" animBg="1"/>
      <p:bldP spid="4721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a:blip r:embed="rId3"/>
          <a:stretch>
            <a:fillRect/>
          </a:stretch>
        </p:blipFill>
        <p:spPr>
          <a:xfrm>
            <a:off x="5220072" y="2348881"/>
            <a:ext cx="2876126" cy="4304912"/>
          </a:xfrm>
          <a:prstGeom prst="rect">
            <a:avLst/>
          </a:prstGeom>
        </p:spPr>
      </p:pic>
      <p:pic>
        <p:nvPicPr>
          <p:cNvPr id="3" name="그림 2"/>
          <p:cNvPicPr>
            <a:picLocks noChangeAspect="1"/>
          </p:cNvPicPr>
          <p:nvPr/>
        </p:nvPicPr>
        <p:blipFill>
          <a:blip r:embed="rId4"/>
          <a:stretch>
            <a:fillRect/>
          </a:stretch>
        </p:blipFill>
        <p:spPr>
          <a:xfrm>
            <a:off x="457200" y="2652941"/>
            <a:ext cx="4153471" cy="3654279"/>
          </a:xfrm>
          <a:prstGeom prst="rect">
            <a:avLst/>
          </a:prstGeom>
        </p:spPr>
      </p:pic>
      <p:sp>
        <p:nvSpPr>
          <p:cNvPr id="46083" name="Rectangle 3"/>
          <p:cNvSpPr>
            <a:spLocks noChangeArrowheads="1"/>
          </p:cNvSpPr>
          <p:nvPr/>
        </p:nvSpPr>
        <p:spPr bwMode="auto">
          <a:xfrm>
            <a:off x="233363" y="1757363"/>
            <a:ext cx="8308975" cy="762000"/>
          </a:xfrm>
          <a:prstGeom prst="rect">
            <a:avLst/>
          </a:prstGeom>
          <a:noFill/>
          <a:ln w="9525">
            <a:noFill/>
            <a:miter lim="800000"/>
            <a:headEnd/>
            <a:tailEnd/>
          </a:ln>
        </p:spPr>
        <p:txBody>
          <a:bodyPr/>
          <a:lstStyle/>
          <a:p>
            <a:pPr marL="284163" indent="-284163" eaLnBrk="0" latinLnBrk="0" hangingPunct="0">
              <a:lnSpc>
                <a:spcPct val="105000"/>
              </a:lnSpc>
              <a:spcBef>
                <a:spcPct val="20000"/>
              </a:spcBef>
              <a:buClr>
                <a:srgbClr val="215383"/>
              </a:buClr>
              <a:buSzPct val="95000"/>
              <a:buFont typeface="Wingdings" pitchFamily="2" charset="2"/>
              <a:buChar char="§"/>
            </a:pPr>
            <a:r>
              <a:rPr kumimoji="0" lang="en-US" altLang="ko-KR" sz="2400" dirty="0">
                <a:latin typeface="Arial" pitchFamily="34" charset="0"/>
              </a:rPr>
              <a:t>Creating links between textual documents and model objects</a:t>
            </a:r>
            <a:endParaRPr kumimoji="0" lang="en-US" altLang="ko-KR" sz="2100" dirty="0">
              <a:latin typeface="Arial" pitchFamily="34" charset="0"/>
            </a:endParaRPr>
          </a:p>
        </p:txBody>
      </p:sp>
      <p:sp>
        <p:nvSpPr>
          <p:cNvPr id="578596" name="AutoShape 36"/>
          <p:cNvSpPr>
            <a:spLocks noChangeArrowheads="1"/>
          </p:cNvSpPr>
          <p:nvPr/>
        </p:nvSpPr>
        <p:spPr bwMode="auto">
          <a:xfrm rot="21164060">
            <a:off x="4620093" y="5440494"/>
            <a:ext cx="1089025" cy="395287"/>
          </a:xfrm>
          <a:prstGeom prst="leftRightArrow">
            <a:avLst>
              <a:gd name="adj1" fmla="val 50000"/>
              <a:gd name="adj2" fmla="val 55100"/>
            </a:avLst>
          </a:prstGeom>
          <a:solidFill>
            <a:srgbClr val="FFFF66"/>
          </a:solidFill>
          <a:ln w="3175">
            <a:solidFill>
              <a:schemeClr val="tx1"/>
            </a:solidFill>
            <a:miter lim="800000"/>
            <a:headEnd/>
            <a:tailEnd/>
          </a:ln>
        </p:spPr>
        <p:txBody>
          <a:bodyPr wrap="none" anchor="ctr"/>
          <a:lstStyle/>
          <a:p>
            <a:pPr algn="ctr" eaLnBrk="0" latinLnBrk="0" hangingPunct="0"/>
            <a:endParaRPr kumimoji="0" lang="ko-KR" altLang="en-US"/>
          </a:p>
        </p:txBody>
      </p:sp>
      <p:sp>
        <p:nvSpPr>
          <p:cNvPr id="32" name="Title 36"/>
          <p:cNvSpPr txBox="1">
            <a:spLocks/>
          </p:cNvSpPr>
          <p:nvPr/>
        </p:nvSpPr>
        <p:spPr>
          <a:xfrm>
            <a:off x="457200" y="457200"/>
            <a:ext cx="8077200" cy="990600"/>
          </a:xfrm>
          <a:prstGeom prst="rect">
            <a:avLst/>
          </a:prstGeom>
        </p:spPr>
        <p:txBody>
          <a:bodyPr vert="horz" lIns="91440" tIns="45720" rIns="91440" bIns="45720" rtlCol="0" anchor="t" anchorCtr="0">
            <a:noAutofit/>
          </a:bodyPr>
          <a:lstStyle/>
          <a:p>
            <a:pPr lvl="0" latinLnBrk="1">
              <a:spcBef>
                <a:spcPct val="0"/>
              </a:spcBef>
            </a:pPr>
            <a:r>
              <a:rPr lang="de-DE" altLang="ko-KR" sz="2800" b="1" dirty="0" err="1" smtClean="0">
                <a:solidFill>
                  <a:schemeClr val="tx2"/>
                </a:solidFill>
                <a:latin typeface="Arial" pitchFamily="34" charset="0"/>
                <a:ea typeface="+mj-ea"/>
                <a:cs typeface="Arial" pitchFamily="34" charset="0"/>
              </a:rPr>
              <a:t>Tracing</a:t>
            </a:r>
            <a:r>
              <a:rPr lang="de-DE" altLang="ko-KR" sz="2800" b="1" dirty="0" smtClean="0">
                <a:solidFill>
                  <a:schemeClr val="tx2"/>
                </a:solidFill>
                <a:latin typeface="Arial" pitchFamily="34" charset="0"/>
                <a:ea typeface="+mj-ea"/>
                <a:cs typeface="Arial" pitchFamily="34" charset="0"/>
              </a:rPr>
              <a:t> </a:t>
            </a:r>
            <a:r>
              <a:rPr lang="de-DE" altLang="ko-KR" sz="2800" b="1" dirty="0" err="1" smtClean="0">
                <a:solidFill>
                  <a:schemeClr val="tx2"/>
                </a:solidFill>
                <a:latin typeface="Arial" pitchFamily="34" charset="0"/>
                <a:ea typeface="+mj-ea"/>
                <a:cs typeface="Arial" pitchFamily="34" charset="0"/>
              </a:rPr>
              <a:t>Requirements</a:t>
            </a:r>
            <a:r>
              <a:rPr lang="de-DE" altLang="ko-KR" sz="2800" b="1" dirty="0" err="1" smtClean="0">
                <a:solidFill>
                  <a:schemeClr val="tx2"/>
                </a:solidFill>
                <a:latin typeface="Arial" pitchFamily="34" charset="0"/>
                <a:ea typeface="+mj-ea"/>
                <a:cs typeface="Arial" pitchFamily="34" charset="0"/>
                <a:sym typeface="Wingdings" pitchFamily="2" charset="2"/>
              </a:rPr>
              <a:t></a:t>
            </a:r>
            <a:r>
              <a:rPr lang="de-DE" altLang="ko-KR" sz="2800" b="1" dirty="0" err="1" smtClean="0">
                <a:solidFill>
                  <a:schemeClr val="tx2"/>
                </a:solidFill>
                <a:latin typeface="Arial" pitchFamily="34" charset="0"/>
                <a:ea typeface="+mj-ea"/>
                <a:cs typeface="Arial" pitchFamily="34" charset="0"/>
              </a:rPr>
              <a:t>Model</a:t>
            </a:r>
            <a:r>
              <a:rPr lang="en-US" altLang="ko-KR" sz="3600" dirty="0" smtClean="0"/>
              <a:t/>
            </a:r>
            <a:br>
              <a:rPr lang="en-US" altLang="ko-KR" sz="3600" dirty="0" smtClean="0"/>
            </a:br>
            <a:r>
              <a:rPr lang="en-US" altLang="ko-KR" sz="2400" dirty="0" err="1" smtClean="0">
                <a:solidFill>
                  <a:schemeClr val="accent1"/>
                </a:solidFill>
                <a:latin typeface="Arial" pitchFamily="34" charset="0"/>
                <a:ea typeface="+mj-ea"/>
                <a:cs typeface="Arial" pitchFamily="34" charset="0"/>
              </a:rPr>
              <a:t>Simulink</a:t>
            </a:r>
            <a:r>
              <a:rPr lang="en-US" altLang="ko-KR" sz="2400" dirty="0" smtClean="0">
                <a:solidFill>
                  <a:schemeClr val="accent1"/>
                </a:solidFill>
                <a:latin typeface="Arial" pitchFamily="34" charset="0"/>
                <a:ea typeface="+mj-ea"/>
                <a:cs typeface="Arial" pitchFamily="34" charset="0"/>
              </a:rPr>
              <a:t> Verification and Validation</a:t>
            </a:r>
            <a:endParaRPr lang="en-US" altLang="ko-KR" sz="2400" dirty="0">
              <a:solidFill>
                <a:schemeClr val="accent1"/>
              </a:solidFill>
              <a:latin typeface="Arial" pitchFamily="34" charset="0"/>
              <a:ea typeface="+mj-ea"/>
              <a:cs typeface="Arial" pitchFamily="34" charset="0"/>
            </a:endParaRPr>
          </a:p>
        </p:txBody>
      </p:sp>
    </p:spTree>
    <p:extLst>
      <p:ext uri="{BB962C8B-B14F-4D97-AF65-F5344CB8AC3E}">
        <p14:creationId xmlns:p14="http://schemas.microsoft.com/office/powerpoint/2010/main" val="16752030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78596"/>
                                        </p:tgtEl>
                                        <p:attrNameLst>
                                          <p:attrName>style.visibility</p:attrName>
                                        </p:attrNameLst>
                                      </p:cBhvr>
                                      <p:to>
                                        <p:strVal val="visible"/>
                                      </p:to>
                                    </p:set>
                                    <p:animEffect transition="in" filter="blinds(horizontal)">
                                      <p:cBhvr>
                                        <p:cTn id="7" dur="500"/>
                                        <p:tgtEl>
                                          <p:spTgt spid="5785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859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ltLang="ko-KR" smtClean="0"/>
              <a:t>Requirements Traceability – Report</a:t>
            </a:r>
            <a:br>
              <a:rPr lang="en-US" altLang="ko-KR" smtClean="0"/>
            </a:br>
            <a:r>
              <a:rPr lang="en-US" altLang="ko-KR" sz="2000" b="0" smtClean="0">
                <a:solidFill>
                  <a:schemeClr val="accent1"/>
                </a:solidFill>
              </a:rPr>
              <a:t>Simulink</a:t>
            </a:r>
            <a:r>
              <a:rPr lang="en-US" altLang="ko-KR" sz="2400" b="0" smtClean="0">
                <a:solidFill>
                  <a:schemeClr val="folHlink"/>
                </a:solidFill>
              </a:rPr>
              <a:t> </a:t>
            </a:r>
            <a:r>
              <a:rPr lang="en-US" altLang="ko-KR" sz="2000" b="0" smtClean="0">
                <a:solidFill>
                  <a:schemeClr val="accent1"/>
                </a:solidFill>
              </a:rPr>
              <a:t>Verification</a:t>
            </a:r>
            <a:r>
              <a:rPr lang="en-US" altLang="ko-KR" sz="2400" b="0" smtClean="0">
                <a:solidFill>
                  <a:schemeClr val="folHlink"/>
                </a:solidFill>
              </a:rPr>
              <a:t> </a:t>
            </a:r>
            <a:r>
              <a:rPr lang="en-US" altLang="ko-KR" sz="2000" b="0" smtClean="0">
                <a:solidFill>
                  <a:schemeClr val="accent1"/>
                </a:solidFill>
              </a:rPr>
              <a:t>and</a:t>
            </a:r>
            <a:r>
              <a:rPr lang="en-US" altLang="ko-KR" sz="2400" b="0" smtClean="0">
                <a:solidFill>
                  <a:schemeClr val="folHlink"/>
                </a:solidFill>
              </a:rPr>
              <a:t> </a:t>
            </a:r>
            <a:r>
              <a:rPr lang="en-US" altLang="ko-KR" sz="2000" b="0" smtClean="0">
                <a:solidFill>
                  <a:schemeClr val="accent1"/>
                </a:solidFill>
              </a:rPr>
              <a:t>Validation</a:t>
            </a:r>
          </a:p>
        </p:txBody>
      </p:sp>
      <p:sp>
        <p:nvSpPr>
          <p:cNvPr id="48132" name="Rectangle 8"/>
          <p:cNvSpPr>
            <a:spLocks noGrp="1" noChangeArrowheads="1"/>
          </p:cNvSpPr>
          <p:nvPr>
            <p:ph type="body" idx="1"/>
          </p:nvPr>
        </p:nvSpPr>
        <p:spPr>
          <a:xfrm>
            <a:off x="360363" y="2141538"/>
            <a:ext cx="3914775" cy="4181475"/>
          </a:xfrm>
        </p:spPr>
        <p:txBody>
          <a:bodyPr/>
          <a:lstStyle/>
          <a:p>
            <a:r>
              <a:rPr lang="de-DE" altLang="ja-JP" sz="2000" smtClean="0">
                <a:solidFill>
                  <a:schemeClr val="tx2"/>
                </a:solidFill>
              </a:rPr>
              <a:t>Requirements Report</a:t>
            </a:r>
            <a:r>
              <a:rPr lang="de-DE" altLang="ja-JP" sz="2000" smtClean="0"/>
              <a:t> provides screenshots of the model and lists all the associated requirements</a:t>
            </a:r>
            <a:endParaRPr lang="en-US" altLang="ko-KR" sz="2000" smtClean="0">
              <a:ea typeface="MS PGothic" pitchFamily="34" charset="-128"/>
            </a:endParaRPr>
          </a:p>
        </p:txBody>
      </p:sp>
      <p:pic>
        <p:nvPicPr>
          <p:cNvPr id="4" name="그림 3"/>
          <p:cNvPicPr>
            <a:picLocks noChangeAspect="1"/>
          </p:cNvPicPr>
          <p:nvPr/>
        </p:nvPicPr>
        <p:blipFill>
          <a:blip r:embed="rId2"/>
          <a:stretch>
            <a:fillRect/>
          </a:stretch>
        </p:blipFill>
        <p:spPr>
          <a:xfrm>
            <a:off x="4716015" y="1870196"/>
            <a:ext cx="4072907" cy="5000245"/>
          </a:xfrm>
          <a:prstGeom prst="rect">
            <a:avLst/>
          </a:prstGeom>
        </p:spPr>
      </p:pic>
    </p:spTree>
    <p:extLst>
      <p:ext uri="{BB962C8B-B14F-4D97-AF65-F5344CB8AC3E}">
        <p14:creationId xmlns:p14="http://schemas.microsoft.com/office/powerpoint/2010/main" val="37020087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pPr eaLnBrk="0" latinLnBrk="0" hangingPunct="0"/>
            <a:r>
              <a:rPr lang="sv-SE" dirty="0" smtClean="0"/>
              <a:t>Report for Model Review</a:t>
            </a:r>
            <a:br>
              <a:rPr lang="sv-SE" dirty="0" smtClean="0"/>
            </a:br>
            <a:r>
              <a:rPr lang="en-US" altLang="ko-KR" sz="2000" dirty="0">
                <a:solidFill>
                  <a:schemeClr val="accent1"/>
                </a:solidFill>
              </a:rPr>
              <a:t>Simulink Report Generator</a:t>
            </a:r>
            <a:endParaRPr lang="sv-SE" sz="2000" dirty="0">
              <a:solidFill>
                <a:schemeClr val="accent1"/>
              </a:solidFill>
            </a:endParaRPr>
          </a:p>
        </p:txBody>
      </p:sp>
      <p:sp>
        <p:nvSpPr>
          <p:cNvPr id="8" name="Content Placeholder 2"/>
          <p:cNvSpPr>
            <a:spLocks noGrp="1"/>
          </p:cNvSpPr>
          <p:nvPr>
            <p:ph idx="1"/>
          </p:nvPr>
        </p:nvSpPr>
        <p:spPr>
          <a:xfrm>
            <a:off x="457200" y="1600200"/>
            <a:ext cx="3810000" cy="4648200"/>
          </a:xfrm>
        </p:spPr>
        <p:txBody>
          <a:bodyPr/>
          <a:lstStyle/>
          <a:p>
            <a:pPr eaLnBrk="0" latinLnBrk="0" hangingPunct="0"/>
            <a:r>
              <a:rPr lang="en-US" dirty="0" smtClean="0"/>
              <a:t>Design and generate reports for MBD</a:t>
            </a:r>
          </a:p>
          <a:p>
            <a:pPr marL="0" indent="0" eaLnBrk="0" latinLnBrk="0" hangingPunct="0">
              <a:buNone/>
            </a:pPr>
            <a:r>
              <a:rPr lang="en-US" dirty="0" smtClean="0"/>
              <a:t>   </a:t>
            </a:r>
          </a:p>
          <a:p>
            <a:pPr eaLnBrk="0" latinLnBrk="0" hangingPunct="0"/>
            <a:r>
              <a:rPr lang="en-US" dirty="0" smtClean="0"/>
              <a:t>Interactive design reviews</a:t>
            </a:r>
          </a:p>
          <a:p>
            <a:pPr eaLnBrk="0" latinLnBrk="0" hangingPunct="0"/>
            <a:endParaRPr lang="en-US" dirty="0"/>
          </a:p>
          <a:p>
            <a:pPr eaLnBrk="0" latinLnBrk="0" hangingPunct="0"/>
            <a:r>
              <a:rPr lang="en-US" dirty="0" smtClean="0"/>
              <a:t>Model Comparison and Merge</a:t>
            </a:r>
          </a:p>
          <a:p>
            <a:pPr eaLnBrk="0" latinLnBrk="0" hangingPunct="0"/>
            <a:endParaRPr lang="en-US" dirty="0" smtClean="0"/>
          </a:p>
          <a:p>
            <a:pPr eaLnBrk="0" latinLnBrk="0" hangingPunct="0"/>
            <a:endParaRPr lang="en-US" dirty="0" smtClean="0"/>
          </a:p>
          <a:p>
            <a:pPr eaLnBrk="0" latinLnBrk="0" hangingPunct="0"/>
            <a:endParaRPr lang="en-US" dirty="0" smtClean="0"/>
          </a:p>
          <a:p>
            <a:pPr eaLnBrk="0" latinLnBrk="0" hangingPunct="0"/>
            <a:endParaRPr lang="en-US" dirty="0" smtClean="0"/>
          </a:p>
          <a:p>
            <a:pPr eaLnBrk="0" latinLnBrk="0" hangingPunct="0"/>
            <a:endParaRPr lang="en-US" dirty="0"/>
          </a:p>
        </p:txBody>
      </p:sp>
      <p:sp>
        <p:nvSpPr>
          <p:cNvPr id="9" name="Rounded Rectangle 5"/>
          <p:cNvSpPr/>
          <p:nvPr/>
        </p:nvSpPr>
        <p:spPr>
          <a:xfrm>
            <a:off x="381000" y="1524000"/>
            <a:ext cx="4114800" cy="214636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b="1" dirty="0" smtClean="0">
              <a:latin typeface="Arial" pitchFamily="34" charset="0"/>
              <a:cs typeface="Arial" pitchFamily="34" charset="0"/>
            </a:endParaRPr>
          </a:p>
        </p:txBody>
      </p:sp>
      <p:grpSp>
        <p:nvGrpSpPr>
          <p:cNvPr id="10" name="Group 9"/>
          <p:cNvGrpSpPr/>
          <p:nvPr/>
        </p:nvGrpSpPr>
        <p:grpSpPr>
          <a:xfrm>
            <a:off x="4682376" y="1219200"/>
            <a:ext cx="4412168" cy="5410200"/>
            <a:chOff x="4682376" y="1219200"/>
            <a:chExt cx="4412168" cy="5410200"/>
          </a:xfrm>
        </p:grpSpPr>
        <p:pic>
          <p:nvPicPr>
            <p:cNvPr id="11" name="Picture 2"/>
            <p:cNvPicPr>
              <a:picLocks noChangeAspect="1" noChangeArrowheads="1"/>
            </p:cNvPicPr>
            <p:nvPr/>
          </p:nvPicPr>
          <p:blipFill>
            <a:blip r:embed="rId2"/>
            <a:srcRect/>
            <a:stretch>
              <a:fillRect/>
            </a:stretch>
          </p:blipFill>
          <p:spPr bwMode="auto">
            <a:xfrm>
              <a:off x="4682376" y="1219200"/>
              <a:ext cx="4309224" cy="5410200"/>
            </a:xfrm>
            <a:prstGeom prst="rect">
              <a:avLst/>
            </a:prstGeom>
            <a:ln>
              <a:noFill/>
            </a:ln>
            <a:effectLst>
              <a:outerShdw blurRad="292100" dist="139700" dir="2700000" algn="tl" rotWithShape="0">
                <a:srgbClr val="333333">
                  <a:alpha val="65000"/>
                </a:srgbClr>
              </a:outerShdw>
            </a:effectLst>
          </p:spPr>
        </p:pic>
        <p:pic>
          <p:nvPicPr>
            <p:cNvPr id="12" name="Picture 3"/>
            <p:cNvPicPr>
              <a:picLocks noChangeAspect="1" noChangeArrowheads="1"/>
            </p:cNvPicPr>
            <p:nvPr/>
          </p:nvPicPr>
          <p:blipFill>
            <a:blip r:embed="rId3" cstate="print"/>
            <a:srcRect/>
            <a:stretch>
              <a:fillRect/>
            </a:stretch>
          </p:blipFill>
          <p:spPr bwMode="auto">
            <a:xfrm>
              <a:off x="7315200" y="5257800"/>
              <a:ext cx="886703" cy="1143000"/>
            </a:xfrm>
            <a:prstGeom prst="rect">
              <a:avLst/>
            </a:prstGeom>
            <a:ln>
              <a:noFill/>
            </a:ln>
            <a:effectLst>
              <a:outerShdw blurRad="292100" dist="139700" dir="2700000" algn="tl" rotWithShape="0">
                <a:srgbClr val="333333">
                  <a:alpha val="65000"/>
                </a:srgbClr>
              </a:outerShdw>
            </a:effectLst>
          </p:spPr>
        </p:pic>
        <p:pic>
          <p:nvPicPr>
            <p:cNvPr id="13" name="Picture 5"/>
            <p:cNvPicPr>
              <a:picLocks noChangeAspect="1" noChangeArrowheads="1"/>
            </p:cNvPicPr>
            <p:nvPr/>
          </p:nvPicPr>
          <p:blipFill>
            <a:blip r:embed="rId4" cstate="print"/>
            <a:srcRect/>
            <a:stretch>
              <a:fillRect/>
            </a:stretch>
          </p:blipFill>
          <p:spPr bwMode="auto">
            <a:xfrm>
              <a:off x="8201904" y="5257800"/>
              <a:ext cx="892640" cy="1143000"/>
            </a:xfrm>
            <a:prstGeom prst="rect">
              <a:avLst/>
            </a:prstGeom>
            <a:ln>
              <a:noFill/>
            </a:ln>
            <a:effectLst>
              <a:outerShdw blurRad="292100" dist="139700" dir="2700000" algn="tl" rotWithShape="0">
                <a:srgbClr val="333333">
                  <a:alpha val="65000"/>
                </a:srgbClr>
              </a:outerShdw>
            </a:effectLst>
          </p:spPr>
        </p:pic>
      </p:grpSp>
      <p:pic>
        <p:nvPicPr>
          <p:cNvPr id="14"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r="963"/>
          <a:stretch/>
        </p:blipFill>
        <p:spPr bwMode="auto">
          <a:xfrm>
            <a:off x="2971800" y="3441762"/>
            <a:ext cx="6031294" cy="326818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9600" y="1219200"/>
            <a:ext cx="4580616"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8079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569913" y="1833563"/>
            <a:ext cx="8162925" cy="1016000"/>
          </a:xfrm>
        </p:spPr>
        <p:txBody>
          <a:bodyPr/>
          <a:lstStyle/>
          <a:p>
            <a:r>
              <a:rPr lang="en-US" altLang="ko-KR" sz="3600" dirty="0" smtClean="0"/>
              <a:t>2) Static Analysis</a:t>
            </a:r>
          </a:p>
        </p:txBody>
      </p:sp>
    </p:spTree>
    <p:extLst>
      <p:ext uri="{BB962C8B-B14F-4D97-AF65-F5344CB8AC3E}">
        <p14:creationId xmlns:p14="http://schemas.microsoft.com/office/powerpoint/2010/main" val="7525993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ko-KR" dirty="0"/>
              <a:t>Modeling Standards Checking Overview</a:t>
            </a:r>
            <a:br>
              <a:rPr lang="en-US" altLang="ko-KR" dirty="0"/>
            </a:br>
            <a:r>
              <a:rPr lang="en-US" altLang="ko-KR" sz="2000" b="0" dirty="0">
                <a:solidFill>
                  <a:schemeClr val="accent1"/>
                </a:solidFill>
              </a:rPr>
              <a:t>Simulink Verification and Validation</a:t>
            </a:r>
            <a:endParaRPr lang="en-US" altLang="ko-KR" dirty="0" smtClean="0"/>
          </a:p>
        </p:txBody>
      </p:sp>
      <p:sp>
        <p:nvSpPr>
          <p:cNvPr id="7" name="Rectangle 3"/>
          <p:cNvSpPr txBox="1">
            <a:spLocks noChangeArrowheads="1"/>
          </p:cNvSpPr>
          <p:nvPr/>
        </p:nvSpPr>
        <p:spPr>
          <a:xfrm>
            <a:off x="271463" y="2005013"/>
            <a:ext cx="4587875" cy="4591050"/>
          </a:xfrm>
          <a:prstGeom prst="rect">
            <a:avLst/>
          </a:prstGeom>
        </p:spPr>
        <p:txBody>
          <a:bodyPr vert="horz" lIns="91440" tIns="45720" rIns="91440" bIns="45720" rtlCol="0">
            <a:noAutofit/>
          </a:bodyPr>
          <a:lstStyle>
            <a:lvl1pPr marL="342900" indent="-342900" algn="l" defTabSz="914400" rtl="0" eaLnBrk="1" latinLnBrk="1"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1"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1"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1"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1"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000" u="sng" smtClean="0"/>
              <a:t>Static analysis</a:t>
            </a:r>
            <a:r>
              <a:rPr lang="en-US" altLang="ko-KR" sz="2000" smtClean="0"/>
              <a:t> of models against a set of checks</a:t>
            </a:r>
          </a:p>
          <a:p>
            <a:pPr lvl="1"/>
            <a:r>
              <a:rPr lang="en-US" altLang="ko-KR" sz="1800" smtClean="0">
                <a:ea typeface="굴림" pitchFamily="50" charset="-127"/>
              </a:rPr>
              <a:t>Checks for simulation</a:t>
            </a:r>
          </a:p>
          <a:p>
            <a:pPr lvl="1"/>
            <a:r>
              <a:rPr lang="en-US" altLang="ko-KR" sz="1800" smtClean="0">
                <a:ea typeface="굴림" pitchFamily="50" charset="-127"/>
              </a:rPr>
              <a:t>Checks for code generation</a:t>
            </a:r>
          </a:p>
          <a:p>
            <a:pPr lvl="1"/>
            <a:r>
              <a:rPr lang="en-US" altLang="ko-KR" sz="1800" smtClean="0">
                <a:ea typeface="굴림" pitchFamily="50" charset="-127"/>
              </a:rPr>
              <a:t>Requirements Consistency</a:t>
            </a:r>
          </a:p>
          <a:p>
            <a:pPr lvl="1"/>
            <a:r>
              <a:rPr lang="en-US" altLang="ko-KR" sz="1800" b="1" smtClean="0">
                <a:ea typeface="굴림" pitchFamily="50" charset="-127"/>
              </a:rPr>
              <a:t>Modeling Standards</a:t>
            </a:r>
          </a:p>
          <a:p>
            <a:pPr lvl="1"/>
            <a:endParaRPr lang="en-US" altLang="ko-KR" sz="1800" b="1" smtClean="0">
              <a:ea typeface="굴림" pitchFamily="50" charset="-127"/>
            </a:endParaRPr>
          </a:p>
          <a:p>
            <a:r>
              <a:rPr lang="en-US" altLang="ko-KR" sz="2000" smtClean="0"/>
              <a:t>Modeling Standards Checks for:</a:t>
            </a:r>
          </a:p>
          <a:p>
            <a:pPr lvl="1"/>
            <a:r>
              <a:rPr lang="en-US" altLang="ko-KR" sz="1800" smtClean="0">
                <a:ea typeface="굴림" pitchFamily="50" charset="-127"/>
              </a:rPr>
              <a:t>MAAB Style Guidelines </a:t>
            </a:r>
          </a:p>
          <a:p>
            <a:pPr lvl="1"/>
            <a:r>
              <a:rPr lang="en-US" altLang="ko-KR" sz="1800" smtClean="0">
                <a:ea typeface="굴림" pitchFamily="50" charset="-127"/>
              </a:rPr>
              <a:t>DO-178B</a:t>
            </a:r>
          </a:p>
          <a:p>
            <a:pPr lvl="1"/>
            <a:r>
              <a:rPr lang="en-US" altLang="ko-KR" sz="1800" smtClean="0">
                <a:ea typeface="굴림" pitchFamily="50" charset="-127"/>
              </a:rPr>
              <a:t>IEC 61508</a:t>
            </a:r>
          </a:p>
          <a:p>
            <a:pPr lvl="1"/>
            <a:r>
              <a:rPr lang="en-US" altLang="ko-KR" sz="1800" smtClean="0">
                <a:ea typeface="굴림" pitchFamily="50" charset="-127"/>
              </a:rPr>
              <a:t>ISO 26262</a:t>
            </a:r>
          </a:p>
          <a:p>
            <a:r>
              <a:rPr lang="en-US" altLang="ko-KR" sz="2000" smtClean="0"/>
              <a:t>Extensibility API</a:t>
            </a:r>
            <a:endParaRPr lang="en-US" altLang="ko-KR" sz="2000" dirty="0" smtClean="0"/>
          </a:p>
        </p:txBody>
      </p:sp>
      <p:pic>
        <p:nvPicPr>
          <p:cNvPr id="8" name="Picture 29"/>
          <p:cNvPicPr>
            <a:picLocks noChangeAspect="1" noChangeArrowheads="1"/>
          </p:cNvPicPr>
          <p:nvPr/>
        </p:nvPicPr>
        <p:blipFill>
          <a:blip r:embed="rId2" cstate="print"/>
          <a:srcRect/>
          <a:stretch>
            <a:fillRect/>
          </a:stretch>
        </p:blipFill>
        <p:spPr bwMode="auto">
          <a:xfrm>
            <a:off x="4821238" y="2290763"/>
            <a:ext cx="4133850" cy="3532187"/>
          </a:xfrm>
          <a:prstGeom prst="rect">
            <a:avLst/>
          </a:prstGeom>
          <a:noFill/>
          <a:ln w="3175">
            <a:noFill/>
            <a:miter lim="800000"/>
            <a:headEnd/>
            <a:tailEnd/>
          </a:ln>
        </p:spPr>
      </p:pic>
    </p:spTree>
    <p:extLst>
      <p:ext uri="{BB962C8B-B14F-4D97-AF65-F5344CB8AC3E}">
        <p14:creationId xmlns:p14="http://schemas.microsoft.com/office/powerpoint/2010/main" val="2256017043"/>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458200" cy="990600"/>
          </a:xfrm>
        </p:spPr>
        <p:txBody>
          <a:bodyPr/>
          <a:lstStyle/>
          <a:p>
            <a:pPr eaLnBrk="0" latinLnBrk="0" hangingPunct="0"/>
            <a:r>
              <a:rPr lang="en-US" dirty="0" smtClean="0"/>
              <a:t>Modeling</a:t>
            </a:r>
            <a:r>
              <a:rPr lang="en-US" sz="2800" dirty="0" smtClean="0"/>
              <a:t> </a:t>
            </a:r>
            <a:r>
              <a:rPr lang="en-US" dirty="0" smtClean="0"/>
              <a:t>Guidelines</a:t>
            </a:r>
            <a:r>
              <a:rPr lang="en-US" sz="2800" dirty="0" smtClean="0"/>
              <a:t> </a:t>
            </a:r>
            <a:r>
              <a:rPr lang="en-US" dirty="0" smtClean="0"/>
              <a:t>for</a:t>
            </a:r>
            <a:r>
              <a:rPr lang="en-US" sz="2800" dirty="0" smtClean="0"/>
              <a:t> </a:t>
            </a:r>
            <a:r>
              <a:rPr lang="en-US" dirty="0" smtClean="0"/>
              <a:t>High-Integrity</a:t>
            </a:r>
            <a:r>
              <a:rPr lang="en-US" sz="2800" dirty="0" smtClean="0"/>
              <a:t> </a:t>
            </a:r>
            <a:r>
              <a:rPr lang="en-US" dirty="0" smtClean="0"/>
              <a:t>Systems</a:t>
            </a:r>
            <a:endParaRPr lang="en-US" dirty="0"/>
          </a:p>
        </p:txBody>
      </p:sp>
      <p:sp>
        <p:nvSpPr>
          <p:cNvPr id="3" name="Content Placeholder 2"/>
          <p:cNvSpPr>
            <a:spLocks noGrp="1"/>
          </p:cNvSpPr>
          <p:nvPr>
            <p:ph sz="half" idx="4294967295"/>
          </p:nvPr>
        </p:nvSpPr>
        <p:spPr>
          <a:xfrm>
            <a:off x="304800" y="1905000"/>
            <a:ext cx="3886200" cy="4297362"/>
          </a:xfrm>
        </p:spPr>
        <p:txBody>
          <a:bodyPr/>
          <a:lstStyle/>
          <a:p>
            <a:pPr marL="0" indent="0" eaLnBrk="0" latinLnBrk="0" hangingPunct="0">
              <a:buClr>
                <a:srgbClr val="125687"/>
              </a:buClr>
              <a:buSzTx/>
              <a:buNone/>
            </a:pPr>
            <a:r>
              <a:rPr lang="en-US" sz="2000" b="1" dirty="0" smtClean="0"/>
              <a:t>Leverage industry-best practices and MathWorks tool expertise when developing high-integrity systems</a:t>
            </a:r>
            <a:br>
              <a:rPr lang="en-US" sz="2000" b="1" dirty="0" smtClean="0"/>
            </a:br>
            <a:endParaRPr lang="en-US" sz="1800" b="1" dirty="0" smtClean="0">
              <a:solidFill>
                <a:prstClr val="black"/>
              </a:solidFill>
            </a:endParaRPr>
          </a:p>
          <a:p>
            <a:pPr lvl="0" eaLnBrk="0" latinLnBrk="0" hangingPunct="0">
              <a:buClr>
                <a:srgbClr val="125687"/>
              </a:buClr>
              <a:buSzTx/>
            </a:pPr>
            <a:r>
              <a:rPr lang="en-US" sz="1800" dirty="0" smtClean="0">
                <a:solidFill>
                  <a:prstClr val="black"/>
                </a:solidFill>
              </a:rPr>
              <a:t>Modeling Guidelines and corresponding Model Advisor checks to facilitate </a:t>
            </a:r>
            <a:r>
              <a:rPr lang="de-DE" sz="1800" dirty="0" smtClean="0"/>
              <a:t>modeling standards and guidelines objectives of ISO 26262, IEC 61508, DO-178B/C, and MISRA-C</a:t>
            </a:r>
            <a:endParaRPr lang="en-US" sz="1800" dirty="0" smtClean="0">
              <a:solidFill>
                <a:prstClr val="black"/>
              </a:solidFill>
            </a:endParaRPr>
          </a:p>
        </p:txBody>
      </p:sp>
      <p:sp>
        <p:nvSpPr>
          <p:cNvPr id="9" name="Rectangle 8"/>
          <p:cNvSpPr/>
          <p:nvPr/>
        </p:nvSpPr>
        <p:spPr>
          <a:xfrm>
            <a:off x="0" y="6550223"/>
            <a:ext cx="7772400" cy="307777"/>
          </a:xfrm>
          <a:prstGeom prst="rect">
            <a:avLst/>
          </a:prstGeom>
        </p:spPr>
        <p:txBody>
          <a:bodyPr wrap="square">
            <a:spAutoFit/>
          </a:bodyPr>
          <a:lstStyle/>
          <a:p>
            <a:pPr eaLnBrk="0" hangingPunct="0"/>
            <a:r>
              <a:rPr lang="en-US" sz="1400" dirty="0" smtClean="0">
                <a:latin typeface="Courier New" pitchFamily="49" charset="0"/>
                <a:cs typeface="Courier New" pitchFamily="49" charset="0"/>
                <a:hlinkClick r:id="rId3"/>
              </a:rPr>
              <a:t>http://www.mathworks.com/help/pdf_doc/simulink/hi_guidelines.pdf</a:t>
            </a:r>
            <a:r>
              <a:rPr lang="en-US" sz="1400" dirty="0" smtClean="0">
                <a:latin typeface="Courier New" pitchFamily="49" charset="0"/>
                <a:cs typeface="Courier New" pitchFamily="49" charset="0"/>
              </a:rPr>
              <a:t> </a:t>
            </a:r>
            <a:endParaRPr lang="en-US" sz="1400" dirty="0">
              <a:latin typeface="Courier New" pitchFamily="49" charset="0"/>
              <a:cs typeface="Courier New" pitchFamily="49" charset="0"/>
            </a:endParaRPr>
          </a:p>
        </p:txBody>
      </p:sp>
      <p:pic>
        <p:nvPicPr>
          <p:cNvPr id="1026" name="Picture 2"/>
          <p:cNvPicPr>
            <a:picLocks noChangeAspect="1" noChangeArrowheads="1"/>
          </p:cNvPicPr>
          <p:nvPr/>
        </p:nvPicPr>
        <p:blipFill>
          <a:blip r:embed="rId4" cstate="print"/>
          <a:srcRect/>
          <a:stretch>
            <a:fillRect/>
          </a:stretch>
        </p:blipFill>
        <p:spPr bwMode="auto">
          <a:xfrm>
            <a:off x="4343400" y="1524000"/>
            <a:ext cx="3276600" cy="3779933"/>
          </a:xfrm>
          <a:prstGeom prst="rect">
            <a:avLst/>
          </a:prstGeom>
          <a:noFill/>
          <a:ln w="9525">
            <a:solidFill>
              <a:schemeClr val="tx1"/>
            </a:solidFill>
            <a:miter lim="800000"/>
            <a:headEnd/>
            <a:tailEnd/>
          </a:ln>
        </p:spPr>
      </p:pic>
      <p:pic>
        <p:nvPicPr>
          <p:cNvPr id="3075" name="Picture 3"/>
          <p:cNvPicPr>
            <a:picLocks noChangeAspect="1" noChangeArrowheads="1"/>
          </p:cNvPicPr>
          <p:nvPr/>
        </p:nvPicPr>
        <p:blipFill>
          <a:blip r:embed="rId5" cstate="print"/>
          <a:srcRect l="7636" b="16667"/>
          <a:stretch>
            <a:fillRect/>
          </a:stretch>
        </p:blipFill>
        <p:spPr bwMode="auto">
          <a:xfrm>
            <a:off x="6019800" y="2743200"/>
            <a:ext cx="3040380" cy="3200400"/>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14782737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r>
              <a:rPr lang="en-US" altLang="ko-KR" smtClean="0"/>
              <a:t>Today’s Agenda</a:t>
            </a:r>
          </a:p>
        </p:txBody>
      </p:sp>
      <p:sp>
        <p:nvSpPr>
          <p:cNvPr id="221187" name="Rectangle 3"/>
          <p:cNvSpPr>
            <a:spLocks noGrp="1" noChangeArrowheads="1"/>
          </p:cNvSpPr>
          <p:nvPr>
            <p:ph type="body" idx="1"/>
          </p:nvPr>
        </p:nvSpPr>
        <p:spPr>
          <a:xfrm>
            <a:off x="671513" y="1857364"/>
            <a:ext cx="7770812" cy="4357718"/>
          </a:xfrm>
        </p:spPr>
        <p:txBody>
          <a:bodyPr/>
          <a:lstStyle/>
          <a:p>
            <a:r>
              <a:rPr lang="en-US" altLang="ko-KR" sz="2000" dirty="0" smtClean="0"/>
              <a:t>Introduction to V&amp;V in Model-Based Design</a:t>
            </a:r>
          </a:p>
          <a:p>
            <a:r>
              <a:rPr lang="en-US" altLang="ko-KR" sz="2000" dirty="0"/>
              <a:t>Verification Activities in </a:t>
            </a:r>
            <a:r>
              <a:rPr lang="en-US" altLang="ko-KR" sz="2000" dirty="0" smtClean="0"/>
              <a:t>MBD</a:t>
            </a:r>
          </a:p>
          <a:p>
            <a:r>
              <a:rPr lang="en-US" altLang="ko-KR" sz="2000" dirty="0"/>
              <a:t>Model Verification</a:t>
            </a:r>
          </a:p>
          <a:p>
            <a:pPr lvl="1"/>
            <a:r>
              <a:rPr lang="en-US" altLang="ko-KR" sz="1800" dirty="0"/>
              <a:t>Design Review</a:t>
            </a:r>
          </a:p>
          <a:p>
            <a:pPr lvl="1"/>
            <a:r>
              <a:rPr lang="en-US" altLang="ko-KR" sz="1800" dirty="0"/>
              <a:t>Static Analysis</a:t>
            </a:r>
          </a:p>
          <a:p>
            <a:pPr lvl="1"/>
            <a:r>
              <a:rPr lang="en-US" altLang="ko-KR" sz="1800" dirty="0"/>
              <a:t>Dynamic Test</a:t>
            </a:r>
          </a:p>
          <a:p>
            <a:r>
              <a:rPr lang="en-US" altLang="ko-KR" sz="2000" dirty="0"/>
              <a:t>Code </a:t>
            </a:r>
            <a:r>
              <a:rPr lang="en-US" altLang="ko-KR" sz="2000" dirty="0" smtClean="0"/>
              <a:t>Generation and Verification</a:t>
            </a:r>
            <a:endParaRPr lang="en-US" altLang="ko-KR" sz="2000" dirty="0"/>
          </a:p>
          <a:p>
            <a:pPr lvl="1"/>
            <a:r>
              <a:rPr lang="en-US" altLang="ko-KR" sz="1800" dirty="0"/>
              <a:t>Code Review</a:t>
            </a:r>
          </a:p>
          <a:p>
            <a:pPr lvl="1"/>
            <a:r>
              <a:rPr lang="en-US" altLang="ko-KR" sz="1800" dirty="0"/>
              <a:t>Static Analysis</a:t>
            </a:r>
          </a:p>
          <a:p>
            <a:pPr lvl="1"/>
            <a:r>
              <a:rPr lang="en-US" altLang="ko-KR" sz="1800" dirty="0"/>
              <a:t>Equivalence Test</a:t>
            </a:r>
          </a:p>
          <a:p>
            <a:r>
              <a:rPr lang="en-US" altLang="ko-KR" sz="2000" dirty="0"/>
              <a:t>Questions and Answers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0" latinLnBrk="0" hangingPunct="0"/>
            <a:r>
              <a:rPr lang="en-US" dirty="0" smtClean="0"/>
              <a:t>Identifying Design Errors Early</a:t>
            </a:r>
            <a:br>
              <a:rPr lang="en-US" dirty="0" smtClean="0"/>
            </a:br>
            <a:r>
              <a:rPr lang="en-US" altLang="ko-KR" sz="2400" b="0" dirty="0">
                <a:solidFill>
                  <a:srgbClr val="95B3D7"/>
                </a:solidFill>
              </a:rPr>
              <a:t>Simulink Design Verifier</a:t>
            </a:r>
            <a:endParaRPr lang="en-US" dirty="0"/>
          </a:p>
        </p:txBody>
      </p:sp>
      <p:sp>
        <p:nvSpPr>
          <p:cNvPr id="3" name="Content Placeholder 2"/>
          <p:cNvSpPr>
            <a:spLocks noGrp="1"/>
          </p:cNvSpPr>
          <p:nvPr>
            <p:ph idx="1"/>
          </p:nvPr>
        </p:nvSpPr>
        <p:spPr>
          <a:xfrm>
            <a:off x="457200" y="1600200"/>
            <a:ext cx="8077200" cy="914400"/>
          </a:xfrm>
        </p:spPr>
        <p:txBody>
          <a:bodyPr/>
          <a:lstStyle/>
          <a:p>
            <a:pPr marL="0" indent="0" eaLnBrk="0" latinLnBrk="0" hangingPunct="0">
              <a:buNone/>
            </a:pPr>
            <a:r>
              <a:rPr lang="en-US" dirty="0" smtClean="0"/>
              <a:t>Automatic identification of hard-to-find design inconsistencies in the model without running simulation</a:t>
            </a:r>
          </a:p>
        </p:txBody>
      </p:sp>
      <p:sp>
        <p:nvSpPr>
          <p:cNvPr id="8" name="Content Placeholder 2"/>
          <p:cNvSpPr txBox="1">
            <a:spLocks/>
          </p:cNvSpPr>
          <p:nvPr/>
        </p:nvSpPr>
        <p:spPr>
          <a:xfrm>
            <a:off x="457200" y="3276600"/>
            <a:ext cx="4419600" cy="1981200"/>
          </a:xfrm>
          <a:prstGeom prst="rect">
            <a:avLst/>
          </a:prstGeom>
        </p:spPr>
        <p:txBody>
          <a:bodyPr vert="horz" lIns="91440" tIns="45720" rIns="91440" bIns="45720" rtlCol="0">
            <a:noAutofit/>
          </a:bodyPr>
          <a:lstStyle/>
          <a:p>
            <a:pPr marL="342900" marR="0" lvl="0" indent="-342900" algn="l" defTabSz="914400" rtl="0" eaLnBrk="0" fontAlgn="auto" hangingPunct="0">
              <a:lnSpc>
                <a:spcPct val="100000"/>
              </a:lnSpc>
              <a:spcBef>
                <a:spcPct val="20000"/>
              </a:spcBef>
              <a:spcAft>
                <a:spcPts val="0"/>
              </a:spcAft>
              <a:buClr>
                <a:schemeClr val="tx2"/>
              </a:buClr>
              <a:buSzPct val="75000"/>
              <a:buFont typeface="Wingdings" pitchFamily="2" charset="2"/>
              <a:buChar char="§"/>
              <a:tabLst/>
              <a:defRPr/>
            </a:pPr>
            <a:r>
              <a:rPr kumimoji="0" lang="en-US" sz="24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Integer overflow</a:t>
            </a:r>
          </a:p>
          <a:p>
            <a:pPr marL="342900" marR="0" lvl="0" indent="-342900" algn="l" defTabSz="914400" rtl="0" eaLnBrk="0" fontAlgn="auto" hangingPunct="0">
              <a:lnSpc>
                <a:spcPct val="100000"/>
              </a:lnSpc>
              <a:spcBef>
                <a:spcPct val="20000"/>
              </a:spcBef>
              <a:spcAft>
                <a:spcPts val="0"/>
              </a:spcAft>
              <a:buClr>
                <a:schemeClr val="tx2"/>
              </a:buClr>
              <a:buSzPct val="75000"/>
              <a:buFont typeface="Wingdings" pitchFamily="2" charset="2"/>
              <a:buChar char="§"/>
              <a:tabLst/>
              <a:defRPr/>
            </a:pPr>
            <a:r>
              <a:rPr kumimoji="0" lang="en-US" sz="24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Division by zero</a:t>
            </a:r>
          </a:p>
          <a:p>
            <a:pPr marL="342900" marR="0" lvl="0" indent="-342900" algn="l" defTabSz="914400" rtl="0" eaLnBrk="0" fontAlgn="auto" hangingPunct="0">
              <a:lnSpc>
                <a:spcPct val="100000"/>
              </a:lnSpc>
              <a:spcBef>
                <a:spcPct val="20000"/>
              </a:spcBef>
              <a:spcAft>
                <a:spcPts val="0"/>
              </a:spcAft>
              <a:buClr>
                <a:schemeClr val="tx2"/>
              </a:buClr>
              <a:buSzPct val="75000"/>
              <a:buFont typeface="Wingdings" pitchFamily="2" charset="2"/>
              <a:buChar char="§"/>
              <a:tabLst/>
              <a:defRPr/>
            </a:pPr>
            <a:r>
              <a:rPr kumimoji="0" lang="en-US" sz="24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Dead logic</a:t>
            </a:r>
          </a:p>
          <a:p>
            <a:pPr marL="342900" marR="0" lvl="0" indent="-342900" algn="l" defTabSz="914400" rtl="0" eaLnBrk="0" fontAlgn="auto" hangingPunct="0">
              <a:lnSpc>
                <a:spcPct val="100000"/>
              </a:lnSpc>
              <a:spcBef>
                <a:spcPct val="20000"/>
              </a:spcBef>
              <a:spcAft>
                <a:spcPts val="0"/>
              </a:spcAft>
              <a:buClr>
                <a:schemeClr val="tx2"/>
              </a:buClr>
              <a:buSzPct val="75000"/>
              <a:buFont typeface="Wingdings" pitchFamily="2" charset="2"/>
              <a:buChar char="§"/>
              <a:tabLst/>
              <a:defRPr/>
            </a:pPr>
            <a:r>
              <a:rPr kumimoji="0" lang="en-US" sz="24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Assertion violation</a:t>
            </a:r>
            <a:endParaRPr kumimoji="0" lang="en-US" sz="2400" b="0" i="0" u="none" strike="noStrike" kern="1200" cap="none" spc="0" normalizeH="0" baseline="0" noProof="0" dirty="0">
              <a:ln>
                <a:noFill/>
              </a:ln>
              <a:solidFill>
                <a:schemeClr val="tx1"/>
              </a:solidFill>
              <a:effectLst/>
              <a:uLnTx/>
              <a:uFillTx/>
              <a:latin typeface="Arial" pitchFamily="34" charset="0"/>
              <a:ea typeface="+mn-ea"/>
              <a:cs typeface="Arial" pitchFamily="34" charset="0"/>
            </a:endParaRPr>
          </a:p>
        </p:txBody>
      </p:sp>
      <p:pic>
        <p:nvPicPr>
          <p:cNvPr id="15" name="Picture 14" descr="Overflow.tif"/>
          <p:cNvPicPr/>
          <p:nvPr/>
        </p:nvPicPr>
        <p:blipFill>
          <a:blip r:embed="rId3" cstate="print"/>
          <a:stretch>
            <a:fillRect/>
          </a:stretch>
        </p:blipFill>
        <p:spPr>
          <a:xfrm>
            <a:off x="3733800" y="2743200"/>
            <a:ext cx="4724400" cy="3276600"/>
          </a:xfrm>
          <a:prstGeom prst="rect">
            <a:avLst/>
          </a:prstGeom>
        </p:spPr>
      </p:pic>
    </p:spTree>
    <p:extLst>
      <p:ext uri="{BB962C8B-B14F-4D97-AF65-F5344CB8AC3E}">
        <p14:creationId xmlns:p14="http://schemas.microsoft.com/office/powerpoint/2010/main" val="34217685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Verifying Design Against Requirements</a:t>
            </a:r>
            <a:br>
              <a:rPr lang="en-US" dirty="0" smtClean="0"/>
            </a:br>
            <a:r>
              <a:rPr lang="en-US" altLang="ko-KR" sz="2400" b="0" dirty="0">
                <a:solidFill>
                  <a:srgbClr val="95B3D7"/>
                </a:solidFill>
              </a:rPr>
              <a:t>Simulink Design Verifier</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381000" y="2819400"/>
            <a:ext cx="3648207" cy="213360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5105400" y="2586918"/>
            <a:ext cx="3427040" cy="4042482"/>
          </a:xfrm>
          <a:prstGeom prst="rect">
            <a:avLst/>
          </a:prstGeom>
          <a:noFill/>
          <a:ln w="9525">
            <a:noFill/>
            <a:miter lim="800000"/>
            <a:headEnd/>
            <a:tailEnd/>
          </a:ln>
        </p:spPr>
      </p:pic>
      <p:sp>
        <p:nvSpPr>
          <p:cNvPr id="9" name="Isosceles Triangle 8"/>
          <p:cNvSpPr/>
          <p:nvPr/>
        </p:nvSpPr>
        <p:spPr>
          <a:xfrm rot="961015">
            <a:off x="688668" y="4744778"/>
            <a:ext cx="1475696" cy="60408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7" name="TextBox 6"/>
          <p:cNvSpPr txBox="1"/>
          <p:nvPr/>
        </p:nvSpPr>
        <p:spPr>
          <a:xfrm>
            <a:off x="381000" y="5105400"/>
            <a:ext cx="1676400" cy="461665"/>
          </a:xfrm>
          <a:prstGeom prst="rect">
            <a:avLst/>
          </a:prstGeom>
          <a:solidFill>
            <a:srgbClr val="92D050"/>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2400" dirty="0" smtClean="0">
                <a:latin typeface="Arial" pitchFamily="34" charset="0"/>
                <a:cs typeface="Arial" pitchFamily="34" charset="0"/>
              </a:rPr>
              <a:t> Must do</a:t>
            </a:r>
            <a:endParaRPr lang="en-US" sz="2400" dirty="0">
              <a:latin typeface="Arial" pitchFamily="34" charset="0"/>
              <a:cs typeface="Arial" pitchFamily="34" charset="0"/>
            </a:endParaRPr>
          </a:p>
        </p:txBody>
      </p:sp>
      <p:sp>
        <p:nvSpPr>
          <p:cNvPr id="10" name="Isosceles Triangle 9"/>
          <p:cNvSpPr/>
          <p:nvPr/>
        </p:nvSpPr>
        <p:spPr>
          <a:xfrm rot="320250">
            <a:off x="2367745" y="4719086"/>
            <a:ext cx="2200218" cy="60408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8" name="TextBox 7"/>
          <p:cNvSpPr txBox="1"/>
          <p:nvPr/>
        </p:nvSpPr>
        <p:spPr>
          <a:xfrm>
            <a:off x="2209800" y="5105400"/>
            <a:ext cx="2438400" cy="461665"/>
          </a:xfrm>
          <a:prstGeom prst="rect">
            <a:avLst/>
          </a:prstGeom>
          <a:solidFill>
            <a:schemeClr val="accent2">
              <a:lumMod val="40000"/>
              <a:lumOff val="60000"/>
            </a:schemeClr>
          </a:solidFill>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2400" dirty="0" smtClean="0">
                <a:latin typeface="Arial" pitchFamily="34" charset="0"/>
                <a:cs typeface="Arial" pitchFamily="34" charset="0"/>
              </a:rPr>
              <a:t> Must never do</a:t>
            </a:r>
            <a:endParaRPr lang="en-US" sz="2400" dirty="0">
              <a:latin typeface="Arial" pitchFamily="34" charset="0"/>
              <a:cs typeface="Arial" pitchFamily="34" charset="0"/>
            </a:endParaRPr>
          </a:p>
        </p:txBody>
      </p:sp>
      <p:sp>
        <p:nvSpPr>
          <p:cNvPr id="11" name="Right Arrow 10"/>
          <p:cNvSpPr/>
          <p:nvPr/>
        </p:nvSpPr>
        <p:spPr>
          <a:xfrm>
            <a:off x="4343400" y="3657600"/>
            <a:ext cx="533400" cy="838200"/>
          </a:xfrm>
          <a:prstGeom prst="right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b="1" dirty="0" smtClean="0">
              <a:latin typeface="Arial" pitchFamily="34" charset="0"/>
              <a:cs typeface="Arial" pitchFamily="34" charset="0"/>
            </a:endParaRPr>
          </a:p>
        </p:txBody>
      </p:sp>
      <p:graphicFrame>
        <p:nvGraphicFramePr>
          <p:cNvPr id="12" name="Content Placeholder 3"/>
          <p:cNvGraphicFramePr>
            <a:graphicFrameLocks/>
          </p:cNvGraphicFramePr>
          <p:nvPr>
            <p:extLst/>
          </p:nvPr>
        </p:nvGraphicFramePr>
        <p:xfrm>
          <a:off x="1981200" y="1628800"/>
          <a:ext cx="4876800" cy="7920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94081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rotWithShape="1">
          <a:blip r:embed="rId2"/>
          <a:srcRect b="4814"/>
          <a:stretch/>
        </p:blipFill>
        <p:spPr>
          <a:xfrm>
            <a:off x="4879166" y="4555716"/>
            <a:ext cx="4212666" cy="2255531"/>
          </a:xfrm>
          <a:prstGeom prst="rect">
            <a:avLst/>
          </a:prstGeom>
        </p:spPr>
      </p:pic>
      <p:sp>
        <p:nvSpPr>
          <p:cNvPr id="2" name="Title 1"/>
          <p:cNvSpPr>
            <a:spLocks noGrp="1"/>
          </p:cNvSpPr>
          <p:nvPr>
            <p:ph type="title"/>
          </p:nvPr>
        </p:nvSpPr>
        <p:spPr/>
        <p:txBody>
          <a:bodyPr/>
          <a:lstStyle/>
          <a:p>
            <a:pPr eaLnBrk="0" latinLnBrk="0" hangingPunct="0"/>
            <a:r>
              <a:rPr lang="en-US" dirty="0" smtClean="0"/>
              <a:t>Simulink Test</a:t>
            </a:r>
            <a:br>
              <a:rPr lang="en-US" dirty="0" smtClean="0"/>
            </a:br>
            <a:r>
              <a:rPr lang="en-US" sz="1800" i="1" dirty="0" smtClean="0"/>
              <a:t>Tool for authoring, managing, and executing simulation-based tests</a:t>
            </a:r>
            <a:endParaRPr lang="en-US" sz="1800" i="1" dirty="0"/>
          </a:p>
        </p:txBody>
      </p:sp>
      <p:sp>
        <p:nvSpPr>
          <p:cNvPr id="3" name="Content Placeholder 2"/>
          <p:cNvSpPr>
            <a:spLocks noGrp="1"/>
          </p:cNvSpPr>
          <p:nvPr>
            <p:ph idx="1"/>
          </p:nvPr>
        </p:nvSpPr>
        <p:spPr>
          <a:xfrm>
            <a:off x="269929" y="1378326"/>
            <a:ext cx="4267200" cy="4343400"/>
          </a:xfrm>
        </p:spPr>
        <p:txBody>
          <a:bodyPr/>
          <a:lstStyle/>
          <a:p>
            <a:pPr marL="0" indent="0" eaLnBrk="0" latinLnBrk="0" hangingPunct="0">
              <a:lnSpc>
                <a:spcPct val="300000"/>
              </a:lnSpc>
              <a:buNone/>
            </a:pPr>
            <a:r>
              <a:rPr lang="en-US" dirty="0" smtClean="0"/>
              <a:t> Test Harnesses</a:t>
            </a:r>
          </a:p>
          <a:p>
            <a:pPr marL="341313" lvl="1" indent="-109538" eaLnBrk="0" latinLnBrk="0" hangingPunct="0">
              <a:buFont typeface="Wingdings" panose="05000000000000000000" pitchFamily="2" charset="2"/>
              <a:buChar char="ü"/>
            </a:pPr>
            <a:r>
              <a:rPr lang="en-US" sz="1800" dirty="0"/>
              <a:t>Synchronized testing </a:t>
            </a:r>
            <a:r>
              <a:rPr lang="en-US" sz="1800" dirty="0" smtClean="0"/>
              <a:t>environment</a:t>
            </a:r>
          </a:p>
          <a:p>
            <a:pPr marL="341313" lvl="1" indent="-109538" eaLnBrk="0" latinLnBrk="0" hangingPunct="0">
              <a:buFont typeface="Wingdings" panose="05000000000000000000" pitchFamily="2" charset="2"/>
              <a:buChar char="ü"/>
            </a:pPr>
            <a:r>
              <a:rPr lang="en-US" sz="1800" dirty="0" smtClean="0"/>
              <a:t>Enables unit testing without requiring new model </a:t>
            </a:r>
            <a:endParaRPr lang="en-US" sz="1800" dirty="0"/>
          </a:p>
          <a:p>
            <a:pPr marL="341313" lvl="1" indent="-109538" eaLnBrk="0" latinLnBrk="0" hangingPunct="0">
              <a:buFont typeface="Wingdings" panose="05000000000000000000" pitchFamily="2" charset="2"/>
              <a:buChar char="ü"/>
            </a:pPr>
            <a:r>
              <a:rPr lang="en-US" sz="1800" dirty="0"/>
              <a:t>Component or system</a:t>
            </a:r>
          </a:p>
          <a:p>
            <a:pPr marL="341313" lvl="1" indent="-109538" eaLnBrk="0" latinLnBrk="0" hangingPunct="0">
              <a:buFont typeface="Wingdings" panose="05000000000000000000" pitchFamily="2" charset="2"/>
              <a:buChar char="ü"/>
            </a:pPr>
            <a:r>
              <a:rPr lang="en-US" sz="1800" dirty="0"/>
              <a:t>Configure, build, simulate</a:t>
            </a:r>
          </a:p>
          <a:p>
            <a:pPr marL="341313" lvl="1" indent="-109538" eaLnBrk="0" latinLnBrk="0" hangingPunct="0">
              <a:buFont typeface="Wingdings" panose="05000000000000000000" pitchFamily="2" charset="2"/>
              <a:buChar char="ü"/>
            </a:pPr>
            <a:r>
              <a:rPr lang="en-US" sz="1800" dirty="0"/>
              <a:t>Supports </a:t>
            </a:r>
            <a:r>
              <a:rPr lang="en-US" sz="1800" dirty="0" smtClean="0"/>
              <a:t>SIL</a:t>
            </a:r>
            <a:r>
              <a:rPr lang="en-US" sz="1800" dirty="0"/>
              <a:t>, or PIL </a:t>
            </a:r>
          </a:p>
          <a:p>
            <a:pPr marL="341313" lvl="1" indent="-109538" eaLnBrk="0" latinLnBrk="0" hangingPunct="0">
              <a:buFont typeface="Wingdings" panose="05000000000000000000" pitchFamily="2" charset="2"/>
              <a:buChar char="ü"/>
            </a:pPr>
            <a:r>
              <a:rPr lang="en-US" sz="1800" dirty="0"/>
              <a:t>Supports direct “</a:t>
            </a:r>
            <a:r>
              <a:rPr lang="en-US" sz="1800" dirty="0" smtClean="0"/>
              <a:t>adhoc” testing</a:t>
            </a:r>
            <a:endParaRPr lang="en-US" sz="1800" dirty="0"/>
          </a:p>
        </p:txBody>
      </p:sp>
      <p:pic>
        <p:nvPicPr>
          <p:cNvPr id="10" name="Picture 9"/>
          <p:cNvPicPr>
            <a:picLocks noChangeAspect="1"/>
          </p:cNvPicPr>
          <p:nvPr/>
        </p:nvPicPr>
        <p:blipFill>
          <a:blip r:embed="rId3"/>
          <a:stretch>
            <a:fillRect/>
          </a:stretch>
        </p:blipFill>
        <p:spPr>
          <a:xfrm>
            <a:off x="4942382" y="1944039"/>
            <a:ext cx="3627790" cy="2229705"/>
          </a:xfrm>
          <a:prstGeom prst="rect">
            <a:avLst/>
          </a:prstGeom>
        </p:spPr>
      </p:pic>
      <p:sp>
        <p:nvSpPr>
          <p:cNvPr id="32" name="TextBox 31"/>
          <p:cNvSpPr txBox="1"/>
          <p:nvPr/>
        </p:nvSpPr>
        <p:spPr>
          <a:xfrm>
            <a:off x="4783801" y="4258678"/>
            <a:ext cx="1510350" cy="400110"/>
          </a:xfrm>
          <a:prstGeom prst="rect">
            <a:avLst/>
          </a:prstGeom>
          <a:noFill/>
        </p:spPr>
        <p:txBody>
          <a:bodyPr wrap="none" rtlCol="0">
            <a:spAutoFit/>
          </a:bodyPr>
          <a:lstStyle/>
          <a:p>
            <a:pPr eaLnBrk="0" hangingPunct="0"/>
            <a:r>
              <a:rPr lang="en-US" sz="2000" dirty="0" smtClean="0">
                <a:solidFill>
                  <a:schemeClr val="tx2"/>
                </a:solidFill>
                <a:latin typeface="Arial" pitchFamily="34" charset="0"/>
                <a:cs typeface="Arial" pitchFamily="34" charset="0"/>
              </a:rPr>
              <a:t>Main Model</a:t>
            </a:r>
            <a:endParaRPr lang="en-US" sz="2000" dirty="0">
              <a:solidFill>
                <a:schemeClr val="tx2"/>
              </a:solidFill>
              <a:latin typeface="Arial" pitchFamily="34" charset="0"/>
              <a:cs typeface="Arial" pitchFamily="34" charset="0"/>
            </a:endParaRPr>
          </a:p>
        </p:txBody>
      </p:sp>
      <p:sp>
        <p:nvSpPr>
          <p:cNvPr id="33" name="TextBox 32"/>
          <p:cNvSpPr txBox="1"/>
          <p:nvPr/>
        </p:nvSpPr>
        <p:spPr>
          <a:xfrm>
            <a:off x="4807983" y="1631117"/>
            <a:ext cx="1680717" cy="400110"/>
          </a:xfrm>
          <a:prstGeom prst="rect">
            <a:avLst/>
          </a:prstGeom>
          <a:noFill/>
        </p:spPr>
        <p:txBody>
          <a:bodyPr wrap="none" rtlCol="0">
            <a:spAutoFit/>
          </a:bodyPr>
          <a:lstStyle/>
          <a:p>
            <a:pPr eaLnBrk="0" hangingPunct="0"/>
            <a:r>
              <a:rPr lang="en-US" sz="2000" dirty="0" smtClean="0">
                <a:solidFill>
                  <a:schemeClr val="tx2"/>
                </a:solidFill>
                <a:latin typeface="Arial" pitchFamily="34" charset="0"/>
                <a:cs typeface="Arial" pitchFamily="34" charset="0"/>
              </a:rPr>
              <a:t>Test Harness</a:t>
            </a:r>
            <a:endParaRPr lang="en-US" sz="2000" dirty="0">
              <a:solidFill>
                <a:schemeClr val="tx2"/>
              </a:solidFill>
              <a:latin typeface="Arial" pitchFamily="34" charset="0"/>
              <a:cs typeface="Arial" pitchFamily="34" charset="0"/>
            </a:endParaRPr>
          </a:p>
        </p:txBody>
      </p:sp>
      <p:sp>
        <p:nvSpPr>
          <p:cNvPr id="34" name="Up-Down Arrow 33"/>
          <p:cNvSpPr/>
          <p:nvPr/>
        </p:nvSpPr>
        <p:spPr>
          <a:xfrm rot="1368228">
            <a:off x="6289285" y="3574587"/>
            <a:ext cx="528732" cy="1993332"/>
          </a:xfrm>
          <a:prstGeom prst="up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eaLnBrk="0" hangingPunct="0"/>
            <a:r>
              <a:rPr lang="en-US" sz="1000" b="1" dirty="0" smtClean="0">
                <a:latin typeface="Arial" pitchFamily="34" charset="0"/>
                <a:cs typeface="Arial" pitchFamily="34" charset="0"/>
              </a:rPr>
              <a:t>synchronized</a:t>
            </a:r>
          </a:p>
        </p:txBody>
      </p:sp>
      <p:sp>
        <p:nvSpPr>
          <p:cNvPr id="35" name="Rectangle 34"/>
          <p:cNvSpPr/>
          <p:nvPr/>
        </p:nvSpPr>
        <p:spPr>
          <a:xfrm>
            <a:off x="6577826" y="2996303"/>
            <a:ext cx="609600" cy="609600"/>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b="1" dirty="0" smtClean="0">
              <a:latin typeface="Arial" pitchFamily="34" charset="0"/>
              <a:cs typeface="Arial" pitchFamily="34" charset="0"/>
            </a:endParaRPr>
          </a:p>
        </p:txBody>
      </p:sp>
      <p:sp>
        <p:nvSpPr>
          <p:cNvPr id="36" name="TextBox 35"/>
          <p:cNvSpPr txBox="1"/>
          <p:nvPr/>
        </p:nvSpPr>
        <p:spPr>
          <a:xfrm>
            <a:off x="6134144" y="2724236"/>
            <a:ext cx="1702710" cy="276999"/>
          </a:xfrm>
          <a:prstGeom prst="rect">
            <a:avLst/>
          </a:prstGeom>
          <a:noFill/>
        </p:spPr>
        <p:txBody>
          <a:bodyPr wrap="none" rtlCol="0">
            <a:spAutoFit/>
          </a:bodyPr>
          <a:lstStyle/>
          <a:p>
            <a:pPr eaLnBrk="0" hangingPunct="0"/>
            <a:r>
              <a:rPr lang="en-US" sz="1200" dirty="0" smtClean="0">
                <a:solidFill>
                  <a:srgbClr val="FF0000"/>
                </a:solidFill>
                <a:latin typeface="Arial" pitchFamily="34" charset="0"/>
                <a:cs typeface="Arial" pitchFamily="34" charset="0"/>
              </a:rPr>
              <a:t>Component under test</a:t>
            </a:r>
            <a:endParaRPr lang="en-US" sz="1200" dirty="0">
              <a:solidFill>
                <a:srgbClr val="FF0000"/>
              </a:solidFill>
              <a:latin typeface="Arial" pitchFamily="34" charset="0"/>
              <a:cs typeface="Arial" pitchFamily="34" charset="0"/>
            </a:endParaRPr>
          </a:p>
        </p:txBody>
      </p:sp>
      <p:sp>
        <p:nvSpPr>
          <p:cNvPr id="37" name="Rectangle 36"/>
          <p:cNvSpPr/>
          <p:nvPr/>
        </p:nvSpPr>
        <p:spPr>
          <a:xfrm>
            <a:off x="5949056" y="5559905"/>
            <a:ext cx="546189" cy="600549"/>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b="1" dirty="0" smtClean="0">
              <a:latin typeface="Arial" pitchFamily="34" charset="0"/>
              <a:cs typeface="Arial" pitchFamily="34" charset="0"/>
            </a:endParaRPr>
          </a:p>
        </p:txBody>
      </p:sp>
      <p:sp>
        <p:nvSpPr>
          <p:cNvPr id="39" name="TextBox 38"/>
          <p:cNvSpPr txBox="1"/>
          <p:nvPr/>
        </p:nvSpPr>
        <p:spPr>
          <a:xfrm>
            <a:off x="4311300" y="2635586"/>
            <a:ext cx="772969" cy="276999"/>
          </a:xfrm>
          <a:prstGeom prst="rect">
            <a:avLst/>
          </a:prstGeom>
          <a:noFill/>
        </p:spPr>
        <p:txBody>
          <a:bodyPr wrap="none" rtlCol="0">
            <a:spAutoFit/>
          </a:bodyPr>
          <a:lstStyle/>
          <a:p>
            <a:pPr eaLnBrk="0" hangingPunct="0"/>
            <a:r>
              <a:rPr lang="en-US" sz="1200" dirty="0" smtClean="0">
                <a:solidFill>
                  <a:srgbClr val="FF0000"/>
                </a:solidFill>
                <a:latin typeface="Arial" pitchFamily="34" charset="0"/>
                <a:cs typeface="Arial" pitchFamily="34" charset="0"/>
              </a:rPr>
              <a:t>Exercise</a:t>
            </a:r>
            <a:endParaRPr lang="en-US" sz="1200" dirty="0">
              <a:solidFill>
                <a:srgbClr val="FF0000"/>
              </a:solidFill>
              <a:latin typeface="Arial" pitchFamily="34" charset="0"/>
              <a:cs typeface="Arial" pitchFamily="34" charset="0"/>
            </a:endParaRPr>
          </a:p>
        </p:txBody>
      </p:sp>
      <p:sp>
        <p:nvSpPr>
          <p:cNvPr id="40" name="TextBox 39"/>
          <p:cNvSpPr txBox="1"/>
          <p:nvPr/>
        </p:nvSpPr>
        <p:spPr>
          <a:xfrm>
            <a:off x="8538368" y="2609167"/>
            <a:ext cx="729687" cy="276999"/>
          </a:xfrm>
          <a:prstGeom prst="rect">
            <a:avLst/>
          </a:prstGeom>
          <a:noFill/>
        </p:spPr>
        <p:txBody>
          <a:bodyPr wrap="none" rtlCol="0">
            <a:spAutoFit/>
          </a:bodyPr>
          <a:lstStyle/>
          <a:p>
            <a:pPr eaLnBrk="0" hangingPunct="0"/>
            <a:r>
              <a:rPr lang="en-US" sz="1200" dirty="0" smtClean="0">
                <a:solidFill>
                  <a:srgbClr val="FF0000"/>
                </a:solidFill>
                <a:latin typeface="Arial" pitchFamily="34" charset="0"/>
                <a:cs typeface="Arial" pitchFamily="34" charset="0"/>
              </a:rPr>
              <a:t>Analyze</a:t>
            </a:r>
            <a:endParaRPr lang="en-US" sz="1200" dirty="0">
              <a:solidFill>
                <a:srgbClr val="FF0000"/>
              </a:solidFill>
              <a:latin typeface="Arial" pitchFamily="34" charset="0"/>
              <a:cs typeface="Arial" pitchFamily="34" charset="0"/>
            </a:endParaRPr>
          </a:p>
        </p:txBody>
      </p:sp>
      <p:cxnSp>
        <p:nvCxnSpPr>
          <p:cNvPr id="41" name="Elbow Connector 40"/>
          <p:cNvCxnSpPr/>
          <p:nvPr/>
        </p:nvCxnSpPr>
        <p:spPr>
          <a:xfrm rot="16200000" flipH="1">
            <a:off x="4632383" y="2977987"/>
            <a:ext cx="351201" cy="220396"/>
          </a:xfrm>
          <a:prstGeom prst="bentConnector3">
            <a:avLst>
              <a:gd name="adj1" fmla="val 10047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endCxn id="40" idx="2"/>
          </p:cNvCxnSpPr>
          <p:nvPr/>
        </p:nvCxnSpPr>
        <p:spPr>
          <a:xfrm rot="5400000" flipH="1" flipV="1">
            <a:off x="8552047" y="2912621"/>
            <a:ext cx="377620" cy="324710"/>
          </a:xfrm>
          <a:prstGeom prst="bentConnector3">
            <a:avLst>
              <a:gd name="adj1" fmla="val -188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15188" t="14247" r="9510" b="24970"/>
          <a:stretch/>
        </p:blipFill>
        <p:spPr>
          <a:xfrm>
            <a:off x="7848600" y="381000"/>
            <a:ext cx="838200" cy="304800"/>
          </a:xfrm>
          <a:prstGeom prst="rect">
            <a:avLst/>
          </a:prstGeom>
        </p:spPr>
      </p:pic>
    </p:spTree>
    <p:extLst>
      <p:ext uri="{BB962C8B-B14F-4D97-AF65-F5344CB8AC3E}">
        <p14:creationId xmlns:p14="http://schemas.microsoft.com/office/powerpoint/2010/main" val="296660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500"/>
                                        <p:tgtEl>
                                          <p:spTgt spid="3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par>
                                <p:cTn id="38" presetID="10" presetClass="entr" presetSubtype="0" fill="hold"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500"/>
                                        <p:tgtEl>
                                          <p:spTgt spid="41"/>
                                        </p:tgtEl>
                                      </p:cBhvr>
                                    </p:animEffect>
                                  </p:childTnLst>
                                </p:cTn>
                              </p:par>
                              <p:par>
                                <p:cTn id="41" presetID="10" presetClass="entr" presetSubtype="0" fill="hold" nodeType="with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500"/>
                                        <p:tgtEl>
                                          <p:spTgt spid="44"/>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animBg="1"/>
      <p:bldP spid="35" grpId="0" animBg="1"/>
      <p:bldP spid="36" grpId="0"/>
      <p:bldP spid="37" grpId="0" animBg="1"/>
      <p:bldP spid="39" grpId="0"/>
      <p:bldP spid="4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569913" y="1833563"/>
            <a:ext cx="8162925" cy="1016000"/>
          </a:xfrm>
        </p:spPr>
        <p:txBody>
          <a:bodyPr/>
          <a:lstStyle/>
          <a:p>
            <a:r>
              <a:rPr lang="en-US" altLang="ko-KR" sz="3600" dirty="0" smtClean="0"/>
              <a:t>3) Dynamic Test</a:t>
            </a:r>
          </a:p>
        </p:txBody>
      </p:sp>
    </p:spTree>
    <p:extLst>
      <p:ext uri="{BB962C8B-B14F-4D97-AF65-F5344CB8AC3E}">
        <p14:creationId xmlns:p14="http://schemas.microsoft.com/office/powerpoint/2010/main" val="38073514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196" name="Picture 4"/>
          <p:cNvPicPr>
            <a:picLocks noChangeAspect="1" noChangeArrowheads="1"/>
          </p:cNvPicPr>
          <p:nvPr/>
        </p:nvPicPr>
        <p:blipFill>
          <a:blip r:embed="rId3" cstate="print"/>
          <a:srcRect/>
          <a:stretch>
            <a:fillRect/>
          </a:stretch>
        </p:blipFill>
        <p:spPr bwMode="auto">
          <a:xfrm>
            <a:off x="5214942" y="3414509"/>
            <a:ext cx="3286148" cy="2849559"/>
          </a:xfrm>
          <a:prstGeom prst="rect">
            <a:avLst/>
          </a:prstGeom>
          <a:noFill/>
          <a:ln w="9525">
            <a:noFill/>
            <a:miter lim="800000"/>
            <a:headEnd/>
            <a:tailEnd/>
          </a:ln>
        </p:spPr>
      </p:pic>
      <p:pic>
        <p:nvPicPr>
          <p:cNvPr id="8194" name="Picture 2"/>
          <p:cNvPicPr>
            <a:picLocks noChangeAspect="1" noChangeArrowheads="1"/>
          </p:cNvPicPr>
          <p:nvPr/>
        </p:nvPicPr>
        <p:blipFill>
          <a:blip r:embed="rId4" cstate="print"/>
          <a:srcRect/>
          <a:stretch>
            <a:fillRect/>
          </a:stretch>
        </p:blipFill>
        <p:spPr bwMode="auto">
          <a:xfrm>
            <a:off x="428596" y="1785926"/>
            <a:ext cx="3357586" cy="4500594"/>
          </a:xfrm>
          <a:prstGeom prst="rect">
            <a:avLst/>
          </a:prstGeom>
          <a:noFill/>
          <a:ln w="9525">
            <a:noFill/>
            <a:miter lim="800000"/>
            <a:headEnd/>
            <a:tailEnd/>
          </a:ln>
        </p:spPr>
      </p:pic>
      <p:sp>
        <p:nvSpPr>
          <p:cNvPr id="55299" name="Rectangle 32"/>
          <p:cNvSpPr>
            <a:spLocks noChangeArrowheads="1"/>
          </p:cNvSpPr>
          <p:nvPr/>
        </p:nvSpPr>
        <p:spPr bwMode="auto">
          <a:xfrm>
            <a:off x="928662" y="6286520"/>
            <a:ext cx="2409825" cy="327025"/>
          </a:xfrm>
          <a:prstGeom prst="rect">
            <a:avLst/>
          </a:prstGeom>
          <a:noFill/>
          <a:ln w="9525">
            <a:noFill/>
            <a:miter lim="800000"/>
            <a:headEnd/>
            <a:tailEnd/>
          </a:ln>
        </p:spPr>
        <p:txBody>
          <a:bodyPr/>
          <a:lstStyle/>
          <a:p>
            <a:pPr marL="284163" indent="-284163" algn="ctr" eaLnBrk="0" latinLnBrk="0" hangingPunct="0">
              <a:spcBef>
                <a:spcPct val="20000"/>
              </a:spcBef>
              <a:buClr>
                <a:srgbClr val="215383"/>
              </a:buClr>
              <a:buSzPct val="95000"/>
              <a:buFont typeface="Wingdings" pitchFamily="2" charset="2"/>
              <a:buNone/>
            </a:pPr>
            <a:r>
              <a:rPr kumimoji="0" lang="en-US" altLang="ko-KR" sz="1800" b="1" dirty="0">
                <a:solidFill>
                  <a:schemeClr val="hlink"/>
                </a:solidFill>
                <a:latin typeface="Arial" pitchFamily="34" charset="0"/>
              </a:rPr>
              <a:t>Test Cases</a:t>
            </a:r>
          </a:p>
        </p:txBody>
      </p:sp>
      <p:grpSp>
        <p:nvGrpSpPr>
          <p:cNvPr id="8" name="Group 72"/>
          <p:cNvGrpSpPr>
            <a:grpSpLocks/>
          </p:cNvGrpSpPr>
          <p:nvPr/>
        </p:nvGrpSpPr>
        <p:grpSpPr bwMode="auto">
          <a:xfrm>
            <a:off x="947738" y="2540000"/>
            <a:ext cx="7545388" cy="3192463"/>
            <a:chOff x="597" y="1600"/>
            <a:chExt cx="4753" cy="2011"/>
          </a:xfrm>
        </p:grpSpPr>
        <p:sp>
          <p:nvSpPr>
            <p:cNvPr id="55315" name="Rectangle 69"/>
            <p:cNvSpPr>
              <a:spLocks noChangeArrowheads="1"/>
            </p:cNvSpPr>
            <p:nvPr/>
          </p:nvSpPr>
          <p:spPr bwMode="auto">
            <a:xfrm>
              <a:off x="597" y="1600"/>
              <a:ext cx="1563" cy="875"/>
            </a:xfrm>
            <a:prstGeom prst="rect">
              <a:avLst/>
            </a:prstGeom>
            <a:noFill/>
            <a:ln w="25400" algn="ctr">
              <a:solidFill>
                <a:srgbClr val="333399"/>
              </a:solidFill>
              <a:miter lim="800000"/>
              <a:headEnd/>
              <a:tailEnd/>
            </a:ln>
          </p:spPr>
          <p:txBody>
            <a:bodyPr wrap="none" anchor="ctr"/>
            <a:lstStyle/>
            <a:p>
              <a:pPr algn="ctr" eaLnBrk="0" latinLnBrk="0" hangingPunct="0"/>
              <a:endParaRPr kumimoji="0" lang="ko-KR" altLang="en-US"/>
            </a:p>
          </p:txBody>
        </p:sp>
        <p:sp>
          <p:nvSpPr>
            <p:cNvPr id="55316" name="Rectangle 70"/>
            <p:cNvSpPr>
              <a:spLocks noChangeArrowheads="1"/>
            </p:cNvSpPr>
            <p:nvPr/>
          </p:nvSpPr>
          <p:spPr bwMode="auto">
            <a:xfrm>
              <a:off x="3296" y="2459"/>
              <a:ext cx="2054" cy="1152"/>
            </a:xfrm>
            <a:prstGeom prst="rect">
              <a:avLst/>
            </a:prstGeom>
            <a:noFill/>
            <a:ln w="25400" algn="ctr">
              <a:solidFill>
                <a:srgbClr val="333399"/>
              </a:solidFill>
              <a:miter lim="800000"/>
              <a:headEnd/>
              <a:tailEnd/>
            </a:ln>
          </p:spPr>
          <p:txBody>
            <a:bodyPr wrap="none" anchor="ctr"/>
            <a:lstStyle/>
            <a:p>
              <a:pPr algn="ctr" eaLnBrk="0" latinLnBrk="0" hangingPunct="0"/>
              <a:endParaRPr kumimoji="0" lang="ko-KR" altLang="en-US"/>
            </a:p>
          </p:txBody>
        </p:sp>
        <p:cxnSp>
          <p:nvCxnSpPr>
            <p:cNvPr id="55317" name="AutoShape 71"/>
            <p:cNvCxnSpPr>
              <a:cxnSpLocks noChangeShapeType="1"/>
              <a:stCxn id="55315" idx="3"/>
              <a:endCxn id="55316" idx="1"/>
            </p:cNvCxnSpPr>
            <p:nvPr/>
          </p:nvCxnSpPr>
          <p:spPr bwMode="auto">
            <a:xfrm>
              <a:off x="2160" y="2038"/>
              <a:ext cx="1136" cy="997"/>
            </a:xfrm>
            <a:prstGeom prst="bentConnector3">
              <a:avLst>
                <a:gd name="adj1" fmla="val 50000"/>
              </a:avLst>
            </a:prstGeom>
            <a:noFill/>
            <a:ln w="25400">
              <a:solidFill>
                <a:srgbClr val="333399"/>
              </a:solidFill>
              <a:miter lim="800000"/>
              <a:headEnd/>
              <a:tailEnd/>
            </a:ln>
          </p:spPr>
        </p:cxnSp>
      </p:grpSp>
      <p:pic>
        <p:nvPicPr>
          <p:cNvPr id="8195" name="Picture 3"/>
          <p:cNvPicPr>
            <a:picLocks noChangeAspect="1" noChangeArrowheads="1"/>
          </p:cNvPicPr>
          <p:nvPr/>
        </p:nvPicPr>
        <p:blipFill>
          <a:blip r:embed="rId5" cstate="print"/>
          <a:srcRect/>
          <a:stretch>
            <a:fillRect/>
          </a:stretch>
        </p:blipFill>
        <p:spPr bwMode="auto">
          <a:xfrm>
            <a:off x="5214942" y="1785926"/>
            <a:ext cx="2143140" cy="1555838"/>
          </a:xfrm>
          <a:prstGeom prst="rect">
            <a:avLst/>
          </a:prstGeom>
          <a:noFill/>
          <a:ln w="9525">
            <a:noFill/>
            <a:miter lim="800000"/>
            <a:headEnd/>
            <a:tailEnd/>
          </a:ln>
        </p:spPr>
      </p:pic>
      <p:sp>
        <p:nvSpPr>
          <p:cNvPr id="49" name="AutoShape 37"/>
          <p:cNvSpPr>
            <a:spLocks noChangeArrowheads="1"/>
          </p:cNvSpPr>
          <p:nvPr/>
        </p:nvSpPr>
        <p:spPr bwMode="auto">
          <a:xfrm>
            <a:off x="4000500" y="3600450"/>
            <a:ext cx="828675" cy="476250"/>
          </a:xfrm>
          <a:prstGeom prst="rightArrow">
            <a:avLst>
              <a:gd name="adj1" fmla="val 50000"/>
              <a:gd name="adj2" fmla="val 43500"/>
            </a:avLst>
          </a:prstGeom>
          <a:solidFill>
            <a:srgbClr val="FF9900"/>
          </a:solidFill>
          <a:ln w="3175" algn="ctr">
            <a:solidFill>
              <a:schemeClr val="tx1"/>
            </a:solidFill>
            <a:miter lim="800000"/>
            <a:headEnd/>
            <a:tailEnd/>
          </a:ln>
        </p:spPr>
        <p:txBody>
          <a:bodyPr wrap="none" anchor="ctr"/>
          <a:lstStyle/>
          <a:p>
            <a:pPr algn="ctr" eaLnBrk="0" latinLnBrk="0" hangingPunct="0"/>
            <a:endParaRPr kumimoji="0" lang="ko-KR" altLang="en-US"/>
          </a:p>
        </p:txBody>
      </p:sp>
      <p:sp>
        <p:nvSpPr>
          <p:cNvPr id="50" name="Rectangle 66"/>
          <p:cNvSpPr>
            <a:spLocks noChangeArrowheads="1"/>
          </p:cNvSpPr>
          <p:nvPr/>
        </p:nvSpPr>
        <p:spPr bwMode="auto">
          <a:xfrm>
            <a:off x="5357818" y="6286520"/>
            <a:ext cx="2659692" cy="327025"/>
          </a:xfrm>
          <a:prstGeom prst="rect">
            <a:avLst/>
          </a:prstGeom>
          <a:noFill/>
          <a:ln w="9525">
            <a:noFill/>
            <a:miter lim="800000"/>
            <a:headEnd/>
            <a:tailEnd/>
          </a:ln>
        </p:spPr>
        <p:txBody>
          <a:bodyPr/>
          <a:lstStyle/>
          <a:p>
            <a:pPr marL="284163" indent="-284163" algn="ctr" eaLnBrk="0" latinLnBrk="0" hangingPunct="0">
              <a:spcBef>
                <a:spcPct val="20000"/>
              </a:spcBef>
              <a:buClr>
                <a:srgbClr val="215383"/>
              </a:buClr>
              <a:buSzPct val="95000"/>
              <a:buFont typeface="Wingdings" pitchFamily="2" charset="2"/>
              <a:buNone/>
            </a:pPr>
            <a:r>
              <a:rPr kumimoji="0" lang="en-US" altLang="ko-KR" sz="1800" b="1" dirty="0">
                <a:solidFill>
                  <a:schemeClr val="hlink"/>
                </a:solidFill>
                <a:latin typeface="Arial" pitchFamily="34" charset="0"/>
              </a:rPr>
              <a:t>Signal Builder</a:t>
            </a:r>
          </a:p>
        </p:txBody>
      </p:sp>
      <p:sp>
        <p:nvSpPr>
          <p:cNvPr id="38" name="Title 36"/>
          <p:cNvSpPr txBox="1">
            <a:spLocks/>
          </p:cNvSpPr>
          <p:nvPr/>
        </p:nvSpPr>
        <p:spPr>
          <a:xfrm>
            <a:off x="457200" y="457200"/>
            <a:ext cx="8077200" cy="990600"/>
          </a:xfrm>
          <a:prstGeom prst="rect">
            <a:avLst/>
          </a:prstGeom>
        </p:spPr>
        <p:txBody>
          <a:bodyPr vert="horz" lIns="91440" tIns="45720" rIns="91440" bIns="45720" rtlCol="0" anchor="t" anchorCtr="0">
            <a:noAutofit/>
          </a:bodyPr>
          <a:lstStyle/>
          <a:p>
            <a:pPr lvl="0" latinLnBrk="1">
              <a:spcBef>
                <a:spcPct val="0"/>
              </a:spcBef>
            </a:pPr>
            <a:r>
              <a:rPr lang="en-US" altLang="ko-KR" sz="2800" b="1" dirty="0" smtClean="0">
                <a:solidFill>
                  <a:srgbClr val="125687"/>
                </a:solidFill>
                <a:latin typeface="Arial" pitchFamily="34" charset="0"/>
                <a:cs typeface="Arial" pitchFamily="34" charset="0"/>
              </a:rPr>
              <a:t>Test Cases to Signal Builder</a:t>
            </a:r>
            <a:endParaRPr kumimoji="0" lang="en-US" sz="2800" b="1" i="0" u="none" strike="noStrike" kern="1200" cap="none" spc="0" normalizeH="0" baseline="0" noProof="0" dirty="0">
              <a:ln>
                <a:noFill/>
              </a:ln>
              <a:solidFill>
                <a:schemeClr val="tx2"/>
              </a:solidFill>
              <a:effectLst/>
              <a:uLnTx/>
              <a:uFillTx/>
              <a:latin typeface="Arial" pitchFamily="34" charset="0"/>
              <a:ea typeface="+mj-ea"/>
              <a:cs typeface="Arial" pitchFamily="34" charset="0"/>
            </a:endParaRPr>
          </a:p>
        </p:txBody>
      </p:sp>
    </p:spTree>
    <p:extLst>
      <p:ext uri="{BB962C8B-B14F-4D97-AF65-F5344CB8AC3E}">
        <p14:creationId xmlns:p14="http://schemas.microsoft.com/office/powerpoint/2010/main" val="5965111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3" cstate="print"/>
          <a:srcRect/>
          <a:stretch>
            <a:fillRect/>
          </a:stretch>
        </p:blipFill>
        <p:spPr bwMode="auto">
          <a:xfrm>
            <a:off x="1142976" y="2428868"/>
            <a:ext cx="6715125" cy="3810000"/>
          </a:xfrm>
          <a:prstGeom prst="rect">
            <a:avLst/>
          </a:prstGeom>
          <a:noFill/>
          <a:ln w="9525">
            <a:noFill/>
            <a:miter lim="800000"/>
            <a:headEnd/>
            <a:tailEnd/>
          </a:ln>
        </p:spPr>
      </p:pic>
      <p:sp>
        <p:nvSpPr>
          <p:cNvPr id="56323" name="Rectangle 3"/>
          <p:cNvSpPr>
            <a:spLocks noChangeArrowheads="1"/>
          </p:cNvSpPr>
          <p:nvPr/>
        </p:nvSpPr>
        <p:spPr bwMode="auto">
          <a:xfrm>
            <a:off x="3500430" y="6215082"/>
            <a:ext cx="2409825" cy="327025"/>
          </a:xfrm>
          <a:prstGeom prst="rect">
            <a:avLst/>
          </a:prstGeom>
          <a:noFill/>
          <a:ln w="9525">
            <a:noFill/>
            <a:miter lim="800000"/>
            <a:headEnd/>
            <a:tailEnd/>
          </a:ln>
        </p:spPr>
        <p:txBody>
          <a:bodyPr/>
          <a:lstStyle/>
          <a:p>
            <a:pPr marL="284163" indent="-284163" algn="ctr" eaLnBrk="0" latinLnBrk="0" hangingPunct="0">
              <a:spcBef>
                <a:spcPct val="20000"/>
              </a:spcBef>
              <a:buClr>
                <a:srgbClr val="215383"/>
              </a:buClr>
              <a:buSzPct val="95000"/>
              <a:buFont typeface="Wingdings" pitchFamily="2" charset="2"/>
              <a:buNone/>
            </a:pPr>
            <a:r>
              <a:rPr kumimoji="0" lang="en-US" altLang="ko-KR" sz="1800" b="1" dirty="0">
                <a:solidFill>
                  <a:schemeClr val="hlink"/>
                </a:solidFill>
                <a:latin typeface="Arial" pitchFamily="34" charset="0"/>
              </a:rPr>
              <a:t>Test-Harness</a:t>
            </a:r>
          </a:p>
        </p:txBody>
      </p:sp>
      <p:grpSp>
        <p:nvGrpSpPr>
          <p:cNvPr id="8" name="Group 54"/>
          <p:cNvGrpSpPr/>
          <p:nvPr/>
        </p:nvGrpSpPr>
        <p:grpSpPr>
          <a:xfrm>
            <a:off x="642910" y="1643050"/>
            <a:ext cx="2409825" cy="3814308"/>
            <a:chOff x="642910" y="1782160"/>
            <a:chExt cx="2409825" cy="3814308"/>
          </a:xfrm>
        </p:grpSpPr>
        <p:sp>
          <p:nvSpPr>
            <p:cNvPr id="56346" name="Rectangle 42"/>
            <p:cNvSpPr>
              <a:spLocks noChangeArrowheads="1"/>
            </p:cNvSpPr>
            <p:nvPr/>
          </p:nvSpPr>
          <p:spPr bwMode="auto">
            <a:xfrm>
              <a:off x="642910" y="1782160"/>
              <a:ext cx="2409825" cy="334416"/>
            </a:xfrm>
            <a:prstGeom prst="rect">
              <a:avLst/>
            </a:prstGeom>
            <a:noFill/>
            <a:ln w="9525">
              <a:noFill/>
              <a:miter lim="800000"/>
              <a:headEnd/>
              <a:tailEnd/>
            </a:ln>
          </p:spPr>
          <p:txBody>
            <a:bodyPr/>
            <a:lstStyle/>
            <a:p>
              <a:pPr marL="284163" indent="-284163" algn="ctr" eaLnBrk="0" latinLnBrk="0" hangingPunct="0">
                <a:spcBef>
                  <a:spcPct val="20000"/>
                </a:spcBef>
                <a:buClr>
                  <a:srgbClr val="215383"/>
                </a:buClr>
                <a:buSzPct val="95000"/>
                <a:buFont typeface="Wingdings" pitchFamily="2" charset="2"/>
                <a:buNone/>
              </a:pPr>
              <a:r>
                <a:rPr kumimoji="0" lang="en-US" altLang="ko-KR" sz="1800" b="1" dirty="0">
                  <a:solidFill>
                    <a:schemeClr val="accent1"/>
                  </a:solidFill>
                  <a:latin typeface="Arial" pitchFamily="34" charset="0"/>
                </a:rPr>
                <a:t>   Test Cases     (Signal Builder)</a:t>
              </a:r>
            </a:p>
          </p:txBody>
        </p:sp>
        <p:sp>
          <p:nvSpPr>
            <p:cNvPr id="56347" name="Rectangle 45"/>
            <p:cNvSpPr>
              <a:spLocks noChangeArrowheads="1"/>
            </p:cNvSpPr>
            <p:nvPr/>
          </p:nvSpPr>
          <p:spPr bwMode="auto">
            <a:xfrm>
              <a:off x="1464733" y="4030134"/>
              <a:ext cx="889000" cy="1566334"/>
            </a:xfrm>
            <a:prstGeom prst="rect">
              <a:avLst/>
            </a:prstGeom>
            <a:noFill/>
            <a:ln w="25400" algn="ctr">
              <a:solidFill>
                <a:srgbClr val="FF9900"/>
              </a:solidFill>
              <a:miter lim="800000"/>
              <a:headEnd/>
              <a:tailEnd/>
            </a:ln>
          </p:spPr>
          <p:txBody>
            <a:bodyPr wrap="none" anchor="ctr"/>
            <a:lstStyle/>
            <a:p>
              <a:pPr algn="ctr" eaLnBrk="0" latinLnBrk="0" hangingPunct="0"/>
              <a:endParaRPr kumimoji="0" lang="ko-KR" altLang="en-US"/>
            </a:p>
          </p:txBody>
        </p:sp>
        <p:sp>
          <p:nvSpPr>
            <p:cNvPr id="54" name="Line 51"/>
            <p:cNvSpPr>
              <a:spLocks noChangeShapeType="1"/>
            </p:cNvSpPr>
            <p:nvPr/>
          </p:nvSpPr>
          <p:spPr bwMode="auto">
            <a:xfrm flipV="1">
              <a:off x="1928794" y="2496540"/>
              <a:ext cx="0" cy="1539486"/>
            </a:xfrm>
            <a:prstGeom prst="line">
              <a:avLst/>
            </a:prstGeom>
            <a:noFill/>
            <a:ln w="25400">
              <a:solidFill>
                <a:srgbClr val="FF9900"/>
              </a:solidFill>
              <a:round/>
              <a:headEnd/>
              <a:tailEnd/>
            </a:ln>
          </p:spPr>
          <p:txBody>
            <a:bodyPr/>
            <a:lstStyle/>
            <a:p>
              <a:endParaRPr lang="ko-KR" altLang="en-US" dirty="0"/>
            </a:p>
          </p:txBody>
        </p:sp>
      </p:grpSp>
      <p:grpSp>
        <p:nvGrpSpPr>
          <p:cNvPr id="9" name="Group 58"/>
          <p:cNvGrpSpPr/>
          <p:nvPr/>
        </p:nvGrpSpPr>
        <p:grpSpPr>
          <a:xfrm>
            <a:off x="5857884" y="1643050"/>
            <a:ext cx="2428719" cy="3164479"/>
            <a:chOff x="5857884" y="1714488"/>
            <a:chExt cx="2428719" cy="3164479"/>
          </a:xfrm>
        </p:grpSpPr>
        <p:sp>
          <p:nvSpPr>
            <p:cNvPr id="56340" name="Rectangle 44"/>
            <p:cNvSpPr>
              <a:spLocks noChangeArrowheads="1"/>
            </p:cNvSpPr>
            <p:nvPr/>
          </p:nvSpPr>
          <p:spPr bwMode="auto">
            <a:xfrm>
              <a:off x="5857884" y="1714488"/>
              <a:ext cx="2428719" cy="334416"/>
            </a:xfrm>
            <a:prstGeom prst="rect">
              <a:avLst/>
            </a:prstGeom>
            <a:noFill/>
            <a:ln w="9525">
              <a:noFill/>
              <a:miter lim="800000"/>
              <a:headEnd/>
              <a:tailEnd/>
            </a:ln>
          </p:spPr>
          <p:txBody>
            <a:bodyPr/>
            <a:lstStyle/>
            <a:p>
              <a:pPr marL="284163" indent="-284163" algn="ctr" eaLnBrk="0" latinLnBrk="0" hangingPunct="0">
                <a:spcBef>
                  <a:spcPct val="20000"/>
                </a:spcBef>
                <a:buClr>
                  <a:srgbClr val="215383"/>
                </a:buClr>
                <a:buSzPct val="95000"/>
                <a:buFont typeface="Wingdings" pitchFamily="2" charset="2"/>
                <a:buNone/>
              </a:pPr>
              <a:r>
                <a:rPr kumimoji="0" lang="en-US" altLang="ko-KR" sz="1800" b="1" dirty="0">
                  <a:solidFill>
                    <a:schemeClr val="accent1"/>
                  </a:solidFill>
                  <a:latin typeface="Arial" pitchFamily="34" charset="0"/>
                </a:rPr>
                <a:t>  Output Check (Assertion Block)</a:t>
              </a:r>
            </a:p>
          </p:txBody>
        </p:sp>
        <p:sp>
          <p:nvSpPr>
            <p:cNvPr id="56341" name="Rectangle 47"/>
            <p:cNvSpPr>
              <a:spLocks noChangeArrowheads="1"/>
            </p:cNvSpPr>
            <p:nvPr/>
          </p:nvSpPr>
          <p:spPr bwMode="auto">
            <a:xfrm>
              <a:off x="6794786" y="4367602"/>
              <a:ext cx="757481" cy="511365"/>
            </a:xfrm>
            <a:prstGeom prst="rect">
              <a:avLst/>
            </a:prstGeom>
            <a:noFill/>
            <a:ln w="25400" algn="ctr">
              <a:solidFill>
                <a:srgbClr val="FF9900"/>
              </a:solidFill>
              <a:miter lim="800000"/>
              <a:headEnd/>
              <a:tailEnd/>
            </a:ln>
          </p:spPr>
          <p:txBody>
            <a:bodyPr wrap="none" anchor="ctr"/>
            <a:lstStyle/>
            <a:p>
              <a:pPr algn="ctr" eaLnBrk="0" latinLnBrk="0" hangingPunct="0"/>
              <a:endParaRPr kumimoji="0" lang="ko-KR" altLang="en-US"/>
            </a:p>
          </p:txBody>
        </p:sp>
        <p:sp>
          <p:nvSpPr>
            <p:cNvPr id="57" name="Line 51"/>
            <p:cNvSpPr>
              <a:spLocks noChangeShapeType="1"/>
            </p:cNvSpPr>
            <p:nvPr/>
          </p:nvSpPr>
          <p:spPr bwMode="auto">
            <a:xfrm flipV="1">
              <a:off x="7143768" y="2357430"/>
              <a:ext cx="0" cy="2001982"/>
            </a:xfrm>
            <a:prstGeom prst="line">
              <a:avLst/>
            </a:prstGeom>
            <a:noFill/>
            <a:ln w="25400">
              <a:solidFill>
                <a:srgbClr val="FF9900"/>
              </a:solidFill>
              <a:round/>
              <a:headEnd/>
              <a:tailEnd/>
            </a:ln>
          </p:spPr>
          <p:txBody>
            <a:bodyPr/>
            <a:lstStyle/>
            <a:p>
              <a:endParaRPr lang="ko-KR" altLang="en-US" dirty="0"/>
            </a:p>
          </p:txBody>
        </p:sp>
      </p:grpSp>
      <p:grpSp>
        <p:nvGrpSpPr>
          <p:cNvPr id="10" name="Group 60"/>
          <p:cNvGrpSpPr/>
          <p:nvPr/>
        </p:nvGrpSpPr>
        <p:grpSpPr>
          <a:xfrm>
            <a:off x="3571868" y="1643050"/>
            <a:ext cx="2409825" cy="3314712"/>
            <a:chOff x="3571868" y="1714488"/>
            <a:chExt cx="2409825" cy="3314712"/>
          </a:xfrm>
        </p:grpSpPr>
        <p:sp>
          <p:nvSpPr>
            <p:cNvPr id="56343" name="Rectangle 43"/>
            <p:cNvSpPr>
              <a:spLocks noChangeArrowheads="1"/>
            </p:cNvSpPr>
            <p:nvPr/>
          </p:nvSpPr>
          <p:spPr bwMode="auto">
            <a:xfrm>
              <a:off x="3571868" y="1714488"/>
              <a:ext cx="2409825" cy="334416"/>
            </a:xfrm>
            <a:prstGeom prst="rect">
              <a:avLst/>
            </a:prstGeom>
            <a:noFill/>
            <a:ln w="9525">
              <a:noFill/>
              <a:miter lim="800000"/>
              <a:headEnd/>
              <a:tailEnd/>
            </a:ln>
          </p:spPr>
          <p:txBody>
            <a:bodyPr/>
            <a:lstStyle/>
            <a:p>
              <a:pPr marL="284163" indent="-284163" algn="ctr" eaLnBrk="0" latinLnBrk="0" hangingPunct="0">
                <a:spcBef>
                  <a:spcPct val="20000"/>
                </a:spcBef>
                <a:buClr>
                  <a:srgbClr val="215383"/>
                </a:buClr>
                <a:buSzPct val="95000"/>
                <a:buFont typeface="Wingdings" pitchFamily="2" charset="2"/>
                <a:buNone/>
              </a:pPr>
              <a:r>
                <a:rPr kumimoji="0" lang="en-US" altLang="ko-KR" sz="1800" b="1" dirty="0">
                  <a:solidFill>
                    <a:schemeClr val="accent1"/>
                  </a:solidFill>
                  <a:latin typeface="Arial" pitchFamily="34" charset="0"/>
                </a:rPr>
                <a:t>Model   </a:t>
              </a:r>
            </a:p>
            <a:p>
              <a:pPr marL="284163" indent="-284163" algn="ctr" eaLnBrk="0" latinLnBrk="0" hangingPunct="0">
                <a:spcBef>
                  <a:spcPct val="20000"/>
                </a:spcBef>
                <a:buClr>
                  <a:srgbClr val="215383"/>
                </a:buClr>
                <a:buSzPct val="95000"/>
                <a:buFont typeface="Wingdings" pitchFamily="2" charset="2"/>
                <a:buNone/>
              </a:pPr>
              <a:r>
                <a:rPr kumimoji="0" lang="en-US" altLang="ko-KR" sz="1800" b="1" dirty="0">
                  <a:solidFill>
                    <a:schemeClr val="accent1"/>
                  </a:solidFill>
                  <a:latin typeface="Arial" pitchFamily="34" charset="0"/>
                </a:rPr>
                <a:t>(Model Block)</a:t>
              </a:r>
            </a:p>
          </p:txBody>
        </p:sp>
        <p:sp>
          <p:nvSpPr>
            <p:cNvPr id="56344" name="Rectangle 46"/>
            <p:cNvSpPr>
              <a:spLocks noChangeArrowheads="1"/>
            </p:cNvSpPr>
            <p:nvPr/>
          </p:nvSpPr>
          <p:spPr bwMode="auto">
            <a:xfrm>
              <a:off x="4089410" y="3932832"/>
              <a:ext cx="1458913" cy="1096368"/>
            </a:xfrm>
            <a:prstGeom prst="rect">
              <a:avLst/>
            </a:prstGeom>
            <a:noFill/>
            <a:ln w="25400" algn="ctr">
              <a:solidFill>
                <a:srgbClr val="FF9900"/>
              </a:solidFill>
              <a:miter lim="800000"/>
              <a:headEnd/>
              <a:tailEnd/>
            </a:ln>
          </p:spPr>
          <p:txBody>
            <a:bodyPr wrap="none" anchor="ctr"/>
            <a:lstStyle/>
            <a:p>
              <a:pPr algn="ctr" eaLnBrk="0" latinLnBrk="0" hangingPunct="0"/>
              <a:endParaRPr kumimoji="0" lang="ko-KR" altLang="en-US"/>
            </a:p>
          </p:txBody>
        </p:sp>
        <p:sp>
          <p:nvSpPr>
            <p:cNvPr id="60" name="Line 51"/>
            <p:cNvSpPr>
              <a:spLocks noChangeShapeType="1"/>
            </p:cNvSpPr>
            <p:nvPr/>
          </p:nvSpPr>
          <p:spPr bwMode="auto">
            <a:xfrm flipV="1">
              <a:off x="4786314" y="2391298"/>
              <a:ext cx="0" cy="1539486"/>
            </a:xfrm>
            <a:prstGeom prst="line">
              <a:avLst/>
            </a:prstGeom>
            <a:noFill/>
            <a:ln w="25400">
              <a:solidFill>
                <a:srgbClr val="FF9900"/>
              </a:solidFill>
              <a:round/>
              <a:headEnd/>
              <a:tailEnd/>
            </a:ln>
          </p:spPr>
          <p:txBody>
            <a:bodyPr/>
            <a:lstStyle/>
            <a:p>
              <a:endParaRPr lang="ko-KR" altLang="en-US" dirty="0"/>
            </a:p>
          </p:txBody>
        </p:sp>
      </p:grpSp>
      <p:sp>
        <p:nvSpPr>
          <p:cNvPr id="42" name="Title 36"/>
          <p:cNvSpPr txBox="1">
            <a:spLocks/>
          </p:cNvSpPr>
          <p:nvPr/>
        </p:nvSpPr>
        <p:spPr>
          <a:xfrm>
            <a:off x="457200" y="457200"/>
            <a:ext cx="8077200" cy="990600"/>
          </a:xfrm>
          <a:prstGeom prst="rect">
            <a:avLst/>
          </a:prstGeom>
        </p:spPr>
        <p:txBody>
          <a:bodyPr vert="horz" lIns="91440" tIns="45720" rIns="91440" bIns="45720" rtlCol="0" anchor="t" anchorCtr="0">
            <a:noAutofit/>
          </a:bodyPr>
          <a:lstStyle/>
          <a:p>
            <a:pPr lvl="0" latinLnBrk="1">
              <a:spcBef>
                <a:spcPct val="0"/>
              </a:spcBef>
            </a:pPr>
            <a:r>
              <a:rPr lang="en-US" altLang="ko-KR" sz="2800" b="1" dirty="0" smtClean="0">
                <a:solidFill>
                  <a:srgbClr val="125687"/>
                </a:solidFill>
                <a:latin typeface="Arial" pitchFamily="34" charset="0"/>
                <a:cs typeface="Arial" pitchFamily="34" charset="0"/>
              </a:rPr>
              <a:t>Module Test-Harness</a:t>
            </a:r>
            <a:endParaRPr kumimoji="0" lang="en-US" sz="2800" b="1" i="0" u="none" strike="noStrike" kern="1200" cap="none" spc="0" normalizeH="0" baseline="0" noProof="0" dirty="0">
              <a:ln>
                <a:noFill/>
              </a:ln>
              <a:solidFill>
                <a:schemeClr val="tx2"/>
              </a:solidFill>
              <a:effectLst/>
              <a:uLnTx/>
              <a:uFillTx/>
              <a:latin typeface="Arial" pitchFamily="34" charset="0"/>
              <a:ea typeface="+mj-ea"/>
              <a:cs typeface="Arial" pitchFamily="34" charset="0"/>
            </a:endParaRPr>
          </a:p>
        </p:txBody>
      </p:sp>
    </p:spTree>
    <p:extLst>
      <p:ext uri="{BB962C8B-B14F-4D97-AF65-F5344CB8AC3E}">
        <p14:creationId xmlns:p14="http://schemas.microsoft.com/office/powerpoint/2010/main" val="27893391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3" cstate="print"/>
          <a:srcRect/>
          <a:stretch>
            <a:fillRect/>
          </a:stretch>
        </p:blipFill>
        <p:spPr bwMode="auto">
          <a:xfrm>
            <a:off x="815975" y="3186113"/>
            <a:ext cx="2725738" cy="3397250"/>
          </a:xfrm>
          <a:prstGeom prst="rect">
            <a:avLst/>
          </a:prstGeom>
          <a:noFill/>
          <a:ln w="3175">
            <a:noFill/>
            <a:miter lim="800000"/>
            <a:headEnd/>
            <a:tailEnd/>
          </a:ln>
        </p:spPr>
      </p:pic>
      <p:sp>
        <p:nvSpPr>
          <p:cNvPr id="58371" name="Rectangle 3"/>
          <p:cNvSpPr>
            <a:spLocks noGrp="1" noChangeArrowheads="1"/>
          </p:cNvSpPr>
          <p:nvPr>
            <p:ph type="title"/>
          </p:nvPr>
        </p:nvSpPr>
        <p:spPr/>
        <p:txBody>
          <a:bodyPr/>
          <a:lstStyle/>
          <a:p>
            <a:r>
              <a:rPr lang="en-US" altLang="ko-KR" sz="2800" dirty="0" smtClean="0"/>
              <a:t>Model Coverage Report</a:t>
            </a:r>
            <a:br>
              <a:rPr lang="en-US" altLang="ko-KR" sz="2800" dirty="0" smtClean="0"/>
            </a:br>
            <a:r>
              <a:rPr lang="en-US" altLang="ko-KR" sz="2400" b="0" dirty="0" err="1" smtClean="0">
                <a:solidFill>
                  <a:schemeClr val="accent1"/>
                </a:solidFill>
              </a:rPr>
              <a:t>Simulink</a:t>
            </a:r>
            <a:r>
              <a:rPr lang="en-US" altLang="ko-KR" sz="2400" b="0" dirty="0" smtClean="0">
                <a:solidFill>
                  <a:schemeClr val="accent1"/>
                </a:solidFill>
              </a:rPr>
              <a:t> Verification and Validation</a:t>
            </a:r>
          </a:p>
        </p:txBody>
      </p:sp>
      <p:sp>
        <p:nvSpPr>
          <p:cNvPr id="58372" name="Rectangle 4"/>
          <p:cNvSpPr>
            <a:spLocks noGrp="1" noChangeArrowheads="1"/>
          </p:cNvSpPr>
          <p:nvPr>
            <p:ph type="body" idx="1"/>
          </p:nvPr>
        </p:nvSpPr>
        <p:spPr>
          <a:xfrm>
            <a:off x="390525" y="2122488"/>
            <a:ext cx="8362950" cy="4060825"/>
          </a:xfrm>
        </p:spPr>
        <p:txBody>
          <a:bodyPr/>
          <a:lstStyle/>
          <a:p>
            <a:r>
              <a:rPr lang="en-US" altLang="ko-KR" smtClean="0"/>
              <a:t>Coverage metrics identifies untested portions of your model</a:t>
            </a:r>
          </a:p>
        </p:txBody>
      </p:sp>
      <p:pic>
        <p:nvPicPr>
          <p:cNvPr id="58385" name="Picture 30"/>
          <p:cNvPicPr>
            <a:picLocks noChangeAspect="1" noChangeArrowheads="1"/>
          </p:cNvPicPr>
          <p:nvPr/>
        </p:nvPicPr>
        <p:blipFill>
          <a:blip r:embed="rId4" cstate="print"/>
          <a:srcRect/>
          <a:stretch>
            <a:fillRect/>
          </a:stretch>
        </p:blipFill>
        <p:spPr bwMode="auto">
          <a:xfrm>
            <a:off x="2978150" y="2581275"/>
            <a:ext cx="3279775" cy="2032000"/>
          </a:xfrm>
          <a:prstGeom prst="rect">
            <a:avLst/>
          </a:prstGeom>
          <a:noFill/>
          <a:ln w="3175">
            <a:noFill/>
            <a:miter lim="800000"/>
            <a:headEnd/>
            <a:tailEnd/>
          </a:ln>
        </p:spPr>
      </p:pic>
      <p:sp>
        <p:nvSpPr>
          <p:cNvPr id="58386" name="Line 31"/>
          <p:cNvSpPr>
            <a:spLocks noChangeShapeType="1"/>
          </p:cNvSpPr>
          <p:nvPr/>
        </p:nvSpPr>
        <p:spPr bwMode="auto">
          <a:xfrm flipV="1">
            <a:off x="2243138" y="2894013"/>
            <a:ext cx="838200" cy="3170237"/>
          </a:xfrm>
          <a:prstGeom prst="line">
            <a:avLst/>
          </a:prstGeom>
          <a:noFill/>
          <a:ln w="3175">
            <a:solidFill>
              <a:schemeClr val="tx1"/>
            </a:solidFill>
            <a:round/>
            <a:headEnd/>
            <a:tailEnd type="triangle" w="med" len="med"/>
          </a:ln>
        </p:spPr>
        <p:txBody>
          <a:bodyPr/>
          <a:lstStyle/>
          <a:p>
            <a:endParaRPr lang="ko-KR" altLang="en-US"/>
          </a:p>
        </p:txBody>
      </p:sp>
      <p:pic>
        <p:nvPicPr>
          <p:cNvPr id="58387" name="Picture 32"/>
          <p:cNvPicPr>
            <a:picLocks noChangeAspect="1" noChangeArrowheads="1"/>
          </p:cNvPicPr>
          <p:nvPr/>
        </p:nvPicPr>
        <p:blipFill>
          <a:blip r:embed="rId5" cstate="print"/>
          <a:srcRect/>
          <a:stretch>
            <a:fillRect/>
          </a:stretch>
        </p:blipFill>
        <p:spPr bwMode="auto">
          <a:xfrm>
            <a:off x="5924550" y="3536950"/>
            <a:ext cx="3074988" cy="2836863"/>
          </a:xfrm>
          <a:prstGeom prst="rect">
            <a:avLst/>
          </a:prstGeom>
          <a:noFill/>
          <a:ln w="3175">
            <a:noFill/>
            <a:miter lim="800000"/>
            <a:headEnd/>
            <a:tailEnd/>
          </a:ln>
        </p:spPr>
      </p:pic>
      <p:sp>
        <p:nvSpPr>
          <p:cNvPr id="58388" name="Line 33"/>
          <p:cNvSpPr>
            <a:spLocks noChangeShapeType="1"/>
          </p:cNvSpPr>
          <p:nvPr/>
        </p:nvSpPr>
        <p:spPr bwMode="auto">
          <a:xfrm>
            <a:off x="4224338" y="4365625"/>
            <a:ext cx="1806575" cy="1535113"/>
          </a:xfrm>
          <a:prstGeom prst="line">
            <a:avLst/>
          </a:prstGeom>
          <a:noFill/>
          <a:ln w="3175">
            <a:solidFill>
              <a:schemeClr val="tx1"/>
            </a:solidFill>
            <a:round/>
            <a:headEnd/>
            <a:tailEnd type="triangle" w="med" len="med"/>
          </a:ln>
        </p:spPr>
        <p:txBody>
          <a:bodyPr/>
          <a:lstStyle/>
          <a:p>
            <a:endParaRPr lang="ko-KR" altLang="en-US"/>
          </a:p>
        </p:txBody>
      </p:sp>
    </p:spTree>
    <p:extLst>
      <p:ext uri="{BB962C8B-B14F-4D97-AF65-F5344CB8AC3E}">
        <p14:creationId xmlns:p14="http://schemas.microsoft.com/office/powerpoint/2010/main" val="8877808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Relational Boundary Coverage (R2014b)</a:t>
            </a:r>
            <a:endParaRPr lang="en-US" dirty="0"/>
          </a:p>
        </p:txBody>
      </p:sp>
      <p:sp>
        <p:nvSpPr>
          <p:cNvPr id="3" name="Content Placeholder 2"/>
          <p:cNvSpPr>
            <a:spLocks noGrp="1"/>
          </p:cNvSpPr>
          <p:nvPr>
            <p:ph idx="1"/>
          </p:nvPr>
        </p:nvSpPr>
        <p:spPr>
          <a:xfrm>
            <a:off x="457200" y="1219200"/>
            <a:ext cx="8077200" cy="4648200"/>
          </a:xfrm>
        </p:spPr>
        <p:txBody>
          <a:bodyPr/>
          <a:lstStyle/>
          <a:p>
            <a:r>
              <a:rPr lang="en-US" sz="2200" dirty="0" smtClean="0"/>
              <a:t>Verify testing around boundary points (Part of DO-178C)</a:t>
            </a:r>
            <a:endParaRPr lang="en-US" sz="2200" dirty="0"/>
          </a:p>
        </p:txBody>
      </p:sp>
      <p:pic>
        <p:nvPicPr>
          <p:cNvPr id="4" name="Picture 3"/>
          <p:cNvPicPr>
            <a:picLocks noChangeAspect="1"/>
          </p:cNvPicPr>
          <p:nvPr/>
        </p:nvPicPr>
        <p:blipFill rotWithShape="1">
          <a:blip r:embed="rId2"/>
          <a:srcRect l="11984" t="29598" r="413"/>
          <a:stretch/>
        </p:blipFill>
        <p:spPr>
          <a:xfrm>
            <a:off x="4803437" y="2354543"/>
            <a:ext cx="4038600" cy="1414914"/>
          </a:xfrm>
          <a:prstGeom prst="snip2SameRect">
            <a:avLst>
              <a:gd name="adj1" fmla="val 0"/>
              <a:gd name="adj2" fmla="val 0"/>
            </a:avLst>
          </a:prstGeom>
        </p:spPr>
      </p:pic>
      <p:pic>
        <p:nvPicPr>
          <p:cNvPr id="5" name="Picture 4"/>
          <p:cNvPicPr>
            <a:picLocks noChangeAspect="1"/>
          </p:cNvPicPr>
          <p:nvPr/>
        </p:nvPicPr>
        <p:blipFill>
          <a:blip r:embed="rId3"/>
          <a:stretch>
            <a:fillRect/>
          </a:stretch>
        </p:blipFill>
        <p:spPr>
          <a:xfrm>
            <a:off x="4495800" y="3617057"/>
            <a:ext cx="4562475" cy="2181225"/>
          </a:xfrm>
          <a:prstGeom prst="rect">
            <a:avLst/>
          </a:prstGeom>
        </p:spPr>
      </p:pic>
      <p:pic>
        <p:nvPicPr>
          <p:cNvPr id="8" name="Picture 7" descr="Z:\Work\feature\relop\fig1.png"/>
          <p:cNvPicPr/>
          <p:nvPr/>
        </p:nvPicPr>
        <p:blipFill rotWithShape="1">
          <a:blip r:embed="rId4">
            <a:extLst>
              <a:ext uri="{28A0092B-C50C-407E-A947-70E740481C1C}">
                <a14:useLocalDpi xmlns:a14="http://schemas.microsoft.com/office/drawing/2010/main" val="0"/>
              </a:ext>
            </a:extLst>
          </a:blip>
          <a:srcRect l="17188" t="2525" r="26767" b="16381"/>
          <a:stretch/>
        </p:blipFill>
        <p:spPr bwMode="auto">
          <a:xfrm>
            <a:off x="838198" y="2505339"/>
            <a:ext cx="2664163" cy="1676400"/>
          </a:xfrm>
          <a:prstGeom prst="rect">
            <a:avLst/>
          </a:prstGeom>
          <a:noFill/>
          <a:ln>
            <a:noFill/>
          </a:ln>
          <a:extLst>
            <a:ext uri="{53640926-AAD7-44D8-BBD7-CCE9431645EC}">
              <a14:shadowObscured xmlns:a14="http://schemas.microsoft.com/office/drawing/2010/main"/>
            </a:ext>
          </a:extLst>
        </p:spPr>
      </p:pic>
      <p:pic>
        <p:nvPicPr>
          <p:cNvPr id="10" name="Picture 9"/>
          <p:cNvPicPr>
            <a:picLocks noChangeAspect="1"/>
          </p:cNvPicPr>
          <p:nvPr/>
        </p:nvPicPr>
        <p:blipFill rotWithShape="1">
          <a:blip r:embed="rId5"/>
          <a:srcRect r="4498"/>
          <a:stretch/>
        </p:blipFill>
        <p:spPr>
          <a:xfrm>
            <a:off x="152400" y="4259543"/>
            <a:ext cx="4035763" cy="1573594"/>
          </a:xfrm>
          <a:prstGeom prst="rect">
            <a:avLst/>
          </a:prstGeom>
          <a:effectLst/>
        </p:spPr>
      </p:pic>
      <p:sp>
        <p:nvSpPr>
          <p:cNvPr id="12" name="TextBox 11"/>
          <p:cNvSpPr txBox="1"/>
          <p:nvPr/>
        </p:nvSpPr>
        <p:spPr>
          <a:xfrm>
            <a:off x="1205914" y="2079246"/>
            <a:ext cx="1928733" cy="369332"/>
          </a:xfrm>
          <a:prstGeom prst="rect">
            <a:avLst/>
          </a:prstGeom>
          <a:noFill/>
        </p:spPr>
        <p:txBody>
          <a:bodyPr wrap="none" rtlCol="0">
            <a:spAutoFit/>
          </a:bodyPr>
          <a:lstStyle/>
          <a:p>
            <a:r>
              <a:rPr lang="en-US" b="1" dirty="0" smtClean="0">
                <a:latin typeface="Arial" pitchFamily="34" charset="0"/>
                <a:cs typeface="Arial" pitchFamily="34" charset="0"/>
              </a:rPr>
              <a:t>Integer Relation</a:t>
            </a:r>
            <a:endParaRPr lang="en-US" b="1" dirty="0">
              <a:latin typeface="Arial" pitchFamily="34" charset="0"/>
              <a:cs typeface="Arial" pitchFamily="34" charset="0"/>
            </a:endParaRPr>
          </a:p>
        </p:txBody>
      </p:sp>
      <p:sp>
        <p:nvSpPr>
          <p:cNvPr id="13" name="TextBox 12"/>
          <p:cNvSpPr txBox="1"/>
          <p:nvPr/>
        </p:nvSpPr>
        <p:spPr>
          <a:xfrm>
            <a:off x="5473649" y="1981200"/>
            <a:ext cx="2698175" cy="369332"/>
          </a:xfrm>
          <a:prstGeom prst="rect">
            <a:avLst/>
          </a:prstGeom>
          <a:noFill/>
        </p:spPr>
        <p:txBody>
          <a:bodyPr wrap="none" rtlCol="0">
            <a:spAutoFit/>
          </a:bodyPr>
          <a:lstStyle/>
          <a:p>
            <a:r>
              <a:rPr lang="en-US" b="1" dirty="0" smtClean="0">
                <a:latin typeface="Arial" pitchFamily="34" charset="0"/>
                <a:cs typeface="Arial" pitchFamily="34" charset="0"/>
              </a:rPr>
              <a:t>Floating-point Relation</a:t>
            </a:r>
            <a:endParaRPr lang="en-US" b="1" dirty="0">
              <a:latin typeface="Arial" pitchFamily="34" charset="0"/>
              <a:cs typeface="Arial" pitchFamily="34" charset="0"/>
            </a:endParaRPr>
          </a:p>
        </p:txBody>
      </p:sp>
      <p:sp>
        <p:nvSpPr>
          <p:cNvPr id="6" name="TextBox 5"/>
          <p:cNvSpPr txBox="1"/>
          <p:nvPr/>
        </p:nvSpPr>
        <p:spPr>
          <a:xfrm>
            <a:off x="6079492" y="4118811"/>
            <a:ext cx="1768433" cy="369332"/>
          </a:xfrm>
          <a:prstGeom prst="rect">
            <a:avLst/>
          </a:prstGeom>
          <a:noFill/>
        </p:spPr>
        <p:txBody>
          <a:bodyPr wrap="none" rtlCol="0">
            <a:spAutoFit/>
          </a:bodyPr>
          <a:lstStyle/>
          <a:p>
            <a:r>
              <a:rPr lang="en-US" b="1" dirty="0" smtClean="0">
                <a:solidFill>
                  <a:srgbClr val="176DAD"/>
                </a:solidFill>
                <a:latin typeface="Arial" pitchFamily="34" charset="0"/>
                <a:cs typeface="Arial" pitchFamily="34" charset="0"/>
              </a:rPr>
              <a:t>Lhs </a:t>
            </a:r>
            <a:r>
              <a:rPr lang="en-US" b="1" i="1" dirty="0" smtClean="0">
                <a:solidFill>
                  <a:srgbClr val="176DAD"/>
                </a:solidFill>
                <a:latin typeface="Arial" pitchFamily="34" charset="0"/>
                <a:cs typeface="Arial" pitchFamily="34" charset="0"/>
              </a:rPr>
              <a:t>just &lt; </a:t>
            </a:r>
            <a:r>
              <a:rPr lang="en-US" b="1" dirty="0" smtClean="0">
                <a:solidFill>
                  <a:srgbClr val="176DAD"/>
                </a:solidFill>
                <a:latin typeface="Arial" pitchFamily="34" charset="0"/>
                <a:cs typeface="Arial" pitchFamily="34" charset="0"/>
              </a:rPr>
              <a:t>Rhs</a:t>
            </a:r>
            <a:endParaRPr lang="en-US" b="1" dirty="0">
              <a:solidFill>
                <a:srgbClr val="176DAD"/>
              </a:solidFill>
              <a:latin typeface="Arial" pitchFamily="34" charset="0"/>
              <a:cs typeface="Arial" pitchFamily="34" charset="0"/>
            </a:endParaRPr>
          </a:p>
        </p:txBody>
      </p:sp>
      <p:sp>
        <p:nvSpPr>
          <p:cNvPr id="14" name="TextBox 13"/>
          <p:cNvSpPr txBox="1"/>
          <p:nvPr/>
        </p:nvSpPr>
        <p:spPr>
          <a:xfrm>
            <a:off x="6080167" y="4423611"/>
            <a:ext cx="1768433" cy="369332"/>
          </a:xfrm>
          <a:prstGeom prst="rect">
            <a:avLst/>
          </a:prstGeom>
          <a:noFill/>
        </p:spPr>
        <p:txBody>
          <a:bodyPr wrap="none" rtlCol="0">
            <a:spAutoFit/>
          </a:bodyPr>
          <a:lstStyle/>
          <a:p>
            <a:r>
              <a:rPr lang="en-US" b="1" dirty="0" smtClean="0">
                <a:solidFill>
                  <a:srgbClr val="176DAD"/>
                </a:solidFill>
                <a:latin typeface="Arial" pitchFamily="34" charset="0"/>
                <a:cs typeface="Arial" pitchFamily="34" charset="0"/>
              </a:rPr>
              <a:t>Lhs </a:t>
            </a:r>
            <a:r>
              <a:rPr lang="en-US" b="1" i="1" dirty="0" smtClean="0">
                <a:solidFill>
                  <a:srgbClr val="176DAD"/>
                </a:solidFill>
                <a:latin typeface="Arial" pitchFamily="34" charset="0"/>
                <a:cs typeface="Arial" pitchFamily="34" charset="0"/>
              </a:rPr>
              <a:t>just &gt; </a:t>
            </a:r>
            <a:r>
              <a:rPr lang="en-US" b="1" dirty="0" smtClean="0">
                <a:solidFill>
                  <a:srgbClr val="176DAD"/>
                </a:solidFill>
                <a:latin typeface="Arial" pitchFamily="34" charset="0"/>
                <a:cs typeface="Arial" pitchFamily="34" charset="0"/>
              </a:rPr>
              <a:t>Rhs</a:t>
            </a:r>
            <a:endParaRPr lang="en-US" b="1" dirty="0">
              <a:solidFill>
                <a:srgbClr val="176DAD"/>
              </a:solidFill>
              <a:latin typeface="Arial" pitchFamily="34" charset="0"/>
              <a:cs typeface="Arial" pitchFamily="34" charset="0"/>
            </a:endParaRPr>
          </a:p>
        </p:txBody>
      </p:sp>
      <p:sp>
        <p:nvSpPr>
          <p:cNvPr id="15" name="TextBox 14"/>
          <p:cNvSpPr txBox="1"/>
          <p:nvPr/>
        </p:nvSpPr>
        <p:spPr>
          <a:xfrm>
            <a:off x="6079492" y="5077765"/>
            <a:ext cx="1768433" cy="369332"/>
          </a:xfrm>
          <a:prstGeom prst="rect">
            <a:avLst/>
          </a:prstGeom>
          <a:noFill/>
        </p:spPr>
        <p:txBody>
          <a:bodyPr wrap="none" rtlCol="0">
            <a:spAutoFit/>
          </a:bodyPr>
          <a:lstStyle/>
          <a:p>
            <a:r>
              <a:rPr lang="en-US" b="1" dirty="0" smtClean="0">
                <a:solidFill>
                  <a:srgbClr val="176DAD"/>
                </a:solidFill>
                <a:latin typeface="Arial" pitchFamily="34" charset="0"/>
                <a:cs typeface="Arial" pitchFamily="34" charset="0"/>
              </a:rPr>
              <a:t>Lhs </a:t>
            </a:r>
            <a:r>
              <a:rPr lang="en-US" b="1" i="1" dirty="0" smtClean="0">
                <a:solidFill>
                  <a:srgbClr val="176DAD"/>
                </a:solidFill>
                <a:latin typeface="Arial" pitchFamily="34" charset="0"/>
                <a:cs typeface="Arial" pitchFamily="34" charset="0"/>
              </a:rPr>
              <a:t>just &lt; </a:t>
            </a:r>
            <a:r>
              <a:rPr lang="en-US" b="1" dirty="0" smtClean="0">
                <a:solidFill>
                  <a:srgbClr val="176DAD"/>
                </a:solidFill>
                <a:latin typeface="Arial" pitchFamily="34" charset="0"/>
                <a:cs typeface="Arial" pitchFamily="34" charset="0"/>
              </a:rPr>
              <a:t>Rhs</a:t>
            </a:r>
            <a:endParaRPr lang="en-US" b="1" dirty="0">
              <a:solidFill>
                <a:srgbClr val="176DAD"/>
              </a:solidFill>
              <a:latin typeface="Arial" pitchFamily="34" charset="0"/>
              <a:cs typeface="Arial" pitchFamily="34" charset="0"/>
            </a:endParaRPr>
          </a:p>
        </p:txBody>
      </p:sp>
      <p:sp>
        <p:nvSpPr>
          <p:cNvPr id="16" name="TextBox 15"/>
          <p:cNvSpPr txBox="1"/>
          <p:nvPr/>
        </p:nvSpPr>
        <p:spPr>
          <a:xfrm>
            <a:off x="6079492" y="5401650"/>
            <a:ext cx="1768433" cy="369332"/>
          </a:xfrm>
          <a:prstGeom prst="rect">
            <a:avLst/>
          </a:prstGeom>
          <a:noFill/>
        </p:spPr>
        <p:txBody>
          <a:bodyPr wrap="none" rtlCol="0">
            <a:spAutoFit/>
          </a:bodyPr>
          <a:lstStyle/>
          <a:p>
            <a:r>
              <a:rPr lang="en-US" b="1" dirty="0" smtClean="0">
                <a:solidFill>
                  <a:srgbClr val="176DAD"/>
                </a:solidFill>
                <a:latin typeface="Arial" pitchFamily="34" charset="0"/>
                <a:cs typeface="Arial" pitchFamily="34" charset="0"/>
              </a:rPr>
              <a:t>Lhs </a:t>
            </a:r>
            <a:r>
              <a:rPr lang="en-US" b="1" i="1" dirty="0" smtClean="0">
                <a:solidFill>
                  <a:srgbClr val="176DAD"/>
                </a:solidFill>
                <a:latin typeface="Arial" pitchFamily="34" charset="0"/>
                <a:cs typeface="Arial" pitchFamily="34" charset="0"/>
              </a:rPr>
              <a:t>just &gt; </a:t>
            </a:r>
            <a:r>
              <a:rPr lang="en-US" b="1" dirty="0" smtClean="0">
                <a:solidFill>
                  <a:srgbClr val="176DAD"/>
                </a:solidFill>
                <a:latin typeface="Arial" pitchFamily="34" charset="0"/>
                <a:cs typeface="Arial" pitchFamily="34" charset="0"/>
              </a:rPr>
              <a:t>Rhs</a:t>
            </a:r>
            <a:endParaRPr lang="en-US" b="1" dirty="0">
              <a:solidFill>
                <a:srgbClr val="176DAD"/>
              </a:solidFill>
              <a:latin typeface="Arial" pitchFamily="34" charset="0"/>
              <a:cs typeface="Arial" pitchFamily="34" charset="0"/>
            </a:endParaRPr>
          </a:p>
        </p:txBody>
      </p:sp>
      <p:sp>
        <p:nvSpPr>
          <p:cNvPr id="17" name="TextBox 16"/>
          <p:cNvSpPr txBox="1"/>
          <p:nvPr/>
        </p:nvSpPr>
        <p:spPr>
          <a:xfrm>
            <a:off x="1050967" y="4759073"/>
            <a:ext cx="1768433" cy="369332"/>
          </a:xfrm>
          <a:prstGeom prst="rect">
            <a:avLst/>
          </a:prstGeom>
          <a:noFill/>
        </p:spPr>
        <p:txBody>
          <a:bodyPr wrap="none" rtlCol="0">
            <a:spAutoFit/>
          </a:bodyPr>
          <a:lstStyle/>
          <a:p>
            <a:r>
              <a:rPr lang="en-US" b="1" dirty="0" smtClean="0">
                <a:solidFill>
                  <a:srgbClr val="176DAD"/>
                </a:solidFill>
                <a:latin typeface="Arial" pitchFamily="34" charset="0"/>
                <a:cs typeface="Arial" pitchFamily="34" charset="0"/>
              </a:rPr>
              <a:t>Lhs </a:t>
            </a:r>
            <a:r>
              <a:rPr lang="en-US" b="1" i="1" dirty="0" smtClean="0">
                <a:solidFill>
                  <a:srgbClr val="176DAD"/>
                </a:solidFill>
                <a:latin typeface="Arial" pitchFamily="34" charset="0"/>
                <a:cs typeface="Arial" pitchFamily="34" charset="0"/>
              </a:rPr>
              <a:t>just &lt; </a:t>
            </a:r>
            <a:r>
              <a:rPr lang="en-US" b="1" dirty="0" smtClean="0">
                <a:solidFill>
                  <a:srgbClr val="176DAD"/>
                </a:solidFill>
                <a:latin typeface="Arial" pitchFamily="34" charset="0"/>
                <a:cs typeface="Arial" pitchFamily="34" charset="0"/>
              </a:rPr>
              <a:t>Rhs</a:t>
            </a:r>
            <a:endParaRPr lang="en-US" b="1" dirty="0">
              <a:solidFill>
                <a:srgbClr val="176DAD"/>
              </a:solidFill>
              <a:latin typeface="Arial" pitchFamily="34" charset="0"/>
              <a:cs typeface="Arial" pitchFamily="34" charset="0"/>
            </a:endParaRPr>
          </a:p>
        </p:txBody>
      </p:sp>
      <p:sp>
        <p:nvSpPr>
          <p:cNvPr id="18" name="TextBox 17"/>
          <p:cNvSpPr txBox="1"/>
          <p:nvPr/>
        </p:nvSpPr>
        <p:spPr>
          <a:xfrm>
            <a:off x="1050966" y="5326343"/>
            <a:ext cx="1768433" cy="369332"/>
          </a:xfrm>
          <a:prstGeom prst="rect">
            <a:avLst/>
          </a:prstGeom>
          <a:noFill/>
        </p:spPr>
        <p:txBody>
          <a:bodyPr wrap="none" rtlCol="0">
            <a:spAutoFit/>
          </a:bodyPr>
          <a:lstStyle/>
          <a:p>
            <a:r>
              <a:rPr lang="en-US" b="1" dirty="0" smtClean="0">
                <a:solidFill>
                  <a:srgbClr val="176DAD"/>
                </a:solidFill>
                <a:latin typeface="Arial" pitchFamily="34" charset="0"/>
                <a:cs typeface="Arial" pitchFamily="34" charset="0"/>
              </a:rPr>
              <a:t>Lhs </a:t>
            </a:r>
            <a:r>
              <a:rPr lang="en-US" b="1" i="1" dirty="0" smtClean="0">
                <a:solidFill>
                  <a:srgbClr val="176DAD"/>
                </a:solidFill>
                <a:latin typeface="Arial" pitchFamily="34" charset="0"/>
                <a:cs typeface="Arial" pitchFamily="34" charset="0"/>
              </a:rPr>
              <a:t>just &gt; </a:t>
            </a:r>
            <a:r>
              <a:rPr lang="en-US" b="1" dirty="0" smtClean="0">
                <a:solidFill>
                  <a:srgbClr val="176DAD"/>
                </a:solidFill>
                <a:latin typeface="Arial" pitchFamily="34" charset="0"/>
                <a:cs typeface="Arial" pitchFamily="34" charset="0"/>
              </a:rPr>
              <a:t>Rhs</a:t>
            </a:r>
            <a:endParaRPr lang="en-US" b="1" dirty="0">
              <a:solidFill>
                <a:srgbClr val="176DAD"/>
              </a:solidFill>
              <a:latin typeface="Arial" pitchFamily="34" charset="0"/>
              <a:cs typeface="Arial" pitchFamily="34" charset="0"/>
            </a:endParaRPr>
          </a:p>
        </p:txBody>
      </p:sp>
      <p:sp>
        <p:nvSpPr>
          <p:cNvPr id="19" name="TextBox 18"/>
          <p:cNvSpPr txBox="1"/>
          <p:nvPr/>
        </p:nvSpPr>
        <p:spPr>
          <a:xfrm>
            <a:off x="1238404" y="5033211"/>
            <a:ext cx="1428596" cy="369332"/>
          </a:xfrm>
          <a:prstGeom prst="rect">
            <a:avLst/>
          </a:prstGeom>
          <a:noFill/>
        </p:spPr>
        <p:txBody>
          <a:bodyPr wrap="none" rtlCol="0">
            <a:spAutoFit/>
          </a:bodyPr>
          <a:lstStyle/>
          <a:p>
            <a:r>
              <a:rPr lang="en-US" b="1" dirty="0" smtClean="0">
                <a:solidFill>
                  <a:srgbClr val="176DAD"/>
                </a:solidFill>
                <a:latin typeface="Arial" pitchFamily="34" charset="0"/>
                <a:cs typeface="Arial" pitchFamily="34" charset="0"/>
              </a:rPr>
              <a:t>Lhs </a:t>
            </a:r>
            <a:r>
              <a:rPr lang="en-US" b="1" i="1" dirty="0" smtClean="0">
                <a:solidFill>
                  <a:srgbClr val="176DAD"/>
                </a:solidFill>
                <a:latin typeface="Arial" pitchFamily="34" charset="0"/>
                <a:cs typeface="Arial" pitchFamily="34" charset="0"/>
              </a:rPr>
              <a:t>== </a:t>
            </a:r>
            <a:r>
              <a:rPr lang="en-US" b="1" dirty="0" smtClean="0">
                <a:solidFill>
                  <a:srgbClr val="176DAD"/>
                </a:solidFill>
                <a:latin typeface="Arial" pitchFamily="34" charset="0"/>
                <a:cs typeface="Arial" pitchFamily="34" charset="0"/>
              </a:rPr>
              <a:t>Rhs</a:t>
            </a:r>
            <a:endParaRPr lang="en-US" b="1" dirty="0">
              <a:solidFill>
                <a:srgbClr val="176DAD"/>
              </a:solidFill>
              <a:latin typeface="Arial" pitchFamily="34" charset="0"/>
              <a:cs typeface="Arial" pitchFamily="34" charset="0"/>
            </a:endParaRPr>
          </a:p>
        </p:txBody>
      </p:sp>
    </p:spTree>
    <p:extLst>
      <p:ext uri="{BB962C8B-B14F-4D97-AF65-F5344CB8AC3E}">
        <p14:creationId xmlns:p14="http://schemas.microsoft.com/office/powerpoint/2010/main" val="24513430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altLang="ko-KR" dirty="0" smtClean="0"/>
              <a:t>Improving Test Suite</a:t>
            </a:r>
            <a:br>
              <a:rPr lang="en-US" altLang="ko-KR" dirty="0" smtClean="0"/>
            </a:br>
            <a:r>
              <a:rPr lang="en-US" altLang="ko-KR" sz="2400" b="0" dirty="0" err="1" smtClean="0">
                <a:solidFill>
                  <a:schemeClr val="accent1"/>
                </a:solidFill>
              </a:rPr>
              <a:t>Simulink</a:t>
            </a:r>
            <a:r>
              <a:rPr lang="en-US" altLang="ko-KR" sz="2400" b="0" dirty="0" smtClean="0">
                <a:solidFill>
                  <a:schemeClr val="accent1"/>
                </a:solidFill>
              </a:rPr>
              <a:t> Design Verifier</a:t>
            </a:r>
          </a:p>
        </p:txBody>
      </p:sp>
      <p:sp>
        <p:nvSpPr>
          <p:cNvPr id="60419" name="Rectangle 3"/>
          <p:cNvSpPr>
            <a:spLocks noGrp="1" noChangeArrowheads="1"/>
          </p:cNvSpPr>
          <p:nvPr>
            <p:ph type="body" idx="1"/>
          </p:nvPr>
        </p:nvSpPr>
        <p:spPr>
          <a:xfrm>
            <a:off x="390525" y="1797050"/>
            <a:ext cx="8362950" cy="4386263"/>
          </a:xfrm>
        </p:spPr>
        <p:txBody>
          <a:bodyPr/>
          <a:lstStyle/>
          <a:p>
            <a:r>
              <a:rPr lang="en-US" altLang="ko-KR" smtClean="0"/>
              <a:t>Generating tests to reach coverage criteria</a:t>
            </a:r>
          </a:p>
        </p:txBody>
      </p:sp>
      <p:sp>
        <p:nvSpPr>
          <p:cNvPr id="60432" name="Rectangle 29"/>
          <p:cNvSpPr>
            <a:spLocks noChangeArrowheads="1"/>
          </p:cNvSpPr>
          <p:nvPr/>
        </p:nvSpPr>
        <p:spPr bwMode="auto">
          <a:xfrm>
            <a:off x="284163" y="5275263"/>
            <a:ext cx="2914650" cy="425450"/>
          </a:xfrm>
          <a:prstGeom prst="rect">
            <a:avLst/>
          </a:prstGeom>
          <a:noFill/>
          <a:ln w="9525">
            <a:noFill/>
            <a:miter lim="800000"/>
            <a:headEnd/>
            <a:tailEnd/>
          </a:ln>
        </p:spPr>
        <p:txBody>
          <a:bodyPr lIns="0" tIns="0" rIns="0" bIns="0">
            <a:spAutoFit/>
          </a:bodyPr>
          <a:lstStyle/>
          <a:p>
            <a:pPr algn="ctr" eaLnBrk="0" latinLnBrk="0" hangingPunct="0"/>
            <a:r>
              <a:rPr kumimoji="0" lang="en-US" altLang="ko-KR" sz="1400" b="1">
                <a:solidFill>
                  <a:srgbClr val="000000"/>
                </a:solidFill>
                <a:latin typeface="Arial" pitchFamily="34" charset="0"/>
              </a:rPr>
              <a:t>Test generation harness with the copy of the original model</a:t>
            </a:r>
            <a:endParaRPr kumimoji="0" lang="en-US" altLang="ko-KR" sz="1400">
              <a:latin typeface="Arial" pitchFamily="34" charset="0"/>
            </a:endParaRPr>
          </a:p>
        </p:txBody>
      </p:sp>
      <p:sp>
        <p:nvSpPr>
          <p:cNvPr id="60433" name="Rectangle 30"/>
          <p:cNvSpPr>
            <a:spLocks noChangeArrowheads="1"/>
          </p:cNvSpPr>
          <p:nvPr/>
        </p:nvSpPr>
        <p:spPr bwMode="auto">
          <a:xfrm>
            <a:off x="6183313" y="5446713"/>
            <a:ext cx="2822575" cy="425450"/>
          </a:xfrm>
          <a:prstGeom prst="rect">
            <a:avLst/>
          </a:prstGeom>
          <a:solidFill>
            <a:schemeClr val="bg1">
              <a:alpha val="38823"/>
            </a:schemeClr>
          </a:solidFill>
          <a:ln w="9525">
            <a:noFill/>
            <a:miter lim="800000"/>
            <a:headEnd/>
            <a:tailEnd/>
          </a:ln>
        </p:spPr>
        <p:txBody>
          <a:bodyPr wrap="none" lIns="0" tIns="0" rIns="0" bIns="0">
            <a:spAutoFit/>
          </a:bodyPr>
          <a:lstStyle/>
          <a:p>
            <a:pPr eaLnBrk="0" latinLnBrk="0" hangingPunct="0"/>
            <a:r>
              <a:rPr kumimoji="0" lang="en-US" altLang="ko-KR" sz="1400" b="1">
                <a:solidFill>
                  <a:srgbClr val="000000"/>
                </a:solidFill>
                <a:latin typeface="Arial" pitchFamily="34" charset="0"/>
              </a:rPr>
              <a:t>Test inputs that ensure complete </a:t>
            </a:r>
          </a:p>
          <a:p>
            <a:pPr eaLnBrk="0" latinLnBrk="0" hangingPunct="0"/>
            <a:r>
              <a:rPr kumimoji="0" lang="en-US" altLang="ko-KR" sz="1400" b="1">
                <a:solidFill>
                  <a:srgbClr val="000000"/>
                </a:solidFill>
                <a:latin typeface="Arial" pitchFamily="34" charset="0"/>
              </a:rPr>
              <a:t>coverage</a:t>
            </a:r>
            <a:endParaRPr kumimoji="0" lang="en-US" altLang="ko-KR" sz="1400">
              <a:latin typeface="Arial" pitchFamily="34" charset="0"/>
            </a:endParaRPr>
          </a:p>
        </p:txBody>
      </p:sp>
      <p:sp>
        <p:nvSpPr>
          <p:cNvPr id="60434" name="AutoShape 31"/>
          <p:cNvSpPr>
            <a:spLocks noChangeArrowheads="1"/>
          </p:cNvSpPr>
          <p:nvPr/>
        </p:nvSpPr>
        <p:spPr bwMode="auto">
          <a:xfrm>
            <a:off x="3317875" y="3644900"/>
            <a:ext cx="2141538" cy="61912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008080">
              <a:alpha val="20000"/>
            </a:srgbClr>
          </a:solidFill>
          <a:ln w="9525">
            <a:solidFill>
              <a:schemeClr val="tx1"/>
            </a:solidFill>
            <a:miter lim="800000"/>
            <a:headEnd/>
            <a:tailEnd/>
          </a:ln>
        </p:spPr>
        <p:txBody>
          <a:bodyPr tIns="91440" bIns="91440" anchor="ctr">
            <a:spAutoFit/>
          </a:bodyPr>
          <a:lstStyle/>
          <a:p>
            <a:pPr algn="ctr" eaLnBrk="0" latinLnBrk="0" hangingPunct="0"/>
            <a:r>
              <a:rPr kumimoji="0" lang="en-US" altLang="ko-KR" sz="1400" b="1">
                <a:solidFill>
                  <a:srgbClr val="333333"/>
                </a:solidFill>
                <a:latin typeface="Arial" pitchFamily="34" charset="0"/>
              </a:rPr>
              <a:t>Test Generation</a:t>
            </a:r>
          </a:p>
        </p:txBody>
      </p:sp>
      <p:pic>
        <p:nvPicPr>
          <p:cNvPr id="60435" name="Picture 32"/>
          <p:cNvPicPr>
            <a:picLocks noChangeAspect="1" noChangeArrowheads="1"/>
          </p:cNvPicPr>
          <p:nvPr/>
        </p:nvPicPr>
        <p:blipFill>
          <a:blip r:embed="rId3" cstate="print"/>
          <a:srcRect/>
          <a:stretch>
            <a:fillRect/>
          </a:stretch>
        </p:blipFill>
        <p:spPr bwMode="auto">
          <a:xfrm>
            <a:off x="5588000" y="2965450"/>
            <a:ext cx="3108325" cy="1557338"/>
          </a:xfrm>
          <a:prstGeom prst="rect">
            <a:avLst/>
          </a:prstGeom>
          <a:noFill/>
          <a:ln w="9525">
            <a:noFill/>
            <a:miter lim="800000"/>
            <a:headEnd/>
            <a:tailEnd/>
          </a:ln>
        </p:spPr>
      </p:pic>
      <p:pic>
        <p:nvPicPr>
          <p:cNvPr id="60436" name="Picture 33"/>
          <p:cNvPicPr>
            <a:picLocks noChangeAspect="1" noChangeArrowheads="1"/>
          </p:cNvPicPr>
          <p:nvPr/>
        </p:nvPicPr>
        <p:blipFill>
          <a:blip r:embed="rId4" cstate="print"/>
          <a:srcRect r="9740" b="26497"/>
          <a:stretch>
            <a:fillRect/>
          </a:stretch>
        </p:blipFill>
        <p:spPr bwMode="auto">
          <a:xfrm>
            <a:off x="6188075" y="3836988"/>
            <a:ext cx="2647950" cy="1558925"/>
          </a:xfrm>
          <a:prstGeom prst="rect">
            <a:avLst/>
          </a:prstGeom>
          <a:noFill/>
          <a:ln w="9525">
            <a:noFill/>
            <a:miter lim="800000"/>
            <a:headEnd/>
            <a:tailEnd/>
          </a:ln>
        </p:spPr>
      </p:pic>
      <p:pic>
        <p:nvPicPr>
          <p:cNvPr id="60437" name="Picture 36"/>
          <p:cNvPicPr>
            <a:picLocks noChangeAspect="1" noChangeArrowheads="1"/>
          </p:cNvPicPr>
          <p:nvPr/>
        </p:nvPicPr>
        <p:blipFill>
          <a:blip r:embed="rId5" cstate="print"/>
          <a:srcRect/>
          <a:stretch>
            <a:fillRect/>
          </a:stretch>
        </p:blipFill>
        <p:spPr bwMode="auto">
          <a:xfrm>
            <a:off x="311150" y="3098800"/>
            <a:ext cx="2935288" cy="1993900"/>
          </a:xfrm>
          <a:prstGeom prst="rect">
            <a:avLst/>
          </a:prstGeom>
          <a:noFill/>
          <a:ln w="3175">
            <a:noFill/>
            <a:miter lim="800000"/>
            <a:headEnd/>
            <a:tailEnd/>
          </a:ln>
        </p:spPr>
      </p:pic>
    </p:spTree>
    <p:extLst>
      <p:ext uri="{BB962C8B-B14F-4D97-AF65-F5344CB8AC3E}">
        <p14:creationId xmlns:p14="http://schemas.microsoft.com/office/powerpoint/2010/main" val="12738723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0" latinLnBrk="0" hangingPunct="0"/>
            <a:r>
              <a:rPr lang="en-US" dirty="0" smtClean="0"/>
              <a:t>Simulink Test</a:t>
            </a:r>
            <a:br>
              <a:rPr lang="en-US" dirty="0" smtClean="0"/>
            </a:br>
            <a:r>
              <a:rPr lang="en-US" sz="1800" i="1" dirty="0" smtClean="0"/>
              <a:t>Tool for authoring, managing, and executing simulation-based tests</a:t>
            </a:r>
            <a:endParaRPr lang="en-US" sz="1800" i="1" dirty="0"/>
          </a:p>
        </p:txBody>
      </p:sp>
      <p:sp>
        <p:nvSpPr>
          <p:cNvPr id="3" name="Content Placeholder 2"/>
          <p:cNvSpPr>
            <a:spLocks noGrp="1"/>
          </p:cNvSpPr>
          <p:nvPr>
            <p:ph idx="1"/>
          </p:nvPr>
        </p:nvSpPr>
        <p:spPr>
          <a:xfrm>
            <a:off x="152400" y="1514958"/>
            <a:ext cx="4267200" cy="4343400"/>
          </a:xfrm>
        </p:spPr>
        <p:txBody>
          <a:bodyPr/>
          <a:lstStyle/>
          <a:p>
            <a:pPr marL="0" indent="0" eaLnBrk="0" latinLnBrk="0" hangingPunct="0">
              <a:lnSpc>
                <a:spcPct val="300000"/>
              </a:lnSpc>
              <a:buNone/>
            </a:pPr>
            <a:r>
              <a:rPr lang="en-US" dirty="0" smtClean="0"/>
              <a:t>  Test Manager</a:t>
            </a:r>
          </a:p>
          <a:p>
            <a:pPr marL="341313" lvl="1" indent="-109538" eaLnBrk="0" latinLnBrk="0" hangingPunct="0">
              <a:buFont typeface="Wingdings" panose="05000000000000000000" pitchFamily="2" charset="2"/>
              <a:buChar char="ü"/>
            </a:pPr>
            <a:r>
              <a:rPr lang="en-US" sz="1800" dirty="0" smtClean="0"/>
              <a:t>Create Test Cases </a:t>
            </a:r>
            <a:endParaRPr lang="en-US" sz="1800" dirty="0"/>
          </a:p>
          <a:p>
            <a:pPr marL="341313" lvl="1" indent="-109538" eaLnBrk="0" latinLnBrk="0" hangingPunct="0">
              <a:buFont typeface="Wingdings" panose="05000000000000000000" pitchFamily="2" charset="2"/>
              <a:buChar char="ü"/>
            </a:pPr>
            <a:r>
              <a:rPr lang="en-US" sz="1800" dirty="0" smtClean="0"/>
              <a:t>Group into Suites</a:t>
            </a:r>
            <a:r>
              <a:rPr lang="en-US" sz="1800" dirty="0"/>
              <a:t> </a:t>
            </a:r>
            <a:r>
              <a:rPr lang="en-US" sz="1800" dirty="0" smtClean="0"/>
              <a:t>and Test Files</a:t>
            </a:r>
          </a:p>
          <a:p>
            <a:pPr marL="341313" lvl="1" indent="-109538" eaLnBrk="0" latinLnBrk="0" hangingPunct="0">
              <a:buFont typeface="Wingdings" panose="05000000000000000000" pitchFamily="2" charset="2"/>
              <a:buChar char="ü"/>
            </a:pPr>
            <a:r>
              <a:rPr lang="en-US" sz="1800" dirty="0" smtClean="0"/>
              <a:t>Execute individual or batch </a:t>
            </a:r>
          </a:p>
          <a:p>
            <a:pPr marL="341313" lvl="1" indent="-109538" eaLnBrk="0" latinLnBrk="0" hangingPunct="0">
              <a:buFont typeface="Wingdings" panose="05000000000000000000" pitchFamily="2" charset="2"/>
              <a:buChar char="ü"/>
            </a:pPr>
            <a:r>
              <a:rPr lang="en-US" sz="1800" dirty="0" smtClean="0"/>
              <a:t>View summary and detailed results</a:t>
            </a:r>
            <a:endParaRPr lang="en-US" sz="1800" dirty="0"/>
          </a:p>
          <a:p>
            <a:pPr marL="341313" lvl="1" indent="-109538" eaLnBrk="0" latinLnBrk="0" hangingPunct="0">
              <a:buFont typeface="Wingdings" panose="05000000000000000000" pitchFamily="2" charset="2"/>
              <a:buChar char="ü"/>
            </a:pPr>
            <a:r>
              <a:rPr lang="en-US" sz="1800" dirty="0" smtClean="0"/>
              <a:t>Archive, export, report</a:t>
            </a:r>
            <a:endParaRPr lang="en-US" sz="1800" dirty="0"/>
          </a:p>
        </p:txBody>
      </p:sp>
      <p:pic>
        <p:nvPicPr>
          <p:cNvPr id="10" name="Picture 9"/>
          <p:cNvPicPr>
            <a:picLocks noChangeAspect="1"/>
          </p:cNvPicPr>
          <p:nvPr/>
        </p:nvPicPr>
        <p:blipFill rotWithShape="1">
          <a:blip r:embed="rId2"/>
          <a:srcRect/>
          <a:stretch/>
        </p:blipFill>
        <p:spPr>
          <a:xfrm>
            <a:off x="4267200" y="1447799"/>
            <a:ext cx="4648201" cy="3005027"/>
          </a:xfrm>
          <a:prstGeom prst="rect">
            <a:avLst/>
          </a:prstGeom>
        </p:spPr>
      </p:pic>
      <p:sp>
        <p:nvSpPr>
          <p:cNvPr id="4" name="Rectangle 3"/>
          <p:cNvSpPr/>
          <p:nvPr/>
        </p:nvSpPr>
        <p:spPr>
          <a:xfrm>
            <a:off x="5410200" y="1991148"/>
            <a:ext cx="3505200" cy="235225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b="1" dirty="0" smtClean="0">
              <a:latin typeface="Arial" pitchFamily="34" charset="0"/>
              <a:cs typeface="Arial" pitchFamily="34" charset="0"/>
            </a:endParaRPr>
          </a:p>
        </p:txBody>
      </p:sp>
      <p:sp>
        <p:nvSpPr>
          <p:cNvPr id="12" name="Rectangle 11"/>
          <p:cNvSpPr/>
          <p:nvPr/>
        </p:nvSpPr>
        <p:spPr>
          <a:xfrm>
            <a:off x="4318839" y="2029422"/>
            <a:ext cx="1091361" cy="143863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b="1" dirty="0" smtClean="0">
              <a:latin typeface="Arial" pitchFamily="34" charset="0"/>
              <a:cs typeface="Arial" pitchFamily="34" charset="0"/>
            </a:endParaRPr>
          </a:p>
        </p:txBody>
      </p:sp>
      <p:pic>
        <p:nvPicPr>
          <p:cNvPr id="13" name="Picture 12"/>
          <p:cNvPicPr>
            <a:picLocks noChangeAspect="1"/>
          </p:cNvPicPr>
          <p:nvPr/>
        </p:nvPicPr>
        <p:blipFill>
          <a:blip r:embed="rId3"/>
          <a:stretch>
            <a:fillRect/>
          </a:stretch>
        </p:blipFill>
        <p:spPr>
          <a:xfrm>
            <a:off x="5064792" y="2296064"/>
            <a:ext cx="3850608" cy="2781188"/>
          </a:xfrm>
          <a:prstGeom prst="rect">
            <a:avLst/>
          </a:prstGeom>
        </p:spPr>
      </p:pic>
      <p:sp>
        <p:nvSpPr>
          <p:cNvPr id="14" name="Rectangle 13"/>
          <p:cNvSpPr/>
          <p:nvPr/>
        </p:nvSpPr>
        <p:spPr>
          <a:xfrm>
            <a:off x="6324600" y="2829348"/>
            <a:ext cx="2514600" cy="22479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b="1" dirty="0" smtClean="0">
              <a:latin typeface="Arial" pitchFamily="34" charset="0"/>
              <a:cs typeface="Arial" pitchFamily="34" charset="0"/>
            </a:endParaRPr>
          </a:p>
        </p:txBody>
      </p:sp>
      <p:sp>
        <p:nvSpPr>
          <p:cNvPr id="15" name="Rectangle 14"/>
          <p:cNvSpPr/>
          <p:nvPr/>
        </p:nvSpPr>
        <p:spPr>
          <a:xfrm>
            <a:off x="5105400" y="2829348"/>
            <a:ext cx="1219200" cy="123523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b="1" dirty="0" smtClean="0">
              <a:latin typeface="Arial" pitchFamily="34" charset="0"/>
              <a:cs typeface="Arial" pitchFamily="34" charset="0"/>
            </a:endParaRPr>
          </a:p>
        </p:txBody>
      </p:sp>
      <p:pic>
        <p:nvPicPr>
          <p:cNvPr id="11"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15188" t="14247" r="9510" b="24970"/>
          <a:stretch/>
        </p:blipFill>
        <p:spPr>
          <a:xfrm>
            <a:off x="7848600" y="381000"/>
            <a:ext cx="838200" cy="304800"/>
          </a:xfrm>
          <a:prstGeom prst="rect">
            <a:avLst/>
          </a:prstGeom>
        </p:spPr>
      </p:pic>
    </p:spTree>
    <p:extLst>
      <p:ext uri="{BB962C8B-B14F-4D97-AF65-F5344CB8AC3E}">
        <p14:creationId xmlns:p14="http://schemas.microsoft.com/office/powerpoint/2010/main" val="3090687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2" grpId="0" animBg="1"/>
      <p:bldP spid="12" grpId="1" animBg="1"/>
      <p:bldP spid="14"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ko-KR" dirty="0" smtClean="0"/>
              <a:t>Introduction to V&amp;V </a:t>
            </a:r>
            <a:br>
              <a:rPr lang="en-US" altLang="ko-KR" dirty="0" smtClean="0"/>
            </a:br>
            <a:r>
              <a:rPr lang="en-US" altLang="ko-KR" dirty="0" smtClean="0"/>
              <a:t>in Model-Based Design</a:t>
            </a:r>
            <a:endParaRPr lang="en-US" dirty="0"/>
          </a:p>
        </p:txBody>
      </p:sp>
      <p:sp>
        <p:nvSpPr>
          <p:cNvPr id="4" name="Subtitle 3"/>
          <p:cNvSpPr>
            <a:spLocks noGrp="1"/>
          </p:cNvSpPr>
          <p:nvPr>
            <p:ph type="subTitle" idx="1"/>
          </p:nvPr>
        </p:nvSpPr>
        <p:spPr/>
        <p:txBody>
          <a:bodyPr/>
          <a:lstStyle/>
          <a:p>
            <a:r>
              <a:rPr lang="ko-KR" altLang="en-US" dirty="0" smtClean="0"/>
              <a:t>윤 상 호</a:t>
            </a:r>
            <a:endParaRPr lang="en-US" altLang="ko-KR" dirty="0" smtClean="0"/>
          </a:p>
          <a:p>
            <a:r>
              <a:rPr lang="en-US" altLang="ko-KR" dirty="0" smtClean="0"/>
              <a:t>Senior Application Engineer</a:t>
            </a:r>
            <a:endParaRPr lang="ko-KR"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Case Templates</a:t>
            </a:r>
            <a:endParaRPr lang="en-US" dirty="0"/>
          </a:p>
        </p:txBody>
      </p:sp>
      <p:sp>
        <p:nvSpPr>
          <p:cNvPr id="6" name="TextBox 58"/>
          <p:cNvSpPr txBox="1"/>
          <p:nvPr/>
        </p:nvSpPr>
        <p:spPr>
          <a:xfrm>
            <a:off x="2064753" y="5344250"/>
            <a:ext cx="526106"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latin typeface="Arial" pitchFamily="34" charset="0"/>
                <a:cs typeface="Arial" pitchFamily="34" charset="0"/>
              </a:rPr>
              <a:t>Input</a:t>
            </a:r>
          </a:p>
        </p:txBody>
      </p:sp>
      <p:sp>
        <p:nvSpPr>
          <p:cNvPr id="7" name="Rectangle 6"/>
          <p:cNvSpPr/>
          <p:nvPr/>
        </p:nvSpPr>
        <p:spPr>
          <a:xfrm>
            <a:off x="990600" y="1371600"/>
            <a:ext cx="2693751" cy="46166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smtClean="0"/>
              <a:t>1.  Simulation Test</a:t>
            </a:r>
            <a:endParaRPr lang="en-US" sz="2400" dirty="0"/>
          </a:p>
        </p:txBody>
      </p:sp>
      <p:sp>
        <p:nvSpPr>
          <p:cNvPr id="8" name="Rectangle 7"/>
          <p:cNvSpPr/>
          <p:nvPr/>
        </p:nvSpPr>
        <p:spPr>
          <a:xfrm>
            <a:off x="1004816" y="2566662"/>
            <a:ext cx="2506199" cy="46166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smtClean="0"/>
              <a:t>2.  Baseline Test</a:t>
            </a:r>
            <a:endParaRPr lang="en-US" sz="2400" dirty="0"/>
          </a:p>
        </p:txBody>
      </p:sp>
      <p:sp>
        <p:nvSpPr>
          <p:cNvPr id="9" name="Rectangle 8"/>
          <p:cNvSpPr/>
          <p:nvPr/>
        </p:nvSpPr>
        <p:spPr>
          <a:xfrm>
            <a:off x="1033755" y="4372418"/>
            <a:ext cx="2934201" cy="46166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smtClean="0"/>
              <a:t>3.  Equivalence Test</a:t>
            </a:r>
            <a:endParaRPr lang="en-US" sz="2400" dirty="0"/>
          </a:p>
        </p:txBody>
      </p:sp>
      <p:pic>
        <p:nvPicPr>
          <p:cNvPr id="10" name="Picture 9"/>
          <p:cNvPicPr>
            <a:picLocks noChangeAspect="1"/>
          </p:cNvPicPr>
          <p:nvPr/>
        </p:nvPicPr>
        <p:blipFill rotWithShape="1">
          <a:blip r:embed="rId2"/>
          <a:srcRect l="4588" t="1785" r="4584" b="3030"/>
          <a:stretch/>
        </p:blipFill>
        <p:spPr>
          <a:xfrm>
            <a:off x="2883907" y="1933433"/>
            <a:ext cx="382070" cy="382831"/>
          </a:xfrm>
          <a:prstGeom prst="rect">
            <a:avLst/>
          </a:prstGeom>
        </p:spPr>
      </p:pic>
      <p:sp>
        <p:nvSpPr>
          <p:cNvPr id="11" name="TextBox 26"/>
          <p:cNvSpPr txBox="1"/>
          <p:nvPr/>
        </p:nvSpPr>
        <p:spPr>
          <a:xfrm>
            <a:off x="2717313" y="3814032"/>
            <a:ext cx="715259" cy="400110"/>
          </a:xfrm>
          <a:prstGeom prst="rect">
            <a:avLst/>
          </a:prstGeom>
          <a:noFill/>
          <a:ln>
            <a:solidFill>
              <a:schemeClr val="accent5">
                <a:lumMod val="75000"/>
              </a:schemeClr>
            </a:solid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smtClean="0">
                <a:latin typeface="Arial" pitchFamily="34" charset="0"/>
                <a:cs typeface="Arial" pitchFamily="34" charset="0"/>
              </a:rPr>
              <a:t>Expected</a:t>
            </a:r>
          </a:p>
          <a:p>
            <a:pPr algn="ctr"/>
            <a:r>
              <a:rPr lang="en-US" sz="1000" dirty="0" smtClean="0">
                <a:latin typeface="Arial" pitchFamily="34" charset="0"/>
                <a:cs typeface="Arial" pitchFamily="34" charset="0"/>
              </a:rPr>
              <a:t>Outputs</a:t>
            </a:r>
            <a:endParaRPr lang="en-US" sz="1000" dirty="0">
              <a:latin typeface="Arial" pitchFamily="34" charset="0"/>
              <a:cs typeface="Arial" pitchFamily="34" charset="0"/>
            </a:endParaRPr>
          </a:p>
        </p:txBody>
      </p:sp>
      <p:sp>
        <p:nvSpPr>
          <p:cNvPr id="12" name="Action Button: Document 11">
            <a:hlinkClick r:id="" action="ppaction://noaction" highlightClick="1"/>
          </p:cNvPr>
          <p:cNvSpPr/>
          <p:nvPr/>
        </p:nvSpPr>
        <p:spPr>
          <a:xfrm>
            <a:off x="2175406" y="3563655"/>
            <a:ext cx="304800" cy="304800"/>
          </a:xfrm>
          <a:prstGeom prst="actionButtonDocumen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latin typeface="Arial" pitchFamily="34" charset="0"/>
              <a:cs typeface="Arial" pitchFamily="34" charset="0"/>
            </a:endParaRPr>
          </a:p>
        </p:txBody>
      </p:sp>
      <p:sp>
        <p:nvSpPr>
          <p:cNvPr id="13" name="TextBox 35"/>
          <p:cNvSpPr txBox="1"/>
          <p:nvPr/>
        </p:nvSpPr>
        <p:spPr>
          <a:xfrm>
            <a:off x="2112042" y="3779360"/>
            <a:ext cx="431528" cy="276999"/>
          </a:xfrm>
          <a:prstGeom prst="rect">
            <a:avLst/>
          </a:prstGeom>
          <a:noFill/>
          <a:ln>
            <a:no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latin typeface="Arial" pitchFamily="34" charset="0"/>
                <a:cs typeface="Arial" pitchFamily="34" charset="0"/>
              </a:rPr>
              <a:t>File</a:t>
            </a:r>
          </a:p>
        </p:txBody>
      </p:sp>
      <p:pic>
        <p:nvPicPr>
          <p:cNvPr id="14" name="Picture 13"/>
          <p:cNvPicPr>
            <a:picLocks noChangeAspect="1"/>
          </p:cNvPicPr>
          <p:nvPr/>
        </p:nvPicPr>
        <p:blipFill rotWithShape="1">
          <a:blip r:embed="rId2"/>
          <a:srcRect l="4588" t="1785" r="4584" b="3030"/>
          <a:stretch/>
        </p:blipFill>
        <p:spPr>
          <a:xfrm>
            <a:off x="2883907" y="3101566"/>
            <a:ext cx="382070" cy="382831"/>
          </a:xfrm>
          <a:prstGeom prst="rect">
            <a:avLst/>
          </a:prstGeom>
        </p:spPr>
      </p:pic>
      <p:sp>
        <p:nvSpPr>
          <p:cNvPr id="15" name="TextBox 21"/>
          <p:cNvSpPr txBox="1"/>
          <p:nvPr/>
        </p:nvSpPr>
        <p:spPr>
          <a:xfrm>
            <a:off x="4480495" y="1997850"/>
            <a:ext cx="1329210"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rial" pitchFamily="34" charset="0"/>
                <a:cs typeface="Arial" pitchFamily="34" charset="0"/>
              </a:rPr>
              <a:t>Assessment Criteria</a:t>
            </a:r>
          </a:p>
        </p:txBody>
      </p:sp>
      <p:cxnSp>
        <p:nvCxnSpPr>
          <p:cNvPr id="16" name="Straight Arrow Connector 15"/>
          <p:cNvCxnSpPr/>
          <p:nvPr/>
        </p:nvCxnSpPr>
        <p:spPr>
          <a:xfrm>
            <a:off x="2118256" y="2146817"/>
            <a:ext cx="457200" cy="0"/>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6"/>
          <p:cNvSpPr txBox="1"/>
          <p:nvPr/>
        </p:nvSpPr>
        <p:spPr>
          <a:xfrm>
            <a:off x="2064753" y="1880389"/>
            <a:ext cx="526106"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latin typeface="Arial" pitchFamily="34" charset="0"/>
                <a:cs typeface="Arial" pitchFamily="34" charset="0"/>
              </a:rPr>
              <a:t>Input</a:t>
            </a:r>
          </a:p>
        </p:txBody>
      </p:sp>
      <p:cxnSp>
        <p:nvCxnSpPr>
          <p:cNvPr id="18" name="Straight Arrow Connector 17"/>
          <p:cNvCxnSpPr/>
          <p:nvPr/>
        </p:nvCxnSpPr>
        <p:spPr>
          <a:xfrm>
            <a:off x="2118256" y="3320300"/>
            <a:ext cx="457200" cy="0"/>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064753" y="3065257"/>
            <a:ext cx="526106"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latin typeface="Arial" pitchFamily="34" charset="0"/>
                <a:cs typeface="Arial" pitchFamily="34" charset="0"/>
              </a:rPr>
              <a:t>Input</a:t>
            </a:r>
          </a:p>
        </p:txBody>
      </p:sp>
      <p:sp>
        <p:nvSpPr>
          <p:cNvPr id="20" name="TextBox 42"/>
          <p:cNvSpPr txBox="1"/>
          <p:nvPr/>
        </p:nvSpPr>
        <p:spPr>
          <a:xfrm>
            <a:off x="2064753" y="4850979"/>
            <a:ext cx="526106"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latin typeface="Arial" pitchFamily="34" charset="0"/>
                <a:cs typeface="Arial" pitchFamily="34" charset="0"/>
              </a:rPr>
              <a:t>Input</a:t>
            </a:r>
          </a:p>
        </p:txBody>
      </p:sp>
      <p:pic>
        <p:nvPicPr>
          <p:cNvPr id="21" name="Picture 20"/>
          <p:cNvPicPr>
            <a:picLocks noChangeAspect="1"/>
          </p:cNvPicPr>
          <p:nvPr/>
        </p:nvPicPr>
        <p:blipFill rotWithShape="1">
          <a:blip r:embed="rId2"/>
          <a:srcRect l="4588" t="1785" r="4584" b="3030"/>
          <a:stretch/>
        </p:blipFill>
        <p:spPr>
          <a:xfrm>
            <a:off x="2883907" y="4929459"/>
            <a:ext cx="382070" cy="382831"/>
          </a:xfrm>
          <a:prstGeom prst="rect">
            <a:avLst/>
          </a:prstGeom>
        </p:spPr>
      </p:pic>
      <p:pic>
        <p:nvPicPr>
          <p:cNvPr id="22" name="Picture 21"/>
          <p:cNvPicPr>
            <a:picLocks noChangeAspect="1"/>
          </p:cNvPicPr>
          <p:nvPr/>
        </p:nvPicPr>
        <p:blipFill rotWithShape="1">
          <a:blip r:embed="rId2"/>
          <a:srcRect l="4588" t="1785" r="4584" b="3030"/>
          <a:stretch/>
        </p:blipFill>
        <p:spPr>
          <a:xfrm>
            <a:off x="2883907" y="5403201"/>
            <a:ext cx="382070" cy="382831"/>
          </a:xfrm>
          <a:prstGeom prst="rect">
            <a:avLst/>
          </a:prstGeom>
        </p:spPr>
      </p:pic>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660000">
            <a:off x="4330538" y="1962910"/>
            <a:ext cx="235288" cy="268594"/>
          </a:xfrm>
          <a:prstGeom prst="rect">
            <a:avLst/>
          </a:prstGeom>
        </p:spPr>
      </p:pic>
      <p:cxnSp>
        <p:nvCxnSpPr>
          <p:cNvPr id="24" name="Straight Arrow Connector 23"/>
          <p:cNvCxnSpPr/>
          <p:nvPr/>
        </p:nvCxnSpPr>
        <p:spPr>
          <a:xfrm>
            <a:off x="3537679" y="4024911"/>
            <a:ext cx="627355" cy="0"/>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2118256" y="4032014"/>
            <a:ext cx="457200" cy="0"/>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2118256" y="5116359"/>
            <a:ext cx="457200" cy="0"/>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2118256" y="5621249"/>
            <a:ext cx="457200" cy="0"/>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3537679" y="3317697"/>
            <a:ext cx="627355" cy="0"/>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82"/>
          <p:cNvSpPr txBox="1"/>
          <p:nvPr/>
        </p:nvSpPr>
        <p:spPr>
          <a:xfrm>
            <a:off x="3509141" y="3047801"/>
            <a:ext cx="646331"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latin typeface="Arial" pitchFamily="34" charset="0"/>
                <a:cs typeface="Arial" pitchFamily="34" charset="0"/>
              </a:rPr>
              <a:t>Output</a:t>
            </a:r>
          </a:p>
        </p:txBody>
      </p:sp>
      <p:cxnSp>
        <p:nvCxnSpPr>
          <p:cNvPr id="30" name="Straight Arrow Connector 29"/>
          <p:cNvCxnSpPr/>
          <p:nvPr/>
        </p:nvCxnSpPr>
        <p:spPr>
          <a:xfrm>
            <a:off x="3537679" y="2139714"/>
            <a:ext cx="627355" cy="0"/>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85"/>
          <p:cNvSpPr txBox="1"/>
          <p:nvPr/>
        </p:nvSpPr>
        <p:spPr>
          <a:xfrm>
            <a:off x="3509141" y="1869818"/>
            <a:ext cx="646331" cy="276999"/>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latin typeface="Arial" pitchFamily="34" charset="0"/>
                <a:cs typeface="Arial" pitchFamily="34" charset="0"/>
              </a:rPr>
              <a:t>Output</a:t>
            </a:r>
          </a:p>
        </p:txBody>
      </p:sp>
      <p:cxnSp>
        <p:nvCxnSpPr>
          <p:cNvPr id="32" name="Straight Arrow Connector 31"/>
          <p:cNvCxnSpPr/>
          <p:nvPr/>
        </p:nvCxnSpPr>
        <p:spPr>
          <a:xfrm>
            <a:off x="3537679" y="5109256"/>
            <a:ext cx="627355" cy="0"/>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88"/>
          <p:cNvSpPr txBox="1"/>
          <p:nvPr/>
        </p:nvSpPr>
        <p:spPr>
          <a:xfrm>
            <a:off x="3509141" y="4839360"/>
            <a:ext cx="646331"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latin typeface="Arial" pitchFamily="34" charset="0"/>
                <a:cs typeface="Arial" pitchFamily="34" charset="0"/>
              </a:rPr>
              <a:t>Output</a:t>
            </a:r>
          </a:p>
        </p:txBody>
      </p:sp>
      <p:cxnSp>
        <p:nvCxnSpPr>
          <p:cNvPr id="34" name="Straight Arrow Connector 33"/>
          <p:cNvCxnSpPr/>
          <p:nvPr/>
        </p:nvCxnSpPr>
        <p:spPr>
          <a:xfrm>
            <a:off x="3537679" y="5614145"/>
            <a:ext cx="627355" cy="0"/>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91"/>
          <p:cNvSpPr txBox="1"/>
          <p:nvPr/>
        </p:nvSpPr>
        <p:spPr>
          <a:xfrm>
            <a:off x="3509141" y="5344249"/>
            <a:ext cx="646331"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latin typeface="Arial" pitchFamily="34" charset="0"/>
                <a:cs typeface="Arial" pitchFamily="34" charset="0"/>
              </a:rPr>
              <a:t>Output</a:t>
            </a:r>
          </a:p>
        </p:txBody>
      </p:sp>
      <p:sp>
        <p:nvSpPr>
          <p:cNvPr id="36" name="TextBox 103"/>
          <p:cNvSpPr txBox="1"/>
          <p:nvPr/>
        </p:nvSpPr>
        <p:spPr>
          <a:xfrm>
            <a:off x="4480495" y="3565139"/>
            <a:ext cx="1329210"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rial" pitchFamily="34" charset="0"/>
                <a:cs typeface="Arial" pitchFamily="34" charset="0"/>
              </a:rPr>
              <a:t>Assessment Criteria</a:t>
            </a:r>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660000">
            <a:off x="4330538" y="3530199"/>
            <a:ext cx="235288" cy="268594"/>
          </a:xfrm>
          <a:prstGeom prst="rect">
            <a:avLst/>
          </a:prstGeom>
        </p:spPr>
      </p:pic>
      <p:sp>
        <p:nvSpPr>
          <p:cNvPr id="38" name="TextBox 105"/>
          <p:cNvSpPr txBox="1"/>
          <p:nvPr/>
        </p:nvSpPr>
        <p:spPr>
          <a:xfrm>
            <a:off x="4480495" y="5221139"/>
            <a:ext cx="1329210"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rial" pitchFamily="34" charset="0"/>
                <a:cs typeface="Arial" pitchFamily="34" charset="0"/>
              </a:rPr>
              <a:t>Assessment Criteria</a:t>
            </a:r>
          </a:p>
        </p:txBody>
      </p:sp>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660000">
            <a:off x="4330538" y="5186199"/>
            <a:ext cx="235288" cy="268594"/>
          </a:xfrm>
          <a:prstGeom prst="rect">
            <a:avLst/>
          </a:prstGeom>
        </p:spPr>
      </p:pic>
    </p:spTree>
    <p:extLst>
      <p:ext uri="{BB962C8B-B14F-4D97-AF65-F5344CB8AC3E}">
        <p14:creationId xmlns:p14="http://schemas.microsoft.com/office/powerpoint/2010/main" val="29583691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2"/>
          <p:cNvSpPr>
            <a:spLocks noGrp="1" noChangeArrowheads="1"/>
          </p:cNvSpPr>
          <p:nvPr>
            <p:ph type="title"/>
          </p:nvPr>
        </p:nvSpPr>
        <p:spPr/>
        <p:txBody>
          <a:bodyPr lIns="91439" tIns="45719" rIns="91439" bIns="45719"/>
          <a:lstStyle/>
          <a:p>
            <a:pPr eaLnBrk="1" hangingPunct="1"/>
            <a:r>
              <a:rPr lang="en-US" altLang="ko-KR" dirty="0" smtClean="0"/>
              <a:t>How about Legacy Code?</a:t>
            </a:r>
          </a:p>
        </p:txBody>
      </p:sp>
      <p:sp>
        <p:nvSpPr>
          <p:cNvPr id="10" name="내용 개체 틀 9"/>
          <p:cNvSpPr>
            <a:spLocks noGrp="1"/>
          </p:cNvSpPr>
          <p:nvPr>
            <p:ph idx="1"/>
          </p:nvPr>
        </p:nvSpPr>
        <p:spPr/>
        <p:txBody>
          <a:bodyPr/>
          <a:lstStyle/>
          <a:p>
            <a:r>
              <a:rPr lang="en-US" altLang="ko-KR" kern="0" dirty="0">
                <a:solidFill>
                  <a:srgbClr val="000000"/>
                </a:solidFill>
              </a:rPr>
              <a:t>Use of Legacy Code Tool for introduction of existing C code on Simulink models</a:t>
            </a:r>
          </a:p>
          <a:p>
            <a:endParaRPr lang="ko-KR" altLang="en-US" dirty="0"/>
          </a:p>
        </p:txBody>
      </p:sp>
      <p:grpSp>
        <p:nvGrpSpPr>
          <p:cNvPr id="46" name="Group 1"/>
          <p:cNvGrpSpPr>
            <a:grpSpLocks/>
          </p:cNvGrpSpPr>
          <p:nvPr/>
        </p:nvGrpSpPr>
        <p:grpSpPr bwMode="auto">
          <a:xfrm>
            <a:off x="755576" y="2996952"/>
            <a:ext cx="7891462" cy="2755900"/>
            <a:chOff x="874713" y="3373493"/>
            <a:chExt cx="7891462" cy="2756293"/>
          </a:xfrm>
        </p:grpSpPr>
        <p:sp>
          <p:nvSpPr>
            <p:cNvPr id="47" name="Text Box 9"/>
            <p:cNvSpPr txBox="1">
              <a:spLocks noChangeArrowheads="1"/>
            </p:cNvSpPr>
            <p:nvPr/>
          </p:nvSpPr>
          <p:spPr bwMode="auto">
            <a:xfrm>
              <a:off x="2917825" y="4999325"/>
              <a:ext cx="1595438" cy="323896"/>
            </a:xfrm>
            <a:prstGeom prst="rect">
              <a:avLst/>
            </a:prstGeom>
            <a:noFill/>
            <a:ln w="9525">
              <a:noFill/>
              <a:miter lim="800000"/>
              <a:headEnd/>
              <a:tailEnd/>
            </a:ln>
          </p:spPr>
          <p:txBody>
            <a:bodyPr wrap="none" bIns="0">
              <a:spAutoFit/>
            </a:bodyPr>
            <a:lstStyle/>
            <a:p>
              <a:pPr algn="ctr" eaLnBrk="0" hangingPunct="0">
                <a:defRPr/>
              </a:pPr>
              <a:r>
                <a:rPr lang="en-US" dirty="0">
                  <a:latin typeface="+mj-lt"/>
                  <a:cs typeface="+mn-cs"/>
                </a:rPr>
                <a:t>specification</a:t>
              </a:r>
            </a:p>
          </p:txBody>
        </p:sp>
        <p:sp>
          <p:nvSpPr>
            <p:cNvPr id="48" name="Documents"/>
            <p:cNvSpPr>
              <a:spLocks noChangeAspect="1" noEditPoints="1" noChangeArrowheads="1"/>
            </p:cNvSpPr>
            <p:nvPr/>
          </p:nvSpPr>
          <p:spPr bwMode="auto">
            <a:xfrm>
              <a:off x="874713" y="3505274"/>
              <a:ext cx="1938337" cy="2595933"/>
            </a:xfrm>
            <a:custGeom>
              <a:avLst/>
              <a:gdLst>
                <a:gd name="T0" fmla="*/ 0 w 21600"/>
                <a:gd name="T1" fmla="*/ 2147483647 h 21600"/>
                <a:gd name="T2" fmla="*/ 2147483647 w 21600"/>
                <a:gd name="T3" fmla="*/ 0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1188758934 w 21600"/>
                <a:gd name="T15" fmla="*/ 2147483647 h 21600"/>
                <a:gd name="T16" fmla="*/ 2147483647 w 21600"/>
                <a:gd name="T17" fmla="*/ 0 h 21600"/>
                <a:gd name="T18" fmla="*/ 2147483647 w 21600"/>
                <a:gd name="T19" fmla="*/ 0 h 21600"/>
                <a:gd name="T20" fmla="*/ 0 w 21600"/>
                <a:gd name="T21" fmla="*/ 2147483647 h 21600"/>
                <a:gd name="T22" fmla="*/ 2147483647 w 21600"/>
                <a:gd name="T23" fmla="*/ 2147483647 h 21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1645 w 21600"/>
                <a:gd name="T37" fmla="*/ 4171 h 21600"/>
                <a:gd name="T38" fmla="*/ 16522 w 21600"/>
                <a:gd name="T39" fmla="*/ 17314 h 216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00" h="21600" extrusionOk="0">
                  <a:moveTo>
                    <a:pt x="0" y="18014"/>
                  </a:moveTo>
                  <a:lnTo>
                    <a:pt x="0" y="2800"/>
                  </a:lnTo>
                  <a:lnTo>
                    <a:pt x="1645" y="2800"/>
                  </a:lnTo>
                  <a:lnTo>
                    <a:pt x="1645" y="1428"/>
                  </a:lnTo>
                  <a:lnTo>
                    <a:pt x="3468" y="1428"/>
                  </a:lnTo>
                  <a:lnTo>
                    <a:pt x="3468" y="0"/>
                  </a:lnTo>
                  <a:lnTo>
                    <a:pt x="21653" y="0"/>
                  </a:lnTo>
                  <a:lnTo>
                    <a:pt x="21653" y="18828"/>
                  </a:lnTo>
                  <a:lnTo>
                    <a:pt x="19954" y="18828"/>
                  </a:lnTo>
                  <a:lnTo>
                    <a:pt x="19954" y="20214"/>
                  </a:lnTo>
                  <a:lnTo>
                    <a:pt x="18256" y="20214"/>
                  </a:lnTo>
                  <a:lnTo>
                    <a:pt x="18256" y="21600"/>
                  </a:lnTo>
                  <a:lnTo>
                    <a:pt x="4434" y="21600"/>
                  </a:lnTo>
                  <a:lnTo>
                    <a:pt x="0" y="18014"/>
                  </a:lnTo>
                  <a:close/>
                </a:path>
                <a:path w="21600" h="21600" extrusionOk="0">
                  <a:moveTo>
                    <a:pt x="3486" y="1428"/>
                  </a:moveTo>
                  <a:lnTo>
                    <a:pt x="19954" y="1428"/>
                  </a:lnTo>
                  <a:lnTo>
                    <a:pt x="19954" y="20214"/>
                  </a:lnTo>
                  <a:lnTo>
                    <a:pt x="18256" y="20214"/>
                  </a:lnTo>
                  <a:lnTo>
                    <a:pt x="18256" y="2800"/>
                  </a:lnTo>
                  <a:lnTo>
                    <a:pt x="1645" y="2800"/>
                  </a:lnTo>
                  <a:lnTo>
                    <a:pt x="1645" y="1428"/>
                  </a:lnTo>
                  <a:lnTo>
                    <a:pt x="3486" y="1428"/>
                  </a:lnTo>
                  <a:close/>
                </a:path>
                <a:path w="21600" h="21600" extrusionOk="0">
                  <a:moveTo>
                    <a:pt x="0" y="18014"/>
                  </a:moveTo>
                  <a:lnTo>
                    <a:pt x="4434" y="18000"/>
                  </a:lnTo>
                  <a:lnTo>
                    <a:pt x="4434" y="21600"/>
                  </a:lnTo>
                  <a:lnTo>
                    <a:pt x="0" y="18014"/>
                  </a:lnTo>
                  <a:close/>
                </a:path>
              </a:pathLst>
            </a:custGeom>
            <a:solidFill>
              <a:srgbClr val="D8EBB3"/>
            </a:solidFill>
            <a:ln w="9525">
              <a:solidFill>
                <a:srgbClr val="000000"/>
              </a:solidFill>
              <a:miter lim="800000"/>
              <a:headEnd/>
              <a:tailEnd/>
            </a:ln>
          </p:spPr>
          <p:txBody>
            <a:bodyPr/>
            <a:lstStyle/>
            <a:p>
              <a:pPr algn="ctr" eaLnBrk="0" hangingPunct="0">
                <a:defRPr/>
              </a:pPr>
              <a:r>
                <a:rPr lang="en-US" dirty="0">
                  <a:latin typeface="+mj-lt"/>
                  <a:cs typeface="+mn-cs"/>
                </a:rPr>
                <a:t>External C Function</a:t>
              </a:r>
            </a:p>
          </p:txBody>
        </p:sp>
        <p:sp>
          <p:nvSpPr>
            <p:cNvPr id="49" name="Line 7"/>
            <p:cNvSpPr>
              <a:spLocks noChangeShapeType="1"/>
            </p:cNvSpPr>
            <p:nvPr/>
          </p:nvSpPr>
          <p:spPr bwMode="auto">
            <a:xfrm>
              <a:off x="2932113" y="4953280"/>
              <a:ext cx="1676400" cy="0"/>
            </a:xfrm>
            <a:prstGeom prst="line">
              <a:avLst/>
            </a:prstGeom>
            <a:noFill/>
            <a:ln w="38100">
              <a:solidFill>
                <a:srgbClr val="FF9900"/>
              </a:solidFill>
              <a:round/>
              <a:headEnd/>
              <a:tailEnd type="triangle" w="lg" len="lg"/>
            </a:ln>
          </p:spPr>
          <p:txBody>
            <a:bodyPr bIns="0">
              <a:spAutoFit/>
            </a:bodyPr>
            <a:lstStyle/>
            <a:p>
              <a:pPr algn="ctr" eaLnBrk="0" hangingPunct="0">
                <a:defRPr/>
              </a:pPr>
              <a:endParaRPr lang="en-US">
                <a:latin typeface="+mj-lt"/>
                <a:cs typeface="+mn-cs"/>
              </a:endParaRPr>
            </a:p>
          </p:txBody>
        </p:sp>
        <p:sp>
          <p:nvSpPr>
            <p:cNvPr id="50" name="Text Box 8"/>
            <p:cNvSpPr txBox="1">
              <a:spLocks noChangeArrowheads="1"/>
            </p:cNvSpPr>
            <p:nvPr/>
          </p:nvSpPr>
          <p:spPr bwMode="auto">
            <a:xfrm>
              <a:off x="2890838" y="4575401"/>
              <a:ext cx="1744662" cy="322309"/>
            </a:xfrm>
            <a:prstGeom prst="rect">
              <a:avLst/>
            </a:prstGeom>
            <a:noFill/>
            <a:ln w="9525">
              <a:noFill/>
              <a:miter lim="800000"/>
              <a:headEnd/>
              <a:tailEnd/>
            </a:ln>
          </p:spPr>
          <p:txBody>
            <a:bodyPr wrap="none" bIns="0">
              <a:spAutoFit/>
            </a:bodyPr>
            <a:lstStyle/>
            <a:p>
              <a:pPr algn="ctr" eaLnBrk="0" hangingPunct="0">
                <a:defRPr/>
              </a:pPr>
              <a:r>
                <a:rPr lang="en-US" dirty="0">
                  <a:latin typeface="+mj-lt"/>
                  <a:cs typeface="+mn-cs"/>
                </a:rPr>
                <a:t>MATLAB code</a:t>
              </a:r>
            </a:p>
          </p:txBody>
        </p:sp>
        <p:pic>
          <p:nvPicPr>
            <p:cNvPr id="51"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3373493"/>
              <a:ext cx="3965575" cy="2756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8783843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l="8842" t="28253" r="15273" b="15826"/>
          <a:stretch/>
        </p:blipFill>
        <p:spPr>
          <a:xfrm>
            <a:off x="4343400" y="1219200"/>
            <a:ext cx="4495800" cy="2743200"/>
          </a:xfrm>
          <a:prstGeom prst="rect">
            <a:avLst/>
          </a:prstGeom>
          <a:noFill/>
          <a:ln w="12700">
            <a:solidFill>
              <a:schemeClr val="tx1"/>
            </a:solidFill>
            <a:miter lim="800000"/>
            <a:headEnd/>
            <a:tailEnd/>
          </a:ln>
          <a:effectLst>
            <a:outerShdw blurRad="50800" dist="101600" dir="2700000" algn="tl" rotWithShape="0">
              <a:prstClr val="black">
                <a:alpha val="40000"/>
              </a:prstClr>
            </a:outerShdw>
          </a:effectLst>
        </p:spPr>
      </p:pic>
      <p:sp>
        <p:nvSpPr>
          <p:cNvPr id="2" name="Title 1"/>
          <p:cNvSpPr>
            <a:spLocks noGrp="1"/>
          </p:cNvSpPr>
          <p:nvPr>
            <p:ph type="title"/>
          </p:nvPr>
        </p:nvSpPr>
        <p:spPr>
          <a:xfrm>
            <a:off x="327768" y="381000"/>
            <a:ext cx="8077200" cy="990600"/>
          </a:xfrm>
        </p:spPr>
        <p:txBody>
          <a:bodyPr/>
          <a:lstStyle/>
          <a:p>
            <a:r>
              <a:rPr lang="en-US" dirty="0" smtClean="0"/>
              <a:t>Coverage for C-code S-Functions </a:t>
            </a:r>
            <a:br>
              <a:rPr lang="en-US" dirty="0" smtClean="0"/>
            </a:br>
            <a:endParaRPr lang="en-US" dirty="0"/>
          </a:p>
        </p:txBody>
      </p:sp>
      <p:grpSp>
        <p:nvGrpSpPr>
          <p:cNvPr id="16" name="Group 15"/>
          <p:cNvGrpSpPr/>
          <p:nvPr/>
        </p:nvGrpSpPr>
        <p:grpSpPr>
          <a:xfrm>
            <a:off x="5081270" y="1788364"/>
            <a:ext cx="3350733" cy="4384418"/>
            <a:chOff x="5081270" y="1788364"/>
            <a:chExt cx="3350733" cy="4384418"/>
          </a:xfrm>
        </p:grpSpPr>
        <p:grpSp>
          <p:nvGrpSpPr>
            <p:cNvPr id="8" name="Group 7"/>
            <p:cNvGrpSpPr/>
            <p:nvPr/>
          </p:nvGrpSpPr>
          <p:grpSpPr>
            <a:xfrm>
              <a:off x="5081270" y="1788364"/>
              <a:ext cx="3350733" cy="4384418"/>
              <a:chOff x="5081270" y="1788364"/>
              <a:chExt cx="3350733" cy="4384418"/>
            </a:xfrm>
          </p:grpSpPr>
          <p:pic>
            <p:nvPicPr>
              <p:cNvPr id="7" name="Picture 6"/>
              <p:cNvPicPr>
                <a:picLocks noChangeAspect="1"/>
              </p:cNvPicPr>
              <p:nvPr/>
            </p:nvPicPr>
            <p:blipFill rotWithShape="1">
              <a:blip r:embed="rId4"/>
              <a:srcRect l="10565" t="26261" r="16794" b="16765"/>
              <a:stretch/>
            </p:blipFill>
            <p:spPr>
              <a:xfrm>
                <a:off x="5715000" y="3771279"/>
                <a:ext cx="2701691" cy="2401503"/>
              </a:xfrm>
              <a:prstGeom prst="rect">
                <a:avLst/>
              </a:prstGeom>
              <a:noFill/>
              <a:ln w="12700">
                <a:solidFill>
                  <a:schemeClr val="tx1"/>
                </a:solidFill>
                <a:miter lim="800000"/>
                <a:headEnd/>
                <a:tailEnd/>
              </a:ln>
              <a:effectLst>
                <a:outerShdw blurRad="50800" dist="101600" dir="2700000" algn="tl" rotWithShape="0">
                  <a:prstClr val="black">
                    <a:alpha val="40000"/>
                  </a:prstClr>
                </a:outerShdw>
              </a:effectLst>
            </p:spPr>
          </p:pic>
          <p:sp>
            <p:nvSpPr>
              <p:cNvPr id="3" name="Trapezoid 2"/>
              <p:cNvSpPr/>
              <p:nvPr/>
            </p:nvSpPr>
            <p:spPr>
              <a:xfrm>
                <a:off x="5081270" y="1788364"/>
                <a:ext cx="3350733" cy="1978142"/>
              </a:xfrm>
              <a:custGeom>
                <a:avLst/>
                <a:gdLst>
                  <a:gd name="connsiteX0" fmla="*/ 0 w 3960598"/>
                  <a:gd name="connsiteY0" fmla="*/ 1912240 h 1912240"/>
                  <a:gd name="connsiteX1" fmla="*/ 478060 w 3960598"/>
                  <a:gd name="connsiteY1" fmla="*/ 0 h 1912240"/>
                  <a:gd name="connsiteX2" fmla="*/ 3482538 w 3960598"/>
                  <a:gd name="connsiteY2" fmla="*/ 0 h 1912240"/>
                  <a:gd name="connsiteX3" fmla="*/ 3960598 w 3960598"/>
                  <a:gd name="connsiteY3" fmla="*/ 1912240 h 1912240"/>
                  <a:gd name="connsiteX4" fmla="*/ 0 w 3960598"/>
                  <a:gd name="connsiteY4" fmla="*/ 1912240 h 1912240"/>
                  <a:gd name="connsiteX0" fmla="*/ 790568 w 3482538"/>
                  <a:gd name="connsiteY0" fmla="*/ 1912240 h 1912240"/>
                  <a:gd name="connsiteX1" fmla="*/ 0 w 3482538"/>
                  <a:gd name="connsiteY1" fmla="*/ 0 h 1912240"/>
                  <a:gd name="connsiteX2" fmla="*/ 3004478 w 3482538"/>
                  <a:gd name="connsiteY2" fmla="*/ 0 h 1912240"/>
                  <a:gd name="connsiteX3" fmla="*/ 3482538 w 3482538"/>
                  <a:gd name="connsiteY3" fmla="*/ 1912240 h 1912240"/>
                  <a:gd name="connsiteX4" fmla="*/ 790568 w 3482538"/>
                  <a:gd name="connsiteY4" fmla="*/ 1912240 h 1912240"/>
                  <a:gd name="connsiteX0" fmla="*/ 1029466 w 3721436"/>
                  <a:gd name="connsiteY0" fmla="*/ 1912240 h 1912240"/>
                  <a:gd name="connsiteX1" fmla="*/ 0 w 3721436"/>
                  <a:gd name="connsiteY1" fmla="*/ 16476 h 1912240"/>
                  <a:gd name="connsiteX2" fmla="*/ 3243376 w 3721436"/>
                  <a:gd name="connsiteY2" fmla="*/ 0 h 1912240"/>
                  <a:gd name="connsiteX3" fmla="*/ 3721436 w 3721436"/>
                  <a:gd name="connsiteY3" fmla="*/ 1912240 h 1912240"/>
                  <a:gd name="connsiteX4" fmla="*/ 1029466 w 3721436"/>
                  <a:gd name="connsiteY4" fmla="*/ 1912240 h 1912240"/>
                  <a:gd name="connsiteX0" fmla="*/ 1029466 w 3721436"/>
                  <a:gd name="connsiteY0" fmla="*/ 1895764 h 1895764"/>
                  <a:gd name="connsiteX1" fmla="*/ 0 w 3721436"/>
                  <a:gd name="connsiteY1" fmla="*/ 0 h 1895764"/>
                  <a:gd name="connsiteX2" fmla="*/ 2139506 w 3721436"/>
                  <a:gd name="connsiteY2" fmla="*/ 0 h 1895764"/>
                  <a:gd name="connsiteX3" fmla="*/ 3721436 w 3721436"/>
                  <a:gd name="connsiteY3" fmla="*/ 1895764 h 1895764"/>
                  <a:gd name="connsiteX4" fmla="*/ 1029466 w 3721436"/>
                  <a:gd name="connsiteY4" fmla="*/ 1895764 h 1895764"/>
                  <a:gd name="connsiteX0" fmla="*/ 642288 w 3721436"/>
                  <a:gd name="connsiteY0" fmla="*/ 1961666 h 1961666"/>
                  <a:gd name="connsiteX1" fmla="*/ 0 w 3721436"/>
                  <a:gd name="connsiteY1" fmla="*/ 0 h 1961666"/>
                  <a:gd name="connsiteX2" fmla="*/ 2139506 w 3721436"/>
                  <a:gd name="connsiteY2" fmla="*/ 0 h 1961666"/>
                  <a:gd name="connsiteX3" fmla="*/ 3721436 w 3721436"/>
                  <a:gd name="connsiteY3" fmla="*/ 1895764 h 1961666"/>
                  <a:gd name="connsiteX4" fmla="*/ 642288 w 3721436"/>
                  <a:gd name="connsiteY4" fmla="*/ 1961666 h 1961666"/>
                  <a:gd name="connsiteX0" fmla="*/ 642288 w 3350733"/>
                  <a:gd name="connsiteY0" fmla="*/ 1961666 h 1978142"/>
                  <a:gd name="connsiteX1" fmla="*/ 0 w 3350733"/>
                  <a:gd name="connsiteY1" fmla="*/ 0 h 1978142"/>
                  <a:gd name="connsiteX2" fmla="*/ 2139506 w 3350733"/>
                  <a:gd name="connsiteY2" fmla="*/ 0 h 1978142"/>
                  <a:gd name="connsiteX3" fmla="*/ 3350733 w 3350733"/>
                  <a:gd name="connsiteY3" fmla="*/ 1978142 h 1978142"/>
                  <a:gd name="connsiteX4" fmla="*/ 642288 w 3350733"/>
                  <a:gd name="connsiteY4" fmla="*/ 1961666 h 1978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0733" h="1978142">
                    <a:moveTo>
                      <a:pt x="642288" y="1961666"/>
                    </a:moveTo>
                    <a:lnTo>
                      <a:pt x="0" y="0"/>
                    </a:lnTo>
                    <a:lnTo>
                      <a:pt x="2139506" y="0"/>
                    </a:lnTo>
                    <a:lnTo>
                      <a:pt x="3350733" y="1978142"/>
                    </a:lnTo>
                    <a:lnTo>
                      <a:pt x="642288" y="1961666"/>
                    </a:lnTo>
                    <a:close/>
                  </a:path>
                </a:pathLst>
              </a:custGeom>
              <a:solidFill>
                <a:schemeClr val="accent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sp>
          <p:nvSpPr>
            <p:cNvPr id="14" name="TextBox 13"/>
            <p:cNvSpPr txBox="1"/>
            <p:nvPr/>
          </p:nvSpPr>
          <p:spPr>
            <a:xfrm>
              <a:off x="7426091" y="5739646"/>
              <a:ext cx="954107" cy="369332"/>
            </a:xfrm>
            <a:prstGeom prst="rect">
              <a:avLst/>
            </a:prstGeom>
            <a:noFill/>
          </p:spPr>
          <p:txBody>
            <a:bodyPr wrap="none" rtlCol="0">
              <a:spAutoFit/>
            </a:bodyPr>
            <a:lstStyle/>
            <a:p>
              <a:r>
                <a:rPr lang="en-US" b="1" dirty="0" smtClean="0">
                  <a:solidFill>
                    <a:srgbClr val="C00000"/>
                  </a:solidFill>
                  <a:latin typeface="Arial" pitchFamily="34" charset="0"/>
                  <a:cs typeface="Arial" pitchFamily="34" charset="0"/>
                </a:rPr>
                <a:t>C code</a:t>
              </a:r>
              <a:endParaRPr lang="en-US" b="1" dirty="0">
                <a:solidFill>
                  <a:srgbClr val="C00000"/>
                </a:solidFill>
                <a:latin typeface="Arial" pitchFamily="34" charset="0"/>
                <a:cs typeface="Arial" pitchFamily="34" charset="0"/>
              </a:endParaRPr>
            </a:p>
          </p:txBody>
        </p:sp>
      </p:grpSp>
      <p:grpSp>
        <p:nvGrpSpPr>
          <p:cNvPr id="18" name="Group 17"/>
          <p:cNvGrpSpPr/>
          <p:nvPr/>
        </p:nvGrpSpPr>
        <p:grpSpPr>
          <a:xfrm>
            <a:off x="1600200" y="1645963"/>
            <a:ext cx="3572202" cy="4016900"/>
            <a:chOff x="1600200" y="1645963"/>
            <a:chExt cx="3572202" cy="4016900"/>
          </a:xfrm>
        </p:grpSpPr>
        <p:sp>
          <p:nvSpPr>
            <p:cNvPr id="9" name="TextBox 8"/>
            <p:cNvSpPr txBox="1"/>
            <p:nvPr/>
          </p:nvSpPr>
          <p:spPr>
            <a:xfrm>
              <a:off x="1600200" y="1645963"/>
              <a:ext cx="1236236" cy="369332"/>
            </a:xfrm>
            <a:prstGeom prst="rect">
              <a:avLst/>
            </a:prstGeom>
            <a:noFill/>
          </p:spPr>
          <p:txBody>
            <a:bodyPr wrap="none" rtlCol="0">
              <a:spAutoFit/>
            </a:bodyPr>
            <a:lstStyle/>
            <a:p>
              <a:r>
                <a:rPr lang="en-US" b="1" dirty="0" smtClean="0">
                  <a:solidFill>
                    <a:srgbClr val="C00000"/>
                  </a:solidFill>
                  <a:latin typeface="Arial" pitchFamily="34" charset="0"/>
                  <a:cs typeface="Arial" pitchFamily="34" charset="0"/>
                </a:rPr>
                <a:t>Coverage</a:t>
              </a:r>
              <a:endParaRPr lang="en-US" b="1" dirty="0">
                <a:solidFill>
                  <a:srgbClr val="C00000"/>
                </a:solidFill>
                <a:latin typeface="Arial" pitchFamily="34" charset="0"/>
                <a:cs typeface="Arial" pitchFamily="34" charset="0"/>
              </a:endParaRPr>
            </a:p>
          </p:txBody>
        </p:sp>
        <p:pic>
          <p:nvPicPr>
            <p:cNvPr id="4" name="Picture 3"/>
            <p:cNvPicPr>
              <a:picLocks noChangeAspect="1"/>
            </p:cNvPicPr>
            <p:nvPr/>
          </p:nvPicPr>
          <p:blipFill rotWithShape="1">
            <a:blip r:embed="rId5"/>
            <a:srcRect l="1536" t="31320" r="30876" b="2669"/>
            <a:stretch/>
          </p:blipFill>
          <p:spPr>
            <a:xfrm>
              <a:off x="1808738" y="2057400"/>
              <a:ext cx="3352800" cy="3581400"/>
            </a:xfrm>
            <a:prstGeom prst="rect">
              <a:avLst/>
            </a:prstGeom>
            <a:noFill/>
            <a:ln w="12700">
              <a:solidFill>
                <a:schemeClr val="tx1"/>
              </a:solidFill>
              <a:miter lim="800000"/>
              <a:headEnd/>
              <a:tailEnd/>
            </a:ln>
            <a:effectLst>
              <a:outerShdw blurRad="50800" dist="101600" dir="2700000" algn="tl" rotWithShape="0">
                <a:prstClr val="black">
                  <a:alpha val="40000"/>
                </a:prstClr>
              </a:outerShdw>
            </a:effectLst>
          </p:spPr>
        </p:pic>
        <p:sp>
          <p:nvSpPr>
            <p:cNvPr id="10" name="TextBox 9"/>
            <p:cNvSpPr txBox="1"/>
            <p:nvPr/>
          </p:nvSpPr>
          <p:spPr>
            <a:xfrm>
              <a:off x="4320887" y="5293531"/>
              <a:ext cx="851515" cy="369332"/>
            </a:xfrm>
            <a:prstGeom prst="rect">
              <a:avLst/>
            </a:prstGeom>
            <a:noFill/>
          </p:spPr>
          <p:txBody>
            <a:bodyPr wrap="none" rtlCol="0">
              <a:spAutoFit/>
            </a:bodyPr>
            <a:lstStyle/>
            <a:p>
              <a:r>
                <a:rPr lang="en-US" b="1" dirty="0" smtClean="0">
                  <a:solidFill>
                    <a:srgbClr val="C00000"/>
                  </a:solidFill>
                  <a:latin typeface="Arial" pitchFamily="34" charset="0"/>
                  <a:cs typeface="Arial" pitchFamily="34" charset="0"/>
                </a:rPr>
                <a:t>Model</a:t>
              </a:r>
              <a:endParaRPr lang="en-US" b="1" dirty="0">
                <a:solidFill>
                  <a:srgbClr val="C00000"/>
                </a:solidFill>
                <a:latin typeface="Arial" pitchFamily="34" charset="0"/>
                <a:cs typeface="Arial" pitchFamily="34" charset="0"/>
              </a:endParaRPr>
            </a:p>
          </p:txBody>
        </p:sp>
      </p:grpSp>
      <p:sp>
        <p:nvSpPr>
          <p:cNvPr id="17" name="TextBox 16"/>
          <p:cNvSpPr txBox="1"/>
          <p:nvPr/>
        </p:nvSpPr>
        <p:spPr>
          <a:xfrm>
            <a:off x="6807973" y="836371"/>
            <a:ext cx="954107" cy="369332"/>
          </a:xfrm>
          <a:prstGeom prst="rect">
            <a:avLst/>
          </a:prstGeom>
          <a:noFill/>
        </p:spPr>
        <p:txBody>
          <a:bodyPr wrap="none" rtlCol="0">
            <a:spAutoFit/>
          </a:bodyPr>
          <a:lstStyle/>
          <a:p>
            <a:r>
              <a:rPr lang="en-US" b="1" dirty="0" smtClean="0">
                <a:solidFill>
                  <a:srgbClr val="C00000"/>
                </a:solidFill>
                <a:latin typeface="Arial" pitchFamily="34" charset="0"/>
                <a:cs typeface="Arial" pitchFamily="34" charset="0"/>
              </a:rPr>
              <a:t>Design</a:t>
            </a:r>
            <a:endParaRPr lang="en-US" b="1" dirty="0">
              <a:solidFill>
                <a:srgbClr val="C00000"/>
              </a:solidFill>
              <a:latin typeface="Arial" pitchFamily="34" charset="0"/>
              <a:cs typeface="Arial" pitchFamily="34" charset="0"/>
            </a:endParaRPr>
          </a:p>
        </p:txBody>
      </p:sp>
      <p:sp>
        <p:nvSpPr>
          <p:cNvPr id="13" name="Oval 12"/>
          <p:cNvSpPr/>
          <p:nvPr/>
        </p:nvSpPr>
        <p:spPr>
          <a:xfrm>
            <a:off x="1954930" y="5172112"/>
            <a:ext cx="1530208" cy="43931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nvGrpSpPr>
          <p:cNvPr id="15" name="Group 14"/>
          <p:cNvGrpSpPr/>
          <p:nvPr/>
        </p:nvGrpSpPr>
        <p:grpSpPr>
          <a:xfrm>
            <a:off x="190500" y="2133600"/>
            <a:ext cx="4419601" cy="4304498"/>
            <a:chOff x="190500" y="2133600"/>
            <a:chExt cx="4419601" cy="4304498"/>
          </a:xfrm>
        </p:grpSpPr>
        <p:pic>
          <p:nvPicPr>
            <p:cNvPr id="5" name="Picture 4"/>
            <p:cNvPicPr>
              <a:picLocks noChangeAspect="1"/>
            </p:cNvPicPr>
            <p:nvPr/>
          </p:nvPicPr>
          <p:blipFill rotWithShape="1">
            <a:blip r:embed="rId6"/>
            <a:srcRect l="1309" t="8632" r="5293" b="13343"/>
            <a:stretch/>
          </p:blipFill>
          <p:spPr>
            <a:xfrm>
              <a:off x="190500" y="2133600"/>
              <a:ext cx="4419601" cy="4304498"/>
            </a:xfrm>
            <a:prstGeom prst="rect">
              <a:avLst/>
            </a:prstGeom>
            <a:noFill/>
            <a:ln w="12700">
              <a:solidFill>
                <a:schemeClr val="tx1"/>
              </a:solidFill>
              <a:miter lim="800000"/>
              <a:headEnd/>
              <a:tailEnd/>
            </a:ln>
            <a:effectLst>
              <a:outerShdw blurRad="50800" dist="101600" dir="2700000" algn="tl" rotWithShape="0">
                <a:prstClr val="black">
                  <a:alpha val="40000"/>
                </a:prstClr>
              </a:outerShdw>
            </a:effectLst>
          </p:spPr>
        </p:pic>
        <p:sp>
          <p:nvSpPr>
            <p:cNvPr id="11" name="TextBox 10"/>
            <p:cNvSpPr txBox="1"/>
            <p:nvPr/>
          </p:nvSpPr>
          <p:spPr>
            <a:xfrm>
              <a:off x="3105676" y="5924312"/>
              <a:ext cx="1390124" cy="369332"/>
            </a:xfrm>
            <a:prstGeom prst="rect">
              <a:avLst/>
            </a:prstGeom>
            <a:noFill/>
          </p:spPr>
          <p:txBody>
            <a:bodyPr wrap="none" rtlCol="0">
              <a:spAutoFit/>
            </a:bodyPr>
            <a:lstStyle/>
            <a:p>
              <a:r>
                <a:rPr lang="en-US" b="1" dirty="0" smtClean="0">
                  <a:solidFill>
                    <a:srgbClr val="C00000"/>
                  </a:solidFill>
                  <a:latin typeface="Arial" pitchFamily="34" charset="0"/>
                  <a:cs typeface="Arial" pitchFamily="34" charset="0"/>
                </a:rPr>
                <a:t>S-Function</a:t>
              </a:r>
              <a:endParaRPr lang="en-US" b="1" dirty="0">
                <a:solidFill>
                  <a:srgbClr val="C00000"/>
                </a:solidFill>
                <a:latin typeface="Arial" pitchFamily="34" charset="0"/>
                <a:cs typeface="Arial" pitchFamily="34" charset="0"/>
              </a:endParaRPr>
            </a:p>
          </p:txBody>
        </p:sp>
      </p:grpSp>
      <p:pic>
        <p:nvPicPr>
          <p:cNvPr id="19" name="Picture 18"/>
          <p:cNvPicPr>
            <a:picLocks noChangeAspect="1"/>
          </p:cNvPicPr>
          <p:nvPr/>
        </p:nvPicPr>
        <p:blipFill rotWithShape="1">
          <a:blip r:embed="rId7" cstate="print">
            <a:extLst>
              <a:ext uri="{28A0092B-C50C-407E-A947-70E740481C1C}">
                <a14:useLocalDpi xmlns:a14="http://schemas.microsoft.com/office/drawing/2010/main" val="0"/>
              </a:ext>
            </a:extLst>
          </a:blip>
          <a:srcRect l="15188" t="14247" r="9510" b="24970"/>
          <a:stretch/>
        </p:blipFill>
        <p:spPr>
          <a:xfrm>
            <a:off x="7848600" y="381000"/>
            <a:ext cx="838200" cy="304800"/>
          </a:xfrm>
          <a:prstGeom prst="rect">
            <a:avLst/>
          </a:prstGeom>
        </p:spPr>
      </p:pic>
    </p:spTree>
    <p:extLst>
      <p:ext uri="{BB962C8B-B14F-4D97-AF65-F5344CB8AC3E}">
        <p14:creationId xmlns:p14="http://schemas.microsoft.com/office/powerpoint/2010/main" val="18176680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Code Generation and Verification</a:t>
            </a:r>
            <a:endParaRPr lang="en-US" dirty="0"/>
          </a:p>
        </p:txBody>
      </p:sp>
      <p:sp>
        <p:nvSpPr>
          <p:cNvPr id="4" name="Subtitle 3"/>
          <p:cNvSpPr>
            <a:spLocks noGrp="1"/>
          </p:cNvSpPr>
          <p:nvPr>
            <p:ph type="subTitle" idx="1"/>
          </p:nvPr>
        </p:nvSpPr>
        <p:spPr/>
        <p:txBody>
          <a:bodyPr/>
          <a:lstStyle/>
          <a:p>
            <a:endParaRPr lang="ko-KR" altLang="en-US"/>
          </a:p>
        </p:txBody>
      </p:sp>
    </p:spTree>
    <p:extLst>
      <p:ext uri="{BB962C8B-B14F-4D97-AF65-F5344CB8AC3E}">
        <p14:creationId xmlns:p14="http://schemas.microsoft.com/office/powerpoint/2010/main" val="229366320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altLang="ko-KR" smtClean="0"/>
              <a:t>Code Generation</a:t>
            </a:r>
          </a:p>
        </p:txBody>
      </p:sp>
      <p:sp>
        <p:nvSpPr>
          <p:cNvPr id="78851" name="Rectangle 3"/>
          <p:cNvSpPr>
            <a:spLocks noGrp="1" noChangeArrowheads="1"/>
          </p:cNvSpPr>
          <p:nvPr>
            <p:ph type="body" idx="1"/>
          </p:nvPr>
        </p:nvSpPr>
        <p:spPr>
          <a:xfrm>
            <a:off x="3586163" y="1646238"/>
            <a:ext cx="5072062" cy="4264025"/>
          </a:xfrm>
        </p:spPr>
        <p:txBody>
          <a:bodyPr/>
          <a:lstStyle/>
          <a:p>
            <a:pPr>
              <a:lnSpc>
                <a:spcPct val="90000"/>
              </a:lnSpc>
            </a:pPr>
            <a:r>
              <a:rPr lang="en-US" altLang="ko-KR" sz="2000" dirty="0" smtClean="0"/>
              <a:t>ISO ANSI-C production code generation with Embedded Coder.</a:t>
            </a:r>
          </a:p>
          <a:p>
            <a:pPr>
              <a:lnSpc>
                <a:spcPct val="90000"/>
              </a:lnSpc>
            </a:pPr>
            <a:endParaRPr lang="en-US" altLang="ko-KR" sz="2000" dirty="0" smtClean="0"/>
          </a:p>
          <a:p>
            <a:pPr>
              <a:lnSpc>
                <a:spcPct val="90000"/>
              </a:lnSpc>
            </a:pPr>
            <a:r>
              <a:rPr lang="en-US" altLang="ko-KR" sz="2000" dirty="0"/>
              <a:t>Use of Legacy Code Tool </a:t>
            </a:r>
            <a:r>
              <a:rPr lang="en-US" altLang="ko-KR" sz="2000" dirty="0" smtClean="0"/>
              <a:t>to make a call to existing </a:t>
            </a:r>
            <a:r>
              <a:rPr lang="en-US" altLang="ko-KR" sz="2000" dirty="0"/>
              <a:t>C code </a:t>
            </a:r>
            <a:r>
              <a:rPr lang="en-US" altLang="ko-KR" sz="2000" dirty="0" smtClean="0"/>
              <a:t>in generated code from </a:t>
            </a:r>
            <a:r>
              <a:rPr lang="en-US" altLang="ko-KR" sz="2000" dirty="0"/>
              <a:t>Simulink models</a:t>
            </a:r>
          </a:p>
          <a:p>
            <a:pPr>
              <a:lnSpc>
                <a:spcPct val="90000"/>
              </a:lnSpc>
            </a:pPr>
            <a:endParaRPr lang="en-US" altLang="ko-KR" sz="2000" dirty="0"/>
          </a:p>
          <a:p>
            <a:pPr>
              <a:lnSpc>
                <a:spcPct val="90000"/>
              </a:lnSpc>
            </a:pPr>
            <a:r>
              <a:rPr lang="en-US" altLang="ko-KR" sz="2000" dirty="0"/>
              <a:t>HTML Report Generation for Review and Traceability</a:t>
            </a:r>
          </a:p>
          <a:p>
            <a:pPr>
              <a:lnSpc>
                <a:spcPct val="90000"/>
              </a:lnSpc>
            </a:pPr>
            <a:endParaRPr lang="en-US" altLang="ko-KR" sz="2000" dirty="0" smtClean="0"/>
          </a:p>
        </p:txBody>
      </p:sp>
      <p:sp>
        <p:nvSpPr>
          <p:cNvPr id="537628" name="AutoShape 28"/>
          <p:cNvSpPr>
            <a:spLocks noChangeArrowheads="1"/>
          </p:cNvSpPr>
          <p:nvPr/>
        </p:nvSpPr>
        <p:spPr bwMode="auto">
          <a:xfrm>
            <a:off x="704850" y="4192588"/>
            <a:ext cx="2514600" cy="2133600"/>
          </a:xfrm>
          <a:prstGeom prst="roundRect">
            <a:avLst>
              <a:gd name="adj" fmla="val 16667"/>
            </a:avLst>
          </a:prstGeom>
          <a:solidFill>
            <a:srgbClr val="CDD7E1"/>
          </a:solidFill>
          <a:ln w="9525" algn="ctr">
            <a:solidFill>
              <a:srgbClr val="32466E"/>
            </a:solidFill>
            <a:round/>
            <a:headEnd/>
            <a:tailEnd/>
          </a:ln>
        </p:spPr>
        <p:txBody>
          <a:bodyPr wrap="none" bIns="0" anchor="b" anchorCtr="1"/>
          <a:lstStyle/>
          <a:p>
            <a:pPr algn="ctr" eaLnBrk="0" latinLnBrk="0" hangingPunct="0"/>
            <a:endParaRPr kumimoji="0" lang="ko-KR" altLang="en-US" sz="1500" b="1">
              <a:solidFill>
                <a:srgbClr val="32466E"/>
              </a:solidFill>
              <a:latin typeface="Arial" pitchFamily="34" charset="0"/>
            </a:endParaRPr>
          </a:p>
        </p:txBody>
      </p:sp>
      <p:grpSp>
        <p:nvGrpSpPr>
          <p:cNvPr id="2" name="Group 29"/>
          <p:cNvGrpSpPr>
            <a:grpSpLocks/>
          </p:cNvGrpSpPr>
          <p:nvPr/>
        </p:nvGrpSpPr>
        <p:grpSpPr bwMode="auto">
          <a:xfrm>
            <a:off x="808038" y="4652963"/>
            <a:ext cx="1114425" cy="914400"/>
            <a:chOff x="1885" y="2831"/>
            <a:chExt cx="702" cy="576"/>
          </a:xfrm>
        </p:grpSpPr>
        <p:sp>
          <p:nvSpPr>
            <p:cNvPr id="78909" name="Rectangle 30"/>
            <p:cNvSpPr>
              <a:spLocks noChangeArrowheads="1"/>
            </p:cNvSpPr>
            <p:nvPr/>
          </p:nvSpPr>
          <p:spPr bwMode="auto">
            <a:xfrm>
              <a:off x="1900" y="3216"/>
              <a:ext cx="323" cy="191"/>
            </a:xfrm>
            <a:prstGeom prst="rect">
              <a:avLst/>
            </a:prstGeom>
            <a:solidFill>
              <a:srgbClr val="C0C0C0"/>
            </a:solidFill>
            <a:ln w="12700" algn="ctr">
              <a:solidFill>
                <a:schemeClr val="bg2"/>
              </a:solidFill>
              <a:miter lim="800000"/>
              <a:headEnd/>
              <a:tailEnd/>
            </a:ln>
          </p:spPr>
          <p:txBody>
            <a:bodyPr wrap="none" anchor="ctr"/>
            <a:lstStyle/>
            <a:p>
              <a:pPr algn="ctr" eaLnBrk="0" latinLnBrk="0" hangingPunct="0"/>
              <a:r>
                <a:rPr kumimoji="0" lang="en-US" altLang="ko-KR" sz="1100" b="1">
                  <a:solidFill>
                    <a:srgbClr val="000000"/>
                  </a:solidFill>
                  <a:latin typeface="Arial" pitchFamily="34" charset="0"/>
                </a:rPr>
                <a:t>FPGA</a:t>
              </a:r>
            </a:p>
          </p:txBody>
        </p:sp>
        <p:sp>
          <p:nvSpPr>
            <p:cNvPr id="78910" name="Rectangle 31"/>
            <p:cNvSpPr>
              <a:spLocks noChangeArrowheads="1"/>
            </p:cNvSpPr>
            <p:nvPr/>
          </p:nvSpPr>
          <p:spPr bwMode="auto">
            <a:xfrm>
              <a:off x="2249" y="3216"/>
              <a:ext cx="323" cy="191"/>
            </a:xfrm>
            <a:prstGeom prst="rect">
              <a:avLst/>
            </a:prstGeom>
            <a:solidFill>
              <a:srgbClr val="C0C0C0"/>
            </a:solidFill>
            <a:ln w="12700" algn="ctr">
              <a:solidFill>
                <a:schemeClr val="bg2"/>
              </a:solidFill>
              <a:miter lim="800000"/>
              <a:headEnd/>
              <a:tailEnd/>
            </a:ln>
          </p:spPr>
          <p:txBody>
            <a:bodyPr wrap="none" anchor="ctr"/>
            <a:lstStyle/>
            <a:p>
              <a:pPr algn="ctr" eaLnBrk="0" latinLnBrk="0" hangingPunct="0"/>
              <a:r>
                <a:rPr kumimoji="0" lang="en-US" altLang="ko-KR" sz="1100" b="1">
                  <a:solidFill>
                    <a:srgbClr val="000000"/>
                  </a:solidFill>
                  <a:latin typeface="Arial" pitchFamily="34" charset="0"/>
                </a:rPr>
                <a:t>ASIC</a:t>
              </a:r>
            </a:p>
          </p:txBody>
        </p:sp>
        <p:sp>
          <p:nvSpPr>
            <p:cNvPr id="78911" name="Rectangle 32"/>
            <p:cNvSpPr>
              <a:spLocks noChangeArrowheads="1"/>
            </p:cNvSpPr>
            <p:nvPr/>
          </p:nvSpPr>
          <p:spPr bwMode="auto">
            <a:xfrm>
              <a:off x="1885" y="2831"/>
              <a:ext cx="702" cy="108"/>
            </a:xfrm>
            <a:prstGeom prst="rect">
              <a:avLst/>
            </a:prstGeom>
            <a:noFill/>
            <a:ln w="9525" algn="ctr">
              <a:noFill/>
              <a:miter lim="800000"/>
              <a:headEnd/>
              <a:tailEnd/>
            </a:ln>
          </p:spPr>
          <p:txBody>
            <a:bodyPr wrap="none" lIns="0" rIns="0" bIns="18288" anchor="b" anchorCtr="1"/>
            <a:lstStyle/>
            <a:p>
              <a:pPr algn="ctr" eaLnBrk="0" latinLnBrk="0" hangingPunct="0">
                <a:lnSpc>
                  <a:spcPct val="90000"/>
                </a:lnSpc>
              </a:pPr>
              <a:r>
                <a:rPr kumimoji="0" lang="en-US" altLang="ko-KR" sz="1100" b="1">
                  <a:solidFill>
                    <a:schemeClr val="tx2"/>
                  </a:solidFill>
                  <a:latin typeface="Arial" pitchFamily="34" charset="0"/>
                </a:rPr>
                <a:t>Digital </a:t>
              </a:r>
              <a:br>
                <a:rPr kumimoji="0" lang="en-US" altLang="ko-KR" sz="1100" b="1">
                  <a:solidFill>
                    <a:schemeClr val="tx2"/>
                  </a:solidFill>
                  <a:latin typeface="Arial" pitchFamily="34" charset="0"/>
                </a:rPr>
              </a:br>
              <a:r>
                <a:rPr kumimoji="0" lang="en-US" altLang="ko-KR" sz="1100" b="1">
                  <a:solidFill>
                    <a:schemeClr val="tx2"/>
                  </a:solidFill>
                  <a:latin typeface="Arial" pitchFamily="34" charset="0"/>
                </a:rPr>
                <a:t>Electronics</a:t>
              </a:r>
            </a:p>
          </p:txBody>
        </p:sp>
        <p:sp>
          <p:nvSpPr>
            <p:cNvPr id="78912" name="AutoShape 33"/>
            <p:cNvSpPr>
              <a:spLocks noChangeArrowheads="1"/>
            </p:cNvSpPr>
            <p:nvPr/>
          </p:nvSpPr>
          <p:spPr bwMode="auto">
            <a:xfrm>
              <a:off x="1898" y="2949"/>
              <a:ext cx="674" cy="218"/>
            </a:xfrm>
            <a:prstGeom prst="roundRect">
              <a:avLst>
                <a:gd name="adj" fmla="val 10162"/>
              </a:avLst>
            </a:prstGeom>
            <a:solidFill>
              <a:srgbClr val="FADCAA"/>
            </a:solidFill>
            <a:ln w="19050" algn="ctr">
              <a:solidFill>
                <a:schemeClr val="hlink"/>
              </a:solidFill>
              <a:round/>
              <a:headEnd/>
              <a:tailEnd/>
            </a:ln>
          </p:spPr>
          <p:txBody>
            <a:bodyPr lIns="9144" tIns="9144" rIns="9144" bIns="9144" anchor="ctr"/>
            <a:lstStyle/>
            <a:p>
              <a:pPr marL="60325" indent="-60325" algn="ctr" eaLnBrk="0" latinLnBrk="0" hangingPunct="0"/>
              <a:r>
                <a:rPr kumimoji="0" lang="en-US" altLang="ko-KR" sz="1100" b="1">
                  <a:latin typeface="Arial" pitchFamily="34" charset="0"/>
                </a:rPr>
                <a:t>VHDL, Verilog</a:t>
              </a:r>
            </a:p>
          </p:txBody>
        </p:sp>
      </p:grpSp>
      <p:sp>
        <p:nvSpPr>
          <p:cNvPr id="78854" name="AutoShape 34"/>
          <p:cNvSpPr>
            <a:spLocks/>
          </p:cNvSpPr>
          <p:nvPr/>
        </p:nvSpPr>
        <p:spPr bwMode="auto">
          <a:xfrm rot="5400000">
            <a:off x="1895475" y="4551363"/>
            <a:ext cx="152400" cy="2209800"/>
          </a:xfrm>
          <a:prstGeom prst="rightBrace">
            <a:avLst>
              <a:gd name="adj1" fmla="val 120833"/>
              <a:gd name="adj2" fmla="val 50000"/>
            </a:avLst>
          </a:prstGeom>
          <a:noFill/>
          <a:ln w="19050">
            <a:solidFill>
              <a:srgbClr val="808080"/>
            </a:solidFill>
            <a:round/>
            <a:headEnd/>
            <a:tailEnd/>
          </a:ln>
        </p:spPr>
        <p:txBody>
          <a:bodyPr wrap="none" anchor="ctr"/>
          <a:lstStyle/>
          <a:p>
            <a:pPr algn="ctr" eaLnBrk="0" latinLnBrk="0" hangingPunct="0"/>
            <a:endParaRPr kumimoji="0" lang="ko-KR" altLang="en-US"/>
          </a:p>
        </p:txBody>
      </p:sp>
      <p:sp>
        <p:nvSpPr>
          <p:cNvPr id="78855" name="Rectangle 35"/>
          <p:cNvSpPr>
            <a:spLocks noChangeArrowheads="1"/>
          </p:cNvSpPr>
          <p:nvPr/>
        </p:nvSpPr>
        <p:spPr bwMode="auto">
          <a:xfrm>
            <a:off x="714375" y="6021388"/>
            <a:ext cx="2514600" cy="228600"/>
          </a:xfrm>
          <a:prstGeom prst="rect">
            <a:avLst/>
          </a:prstGeom>
          <a:noFill/>
          <a:ln w="9525" algn="ctr">
            <a:noFill/>
            <a:miter lim="800000"/>
            <a:headEnd/>
            <a:tailEnd/>
          </a:ln>
        </p:spPr>
        <p:txBody>
          <a:bodyPr wrap="none" tIns="0" anchorCtr="1"/>
          <a:lstStyle/>
          <a:p>
            <a:pPr algn="ctr" eaLnBrk="0" latinLnBrk="0" hangingPunct="0"/>
            <a:r>
              <a:rPr kumimoji="0" lang="en-US" altLang="ko-KR" sz="1400" b="1">
                <a:solidFill>
                  <a:srgbClr val="32466E"/>
                </a:solidFill>
                <a:latin typeface="Arial" pitchFamily="34" charset="0"/>
              </a:rPr>
              <a:t>Implement</a:t>
            </a:r>
          </a:p>
        </p:txBody>
      </p:sp>
      <p:sp>
        <p:nvSpPr>
          <p:cNvPr id="78856" name="Rectangle 36"/>
          <p:cNvSpPr>
            <a:spLocks noChangeArrowheads="1"/>
          </p:cNvSpPr>
          <p:nvPr/>
        </p:nvSpPr>
        <p:spPr bwMode="auto">
          <a:xfrm flipV="1">
            <a:off x="1335088" y="5768975"/>
            <a:ext cx="1341437" cy="128588"/>
          </a:xfrm>
          <a:prstGeom prst="rect">
            <a:avLst/>
          </a:prstGeom>
          <a:noFill/>
          <a:ln w="12700" algn="ctr">
            <a:noFill/>
            <a:miter lim="800000"/>
            <a:headEnd/>
            <a:tailEnd/>
          </a:ln>
        </p:spPr>
        <p:txBody>
          <a:bodyPr rot="10800000" lIns="9144" tIns="9144" rIns="9144" bIns="9144" anchor="b" anchorCtr="1"/>
          <a:lstStyle/>
          <a:p>
            <a:pPr marL="60325" indent="-60325" algn="ctr" latinLnBrk="0"/>
            <a:endParaRPr kumimoji="0" lang="ko-KR" altLang="en-US" sz="1400" b="1">
              <a:latin typeface="Arial" pitchFamily="34" charset="0"/>
            </a:endParaRPr>
          </a:p>
          <a:p>
            <a:pPr marL="60325" indent="-60325" algn="ctr" latinLnBrk="0"/>
            <a:r>
              <a:rPr kumimoji="0" lang="en-US" altLang="ko-KR" sz="1400" b="1">
                <a:solidFill>
                  <a:srgbClr val="808080"/>
                </a:solidFill>
                <a:latin typeface="Arial" pitchFamily="34" charset="0"/>
              </a:rPr>
              <a:t>Integration</a:t>
            </a:r>
          </a:p>
        </p:txBody>
      </p:sp>
      <p:grpSp>
        <p:nvGrpSpPr>
          <p:cNvPr id="3" name="Group 37"/>
          <p:cNvGrpSpPr>
            <a:grpSpLocks/>
          </p:cNvGrpSpPr>
          <p:nvPr/>
        </p:nvGrpSpPr>
        <p:grpSpPr bwMode="auto">
          <a:xfrm>
            <a:off x="1938338" y="4652963"/>
            <a:ext cx="1114425" cy="914400"/>
            <a:chOff x="1164" y="2831"/>
            <a:chExt cx="702" cy="576"/>
          </a:xfrm>
        </p:grpSpPr>
        <p:sp>
          <p:nvSpPr>
            <p:cNvPr id="78905" name="Rectangle 38"/>
            <p:cNvSpPr>
              <a:spLocks noChangeArrowheads="1"/>
            </p:cNvSpPr>
            <p:nvPr/>
          </p:nvSpPr>
          <p:spPr bwMode="auto">
            <a:xfrm>
              <a:off x="1528" y="3216"/>
              <a:ext cx="324" cy="191"/>
            </a:xfrm>
            <a:prstGeom prst="rect">
              <a:avLst/>
            </a:prstGeom>
            <a:solidFill>
              <a:srgbClr val="C0C0C0"/>
            </a:solidFill>
            <a:ln w="12700" algn="ctr">
              <a:solidFill>
                <a:schemeClr val="bg2"/>
              </a:solidFill>
              <a:miter lim="800000"/>
              <a:headEnd/>
              <a:tailEnd/>
            </a:ln>
          </p:spPr>
          <p:txBody>
            <a:bodyPr wrap="none" anchor="ctr"/>
            <a:lstStyle/>
            <a:p>
              <a:pPr algn="ctr" eaLnBrk="0" latinLnBrk="0" hangingPunct="0"/>
              <a:r>
                <a:rPr kumimoji="0" lang="en-US" altLang="ko-KR" sz="1100" b="1">
                  <a:solidFill>
                    <a:srgbClr val="000000"/>
                  </a:solidFill>
                  <a:latin typeface="Arial" pitchFamily="34" charset="0"/>
                </a:rPr>
                <a:t>DSP</a:t>
              </a:r>
            </a:p>
          </p:txBody>
        </p:sp>
        <p:sp>
          <p:nvSpPr>
            <p:cNvPr id="78906" name="Rectangle 39"/>
            <p:cNvSpPr>
              <a:spLocks noChangeArrowheads="1"/>
            </p:cNvSpPr>
            <p:nvPr/>
          </p:nvSpPr>
          <p:spPr bwMode="auto">
            <a:xfrm>
              <a:off x="1164" y="2831"/>
              <a:ext cx="702" cy="108"/>
            </a:xfrm>
            <a:prstGeom prst="rect">
              <a:avLst/>
            </a:prstGeom>
            <a:noFill/>
            <a:ln w="9525" algn="ctr">
              <a:noFill/>
              <a:miter lim="800000"/>
              <a:headEnd/>
              <a:tailEnd/>
            </a:ln>
          </p:spPr>
          <p:txBody>
            <a:bodyPr wrap="none" lIns="0" rIns="0" bIns="18288" anchor="b" anchorCtr="1"/>
            <a:lstStyle/>
            <a:p>
              <a:pPr algn="ctr" eaLnBrk="0" latinLnBrk="0" hangingPunct="0">
                <a:lnSpc>
                  <a:spcPct val="90000"/>
                </a:lnSpc>
              </a:pPr>
              <a:r>
                <a:rPr kumimoji="0" lang="en-US" altLang="ko-KR" sz="1100" b="1">
                  <a:solidFill>
                    <a:schemeClr val="tx2"/>
                  </a:solidFill>
                  <a:latin typeface="Arial" pitchFamily="34" charset="0"/>
                  <a:cs typeface="Tahoma" pitchFamily="34" charset="0"/>
                </a:rPr>
                <a:t>Embedded </a:t>
              </a:r>
              <a:br>
                <a:rPr kumimoji="0" lang="en-US" altLang="ko-KR" sz="1100" b="1">
                  <a:solidFill>
                    <a:schemeClr val="tx2"/>
                  </a:solidFill>
                  <a:latin typeface="Arial" pitchFamily="34" charset="0"/>
                  <a:cs typeface="Tahoma" pitchFamily="34" charset="0"/>
                </a:rPr>
              </a:br>
              <a:r>
                <a:rPr kumimoji="0" lang="en-US" altLang="ko-KR" sz="1100" b="1">
                  <a:solidFill>
                    <a:schemeClr val="tx2"/>
                  </a:solidFill>
                  <a:latin typeface="Arial" pitchFamily="34" charset="0"/>
                  <a:cs typeface="Tahoma" pitchFamily="34" charset="0"/>
                </a:rPr>
                <a:t>Software</a:t>
              </a:r>
            </a:p>
          </p:txBody>
        </p:sp>
        <p:sp>
          <p:nvSpPr>
            <p:cNvPr id="78907" name="AutoShape 40"/>
            <p:cNvSpPr>
              <a:spLocks noChangeArrowheads="1"/>
            </p:cNvSpPr>
            <p:nvPr/>
          </p:nvSpPr>
          <p:spPr bwMode="auto">
            <a:xfrm>
              <a:off x="1180" y="2949"/>
              <a:ext cx="672" cy="218"/>
            </a:xfrm>
            <a:prstGeom prst="roundRect">
              <a:avLst>
                <a:gd name="adj" fmla="val 10162"/>
              </a:avLst>
            </a:prstGeom>
            <a:solidFill>
              <a:srgbClr val="FADCAA"/>
            </a:solidFill>
            <a:ln w="19050" algn="ctr">
              <a:solidFill>
                <a:schemeClr val="hlink"/>
              </a:solidFill>
              <a:round/>
              <a:headEnd/>
              <a:tailEnd/>
            </a:ln>
          </p:spPr>
          <p:txBody>
            <a:bodyPr lIns="9144" tIns="9144" rIns="9144" bIns="9144" anchor="ctr"/>
            <a:lstStyle/>
            <a:p>
              <a:pPr marL="60325" indent="-60325" algn="ctr" eaLnBrk="0" latinLnBrk="0" hangingPunct="0"/>
              <a:r>
                <a:rPr kumimoji="0" lang="en-US" altLang="ko-KR" sz="1100" b="1">
                  <a:latin typeface="Arial" pitchFamily="34" charset="0"/>
                </a:rPr>
                <a:t>C, C++</a:t>
              </a:r>
            </a:p>
          </p:txBody>
        </p:sp>
        <p:sp>
          <p:nvSpPr>
            <p:cNvPr id="78908" name="Rectangle 41"/>
            <p:cNvSpPr>
              <a:spLocks noChangeArrowheads="1"/>
            </p:cNvSpPr>
            <p:nvPr/>
          </p:nvSpPr>
          <p:spPr bwMode="auto">
            <a:xfrm>
              <a:off x="1180" y="3215"/>
              <a:ext cx="323" cy="191"/>
            </a:xfrm>
            <a:prstGeom prst="rect">
              <a:avLst/>
            </a:prstGeom>
            <a:solidFill>
              <a:srgbClr val="C0C0C0"/>
            </a:solidFill>
            <a:ln w="12700" algn="ctr">
              <a:solidFill>
                <a:schemeClr val="bg2"/>
              </a:solidFill>
              <a:miter lim="800000"/>
              <a:headEnd/>
              <a:tailEnd/>
            </a:ln>
          </p:spPr>
          <p:txBody>
            <a:bodyPr wrap="none" anchor="ctr"/>
            <a:lstStyle/>
            <a:p>
              <a:pPr algn="ctr" eaLnBrk="0" latinLnBrk="0" hangingPunct="0"/>
              <a:r>
                <a:rPr kumimoji="0" lang="en-US" altLang="ko-KR" sz="1100" b="1">
                  <a:solidFill>
                    <a:srgbClr val="000000"/>
                  </a:solidFill>
                  <a:latin typeface="Arial" pitchFamily="34" charset="0"/>
                </a:rPr>
                <a:t>MCU</a:t>
              </a:r>
            </a:p>
          </p:txBody>
        </p:sp>
      </p:grpSp>
      <p:sp>
        <p:nvSpPr>
          <p:cNvPr id="78858" name="AutoShape 42"/>
          <p:cNvSpPr>
            <a:spLocks noChangeArrowheads="1"/>
          </p:cNvSpPr>
          <p:nvPr/>
        </p:nvSpPr>
        <p:spPr bwMode="auto">
          <a:xfrm>
            <a:off x="704850" y="1995488"/>
            <a:ext cx="2514600" cy="2057400"/>
          </a:xfrm>
          <a:prstGeom prst="roundRect">
            <a:avLst>
              <a:gd name="adj" fmla="val 16667"/>
            </a:avLst>
          </a:prstGeom>
          <a:solidFill>
            <a:srgbClr val="CDD7E1"/>
          </a:solidFill>
          <a:ln w="9525" algn="ctr">
            <a:solidFill>
              <a:srgbClr val="32466E"/>
            </a:solidFill>
            <a:round/>
            <a:headEnd/>
            <a:tailEnd/>
          </a:ln>
        </p:spPr>
        <p:txBody>
          <a:bodyPr wrap="none" tIns="0" anchorCtr="1"/>
          <a:lstStyle/>
          <a:p>
            <a:pPr algn="ctr" eaLnBrk="0" latinLnBrk="0" hangingPunct="0"/>
            <a:endParaRPr kumimoji="0" lang="ko-KR" altLang="en-US" sz="1500" b="1">
              <a:solidFill>
                <a:srgbClr val="32466E"/>
              </a:solidFill>
              <a:latin typeface="Arial" pitchFamily="34" charset="0"/>
            </a:endParaRPr>
          </a:p>
        </p:txBody>
      </p:sp>
      <p:sp>
        <p:nvSpPr>
          <p:cNvPr id="78859" name="Rectangle 43"/>
          <p:cNvSpPr>
            <a:spLocks noChangeArrowheads="1"/>
          </p:cNvSpPr>
          <p:nvPr/>
        </p:nvSpPr>
        <p:spPr bwMode="auto">
          <a:xfrm>
            <a:off x="717550" y="2033588"/>
            <a:ext cx="2514600" cy="228600"/>
          </a:xfrm>
          <a:prstGeom prst="rect">
            <a:avLst/>
          </a:prstGeom>
          <a:noFill/>
          <a:ln w="9525" algn="ctr">
            <a:noFill/>
            <a:miter lim="800000"/>
            <a:headEnd/>
            <a:tailEnd/>
          </a:ln>
        </p:spPr>
        <p:txBody>
          <a:bodyPr wrap="none" tIns="0" anchorCtr="1"/>
          <a:lstStyle/>
          <a:p>
            <a:pPr algn="ctr" eaLnBrk="0" latinLnBrk="0" hangingPunct="0"/>
            <a:r>
              <a:rPr kumimoji="0" lang="en-US" altLang="ko-KR" sz="1400" b="1">
                <a:solidFill>
                  <a:srgbClr val="32466E"/>
                </a:solidFill>
                <a:latin typeface="Arial" pitchFamily="34" charset="0"/>
              </a:rPr>
              <a:t>Design</a:t>
            </a:r>
          </a:p>
        </p:txBody>
      </p:sp>
      <p:pic>
        <p:nvPicPr>
          <p:cNvPr id="78860" name="Picture 44" descr="sf_car2"/>
          <p:cNvPicPr>
            <a:picLocks noChangeAspect="1" noChangeArrowheads="1"/>
          </p:cNvPicPr>
          <p:nvPr/>
        </p:nvPicPr>
        <p:blipFill>
          <a:blip r:embed="rId3" cstate="print">
            <a:lum bright="16000" contrast="2000"/>
          </a:blip>
          <a:srcRect/>
          <a:stretch>
            <a:fillRect/>
          </a:stretch>
        </p:blipFill>
        <p:spPr bwMode="auto">
          <a:xfrm>
            <a:off x="893763" y="2293938"/>
            <a:ext cx="2182812" cy="1492250"/>
          </a:xfrm>
          <a:prstGeom prst="rect">
            <a:avLst/>
          </a:prstGeom>
          <a:noFill/>
          <a:ln w="9525">
            <a:noFill/>
            <a:miter lim="800000"/>
            <a:headEnd/>
            <a:tailEnd/>
          </a:ln>
        </p:spPr>
      </p:pic>
      <p:grpSp>
        <p:nvGrpSpPr>
          <p:cNvPr id="4" name="Group 45"/>
          <p:cNvGrpSpPr>
            <a:grpSpLocks/>
          </p:cNvGrpSpPr>
          <p:nvPr/>
        </p:nvGrpSpPr>
        <p:grpSpPr bwMode="auto">
          <a:xfrm>
            <a:off x="946150" y="2365375"/>
            <a:ext cx="2057400" cy="1371600"/>
            <a:chOff x="2640" y="1584"/>
            <a:chExt cx="1296" cy="954"/>
          </a:xfrm>
        </p:grpSpPr>
        <p:sp>
          <p:nvSpPr>
            <p:cNvPr id="78902" name="Rectangle 46"/>
            <p:cNvSpPr>
              <a:spLocks noChangeArrowheads="1"/>
            </p:cNvSpPr>
            <p:nvPr/>
          </p:nvSpPr>
          <p:spPr bwMode="auto">
            <a:xfrm>
              <a:off x="2640" y="1913"/>
              <a:ext cx="1296" cy="296"/>
            </a:xfrm>
            <a:prstGeom prst="rect">
              <a:avLst/>
            </a:prstGeom>
            <a:solidFill>
              <a:srgbClr val="ECF0F4">
                <a:alpha val="65097"/>
              </a:srgbClr>
            </a:solidFill>
            <a:ln w="19050" algn="ctr">
              <a:solidFill>
                <a:srgbClr val="32466E"/>
              </a:solidFill>
              <a:miter lim="800000"/>
              <a:headEnd/>
              <a:tailEnd/>
            </a:ln>
          </p:spPr>
          <p:txBody>
            <a:bodyPr lIns="9144" tIns="9144" rIns="9144" bIns="9144" anchor="ctr"/>
            <a:lstStyle/>
            <a:p>
              <a:pPr algn="ctr" eaLnBrk="0" latinLnBrk="0" hangingPunct="0"/>
              <a:r>
                <a:rPr kumimoji="0" lang="en-US" altLang="ko-KR" sz="1100" b="1">
                  <a:solidFill>
                    <a:srgbClr val="000000"/>
                  </a:solidFill>
                  <a:latin typeface="Arial" pitchFamily="34" charset="0"/>
                </a:rPr>
                <a:t>Physical Components </a:t>
              </a:r>
            </a:p>
          </p:txBody>
        </p:sp>
        <p:sp>
          <p:nvSpPr>
            <p:cNvPr id="78903" name="Rectangle 47"/>
            <p:cNvSpPr>
              <a:spLocks noChangeArrowheads="1"/>
            </p:cNvSpPr>
            <p:nvPr/>
          </p:nvSpPr>
          <p:spPr bwMode="auto">
            <a:xfrm>
              <a:off x="2640" y="1584"/>
              <a:ext cx="1296" cy="296"/>
            </a:xfrm>
            <a:prstGeom prst="rect">
              <a:avLst/>
            </a:prstGeom>
            <a:solidFill>
              <a:srgbClr val="ECF0F4">
                <a:alpha val="65097"/>
              </a:srgbClr>
            </a:solidFill>
            <a:ln w="19050" algn="ctr">
              <a:solidFill>
                <a:srgbClr val="32466E"/>
              </a:solidFill>
              <a:miter lim="800000"/>
              <a:headEnd/>
              <a:tailEnd/>
            </a:ln>
          </p:spPr>
          <p:txBody>
            <a:bodyPr lIns="9144" tIns="9144" rIns="9144" bIns="9144" anchor="ctr"/>
            <a:lstStyle/>
            <a:p>
              <a:pPr algn="ctr" eaLnBrk="0" latinLnBrk="0" hangingPunct="0"/>
              <a:r>
                <a:rPr kumimoji="0" lang="en-US" altLang="ko-KR" sz="1100" b="1">
                  <a:solidFill>
                    <a:srgbClr val="000000"/>
                  </a:solidFill>
                  <a:latin typeface="Arial" pitchFamily="34" charset="0"/>
                </a:rPr>
                <a:t>Environment</a:t>
              </a:r>
            </a:p>
          </p:txBody>
        </p:sp>
        <p:sp>
          <p:nvSpPr>
            <p:cNvPr id="78904" name="Rectangle 48"/>
            <p:cNvSpPr>
              <a:spLocks noChangeArrowheads="1"/>
            </p:cNvSpPr>
            <p:nvPr/>
          </p:nvSpPr>
          <p:spPr bwMode="auto">
            <a:xfrm>
              <a:off x="2640" y="2242"/>
              <a:ext cx="1296" cy="296"/>
            </a:xfrm>
            <a:prstGeom prst="rect">
              <a:avLst/>
            </a:prstGeom>
            <a:solidFill>
              <a:srgbClr val="ECF0F4">
                <a:alpha val="65097"/>
              </a:srgbClr>
            </a:solidFill>
            <a:ln w="19050" algn="ctr">
              <a:solidFill>
                <a:srgbClr val="32466E"/>
              </a:solidFill>
              <a:miter lim="800000"/>
              <a:headEnd/>
              <a:tailEnd/>
            </a:ln>
          </p:spPr>
          <p:txBody>
            <a:bodyPr lIns="9144" tIns="9144" rIns="9144" bIns="9144" anchor="ctr"/>
            <a:lstStyle/>
            <a:p>
              <a:pPr algn="ctr" eaLnBrk="0" latinLnBrk="0" hangingPunct="0"/>
              <a:r>
                <a:rPr kumimoji="0" lang="en-US" altLang="ko-KR" sz="1100" b="1">
                  <a:solidFill>
                    <a:srgbClr val="000000"/>
                  </a:solidFill>
                  <a:latin typeface="Arial" pitchFamily="34" charset="0"/>
                </a:rPr>
                <a:t>Algorithms</a:t>
              </a:r>
            </a:p>
          </p:txBody>
        </p:sp>
      </p:grpSp>
      <p:grpSp>
        <p:nvGrpSpPr>
          <p:cNvPr id="5" name="Group 49"/>
          <p:cNvGrpSpPr>
            <a:grpSpLocks/>
          </p:cNvGrpSpPr>
          <p:nvPr/>
        </p:nvGrpSpPr>
        <p:grpSpPr bwMode="auto">
          <a:xfrm>
            <a:off x="1403350" y="3700463"/>
            <a:ext cx="457200" cy="828675"/>
            <a:chOff x="2646" y="2167"/>
            <a:chExt cx="288" cy="522"/>
          </a:xfrm>
        </p:grpSpPr>
        <p:sp>
          <p:nvSpPr>
            <p:cNvPr id="78900" name="Freeform 50"/>
            <p:cNvSpPr>
              <a:spLocks/>
            </p:cNvSpPr>
            <p:nvPr/>
          </p:nvSpPr>
          <p:spPr bwMode="auto">
            <a:xfrm rot="7200000" flipH="1">
              <a:off x="2566" y="2322"/>
              <a:ext cx="447" cy="288"/>
            </a:xfrm>
            <a:custGeom>
              <a:avLst/>
              <a:gdLst>
                <a:gd name="T0" fmla="*/ 19587700 w 275"/>
                <a:gd name="T1" fmla="*/ 48 h 288"/>
                <a:gd name="T2" fmla="*/ 5906433 w 275"/>
                <a:gd name="T3" fmla="*/ 48 h 288"/>
                <a:gd name="T4" fmla="*/ 5906433 w 275"/>
                <a:gd name="T5" fmla="*/ 0 h 288"/>
                <a:gd name="T6" fmla="*/ 0 w 275"/>
                <a:gd name="T7" fmla="*/ 144 h 288"/>
                <a:gd name="T8" fmla="*/ 5906433 w 275"/>
                <a:gd name="T9" fmla="*/ 288 h 288"/>
                <a:gd name="T10" fmla="*/ 5906433 w 275"/>
                <a:gd name="T11" fmla="*/ 240 h 288"/>
                <a:gd name="T12" fmla="*/ 19587700 w 275"/>
                <a:gd name="T13" fmla="*/ 240 h 288"/>
                <a:gd name="T14" fmla="*/ 0 60000 65536"/>
                <a:gd name="T15" fmla="*/ 0 60000 65536"/>
                <a:gd name="T16" fmla="*/ 0 60000 65536"/>
                <a:gd name="T17" fmla="*/ 0 60000 65536"/>
                <a:gd name="T18" fmla="*/ 0 60000 65536"/>
                <a:gd name="T19" fmla="*/ 0 60000 65536"/>
                <a:gd name="T20" fmla="*/ 0 60000 65536"/>
                <a:gd name="T21" fmla="*/ 0 w 275"/>
                <a:gd name="T22" fmla="*/ 0 h 288"/>
                <a:gd name="T23" fmla="*/ 275 w 275"/>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5" h="288">
                  <a:moveTo>
                    <a:pt x="275" y="48"/>
                  </a:moveTo>
                  <a:lnTo>
                    <a:pt x="83" y="48"/>
                  </a:lnTo>
                  <a:lnTo>
                    <a:pt x="83" y="0"/>
                  </a:lnTo>
                  <a:lnTo>
                    <a:pt x="0" y="144"/>
                  </a:lnTo>
                  <a:lnTo>
                    <a:pt x="83" y="288"/>
                  </a:lnTo>
                  <a:lnTo>
                    <a:pt x="83" y="240"/>
                  </a:lnTo>
                  <a:lnTo>
                    <a:pt x="275" y="240"/>
                  </a:lnTo>
                </a:path>
              </a:pathLst>
            </a:custGeom>
            <a:solidFill>
              <a:srgbClr val="CDD7E1"/>
            </a:solidFill>
            <a:ln w="9525">
              <a:solidFill>
                <a:srgbClr val="32466E"/>
              </a:solidFill>
              <a:round/>
              <a:headEnd/>
              <a:tailEnd/>
            </a:ln>
          </p:spPr>
          <p:txBody>
            <a:bodyPr wrap="none" anchor="ctr"/>
            <a:lstStyle/>
            <a:p>
              <a:pPr algn="ctr" eaLnBrk="0" latinLnBrk="0" hangingPunct="0"/>
              <a:endParaRPr kumimoji="0" lang="ko-KR" altLang="en-US"/>
            </a:p>
          </p:txBody>
        </p:sp>
        <p:sp>
          <p:nvSpPr>
            <p:cNvPr id="78901" name="Rectangle 51"/>
            <p:cNvSpPr>
              <a:spLocks noChangeArrowheads="1"/>
            </p:cNvSpPr>
            <p:nvPr/>
          </p:nvSpPr>
          <p:spPr bwMode="auto">
            <a:xfrm rot="-3600000">
              <a:off x="2552" y="2326"/>
              <a:ext cx="510" cy="192"/>
            </a:xfrm>
            <a:prstGeom prst="rect">
              <a:avLst/>
            </a:prstGeom>
            <a:noFill/>
            <a:ln w="9525" algn="ctr">
              <a:noFill/>
              <a:miter lim="800000"/>
              <a:headEnd/>
              <a:tailEnd/>
            </a:ln>
          </p:spPr>
          <p:txBody>
            <a:bodyPr wrap="none" anchor="ctr"/>
            <a:lstStyle/>
            <a:p>
              <a:pPr algn="ctr" eaLnBrk="0" latinLnBrk="0" hangingPunct="0"/>
              <a:r>
                <a:rPr kumimoji="0" lang="en-US" altLang="ko-KR" sz="900" b="1">
                  <a:latin typeface="Arial" pitchFamily="34" charset="0"/>
                </a:rPr>
                <a:t>Generate</a:t>
              </a:r>
            </a:p>
          </p:txBody>
        </p:sp>
      </p:grpSp>
      <p:grpSp>
        <p:nvGrpSpPr>
          <p:cNvPr id="6" name="Group 52"/>
          <p:cNvGrpSpPr>
            <a:grpSpLocks/>
          </p:cNvGrpSpPr>
          <p:nvPr/>
        </p:nvGrpSpPr>
        <p:grpSpPr bwMode="auto">
          <a:xfrm flipH="1">
            <a:off x="2089150" y="3700463"/>
            <a:ext cx="457200" cy="828675"/>
            <a:chOff x="2646" y="2167"/>
            <a:chExt cx="288" cy="522"/>
          </a:xfrm>
        </p:grpSpPr>
        <p:sp>
          <p:nvSpPr>
            <p:cNvPr id="78898" name="Freeform 53"/>
            <p:cNvSpPr>
              <a:spLocks/>
            </p:cNvSpPr>
            <p:nvPr/>
          </p:nvSpPr>
          <p:spPr bwMode="auto">
            <a:xfrm rot="7200000" flipH="1">
              <a:off x="2566" y="2322"/>
              <a:ext cx="447" cy="288"/>
            </a:xfrm>
            <a:custGeom>
              <a:avLst/>
              <a:gdLst>
                <a:gd name="T0" fmla="*/ 19587700 w 275"/>
                <a:gd name="T1" fmla="*/ 48 h 288"/>
                <a:gd name="T2" fmla="*/ 5906433 w 275"/>
                <a:gd name="T3" fmla="*/ 48 h 288"/>
                <a:gd name="T4" fmla="*/ 5906433 w 275"/>
                <a:gd name="T5" fmla="*/ 0 h 288"/>
                <a:gd name="T6" fmla="*/ 0 w 275"/>
                <a:gd name="T7" fmla="*/ 144 h 288"/>
                <a:gd name="T8" fmla="*/ 5906433 w 275"/>
                <a:gd name="T9" fmla="*/ 288 h 288"/>
                <a:gd name="T10" fmla="*/ 5906433 w 275"/>
                <a:gd name="T11" fmla="*/ 240 h 288"/>
                <a:gd name="T12" fmla="*/ 19587700 w 275"/>
                <a:gd name="T13" fmla="*/ 240 h 288"/>
                <a:gd name="T14" fmla="*/ 0 60000 65536"/>
                <a:gd name="T15" fmla="*/ 0 60000 65536"/>
                <a:gd name="T16" fmla="*/ 0 60000 65536"/>
                <a:gd name="T17" fmla="*/ 0 60000 65536"/>
                <a:gd name="T18" fmla="*/ 0 60000 65536"/>
                <a:gd name="T19" fmla="*/ 0 60000 65536"/>
                <a:gd name="T20" fmla="*/ 0 60000 65536"/>
                <a:gd name="T21" fmla="*/ 0 w 275"/>
                <a:gd name="T22" fmla="*/ 0 h 288"/>
                <a:gd name="T23" fmla="*/ 275 w 275"/>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5" h="288">
                  <a:moveTo>
                    <a:pt x="275" y="48"/>
                  </a:moveTo>
                  <a:lnTo>
                    <a:pt x="83" y="48"/>
                  </a:lnTo>
                  <a:lnTo>
                    <a:pt x="83" y="0"/>
                  </a:lnTo>
                  <a:lnTo>
                    <a:pt x="0" y="144"/>
                  </a:lnTo>
                  <a:lnTo>
                    <a:pt x="83" y="288"/>
                  </a:lnTo>
                  <a:lnTo>
                    <a:pt x="83" y="240"/>
                  </a:lnTo>
                  <a:lnTo>
                    <a:pt x="275" y="240"/>
                  </a:lnTo>
                </a:path>
              </a:pathLst>
            </a:custGeom>
            <a:solidFill>
              <a:srgbClr val="CDD7E1"/>
            </a:solidFill>
            <a:ln w="9525">
              <a:solidFill>
                <a:srgbClr val="32466E"/>
              </a:solidFill>
              <a:round/>
              <a:headEnd/>
              <a:tailEnd/>
            </a:ln>
          </p:spPr>
          <p:txBody>
            <a:bodyPr wrap="none" anchor="ctr"/>
            <a:lstStyle/>
            <a:p>
              <a:pPr algn="ctr" eaLnBrk="0" latinLnBrk="0" hangingPunct="0"/>
              <a:endParaRPr kumimoji="0" lang="ko-KR" altLang="en-US"/>
            </a:p>
          </p:txBody>
        </p:sp>
        <p:sp>
          <p:nvSpPr>
            <p:cNvPr id="78899" name="Rectangle 54"/>
            <p:cNvSpPr>
              <a:spLocks noChangeArrowheads="1"/>
            </p:cNvSpPr>
            <p:nvPr/>
          </p:nvSpPr>
          <p:spPr bwMode="auto">
            <a:xfrm rot="-3600000">
              <a:off x="2552" y="2326"/>
              <a:ext cx="510" cy="192"/>
            </a:xfrm>
            <a:prstGeom prst="rect">
              <a:avLst/>
            </a:prstGeom>
            <a:noFill/>
            <a:ln w="9525" algn="ctr">
              <a:noFill/>
              <a:miter lim="800000"/>
              <a:headEnd/>
              <a:tailEnd/>
            </a:ln>
          </p:spPr>
          <p:txBody>
            <a:bodyPr wrap="none" anchor="ctr"/>
            <a:lstStyle/>
            <a:p>
              <a:pPr algn="ctr" eaLnBrk="0" latinLnBrk="0" hangingPunct="0"/>
              <a:r>
                <a:rPr kumimoji="0" lang="en-US" altLang="ko-KR" sz="900" b="1">
                  <a:latin typeface="Arial" pitchFamily="34" charset="0"/>
                </a:rPr>
                <a:t>Generate</a:t>
              </a:r>
            </a:p>
          </p:txBody>
        </p:sp>
      </p:grpSp>
      <p:grpSp>
        <p:nvGrpSpPr>
          <p:cNvPr id="7" name="Group 55"/>
          <p:cNvGrpSpPr>
            <a:grpSpLocks/>
          </p:cNvGrpSpPr>
          <p:nvPr/>
        </p:nvGrpSpPr>
        <p:grpSpPr bwMode="auto">
          <a:xfrm>
            <a:off x="38100" y="3425825"/>
            <a:ext cx="1044575" cy="1023938"/>
            <a:chOff x="658" y="2086"/>
            <a:chExt cx="658" cy="645"/>
          </a:xfrm>
        </p:grpSpPr>
        <p:grpSp>
          <p:nvGrpSpPr>
            <p:cNvPr id="8" name="Group 56"/>
            <p:cNvGrpSpPr>
              <a:grpSpLocks/>
            </p:cNvGrpSpPr>
            <p:nvPr/>
          </p:nvGrpSpPr>
          <p:grpSpPr bwMode="auto">
            <a:xfrm>
              <a:off x="658" y="2086"/>
              <a:ext cx="413" cy="412"/>
              <a:chOff x="2029" y="1768"/>
              <a:chExt cx="836" cy="834"/>
            </a:xfrm>
          </p:grpSpPr>
          <p:sp>
            <p:nvSpPr>
              <p:cNvPr id="78896" name="Oval 57"/>
              <p:cNvSpPr>
                <a:spLocks noChangeArrowheads="1"/>
              </p:cNvSpPr>
              <p:nvPr/>
            </p:nvSpPr>
            <p:spPr bwMode="auto">
              <a:xfrm>
                <a:off x="2029" y="1768"/>
                <a:ext cx="836" cy="834"/>
              </a:xfrm>
              <a:prstGeom prst="ellipse">
                <a:avLst/>
              </a:prstGeom>
              <a:solidFill>
                <a:srgbClr val="DDDDDD"/>
              </a:solidFill>
              <a:ln w="9525" algn="ctr">
                <a:solidFill>
                  <a:schemeClr val="tx1"/>
                </a:solidFill>
                <a:round/>
                <a:headEnd/>
                <a:tailEnd/>
              </a:ln>
            </p:spPr>
            <p:txBody>
              <a:bodyPr wrap="none" anchor="ctr"/>
              <a:lstStyle/>
              <a:p>
                <a:pPr algn="ctr" eaLnBrk="0" latinLnBrk="0" hangingPunct="0"/>
                <a:endParaRPr kumimoji="0" lang="ko-KR" altLang="en-US"/>
              </a:p>
            </p:txBody>
          </p:sp>
          <p:pic>
            <p:nvPicPr>
              <p:cNvPr id="78897" name="Picture 58" descr="j0292020"/>
              <p:cNvPicPr>
                <a:picLocks noChangeAspect="1" noChangeArrowheads="1"/>
              </p:cNvPicPr>
              <p:nvPr/>
            </p:nvPicPr>
            <p:blipFill>
              <a:blip r:embed="rId4" cstate="print"/>
              <a:srcRect/>
              <a:stretch>
                <a:fillRect/>
              </a:stretch>
            </p:blipFill>
            <p:spPr bwMode="auto">
              <a:xfrm flipH="1">
                <a:off x="2112" y="1824"/>
                <a:ext cx="688" cy="654"/>
              </a:xfrm>
              <a:prstGeom prst="rect">
                <a:avLst/>
              </a:prstGeom>
              <a:noFill/>
              <a:ln w="9525">
                <a:noFill/>
                <a:miter lim="800000"/>
                <a:headEnd/>
                <a:tailEnd/>
              </a:ln>
            </p:spPr>
          </p:pic>
        </p:grpSp>
        <p:grpSp>
          <p:nvGrpSpPr>
            <p:cNvPr id="9" name="Group 59"/>
            <p:cNvGrpSpPr>
              <a:grpSpLocks/>
            </p:cNvGrpSpPr>
            <p:nvPr/>
          </p:nvGrpSpPr>
          <p:grpSpPr bwMode="auto">
            <a:xfrm rot="20000999" flipH="1">
              <a:off x="1028" y="2209"/>
              <a:ext cx="288" cy="522"/>
              <a:chOff x="2646" y="2167"/>
              <a:chExt cx="288" cy="522"/>
            </a:xfrm>
          </p:grpSpPr>
          <p:sp>
            <p:nvSpPr>
              <p:cNvPr id="78894" name="Freeform 60"/>
              <p:cNvSpPr>
                <a:spLocks/>
              </p:cNvSpPr>
              <p:nvPr/>
            </p:nvSpPr>
            <p:spPr bwMode="auto">
              <a:xfrm rot="7200000" flipH="1">
                <a:off x="2566" y="2322"/>
                <a:ext cx="447" cy="288"/>
              </a:xfrm>
              <a:custGeom>
                <a:avLst/>
                <a:gdLst>
                  <a:gd name="T0" fmla="*/ 19587700 w 275"/>
                  <a:gd name="T1" fmla="*/ 48 h 288"/>
                  <a:gd name="T2" fmla="*/ 5906433 w 275"/>
                  <a:gd name="T3" fmla="*/ 48 h 288"/>
                  <a:gd name="T4" fmla="*/ 5906433 w 275"/>
                  <a:gd name="T5" fmla="*/ 0 h 288"/>
                  <a:gd name="T6" fmla="*/ 0 w 275"/>
                  <a:gd name="T7" fmla="*/ 144 h 288"/>
                  <a:gd name="T8" fmla="*/ 5906433 w 275"/>
                  <a:gd name="T9" fmla="*/ 288 h 288"/>
                  <a:gd name="T10" fmla="*/ 5906433 w 275"/>
                  <a:gd name="T11" fmla="*/ 240 h 288"/>
                  <a:gd name="T12" fmla="*/ 19587700 w 275"/>
                  <a:gd name="T13" fmla="*/ 240 h 288"/>
                  <a:gd name="T14" fmla="*/ 0 60000 65536"/>
                  <a:gd name="T15" fmla="*/ 0 60000 65536"/>
                  <a:gd name="T16" fmla="*/ 0 60000 65536"/>
                  <a:gd name="T17" fmla="*/ 0 60000 65536"/>
                  <a:gd name="T18" fmla="*/ 0 60000 65536"/>
                  <a:gd name="T19" fmla="*/ 0 60000 65536"/>
                  <a:gd name="T20" fmla="*/ 0 60000 65536"/>
                  <a:gd name="T21" fmla="*/ 0 w 275"/>
                  <a:gd name="T22" fmla="*/ 0 h 288"/>
                  <a:gd name="T23" fmla="*/ 275 w 275"/>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5" h="288">
                    <a:moveTo>
                      <a:pt x="275" y="48"/>
                    </a:moveTo>
                    <a:lnTo>
                      <a:pt x="83" y="48"/>
                    </a:lnTo>
                    <a:lnTo>
                      <a:pt x="83" y="0"/>
                    </a:lnTo>
                    <a:lnTo>
                      <a:pt x="0" y="144"/>
                    </a:lnTo>
                    <a:lnTo>
                      <a:pt x="83" y="288"/>
                    </a:lnTo>
                    <a:lnTo>
                      <a:pt x="83" y="240"/>
                    </a:lnTo>
                    <a:lnTo>
                      <a:pt x="275" y="240"/>
                    </a:lnTo>
                  </a:path>
                </a:pathLst>
              </a:custGeom>
              <a:solidFill>
                <a:srgbClr val="CDD7E1"/>
              </a:solidFill>
              <a:ln w="9525">
                <a:solidFill>
                  <a:srgbClr val="32466E"/>
                </a:solidFill>
                <a:round/>
                <a:headEnd/>
                <a:tailEnd/>
              </a:ln>
            </p:spPr>
            <p:txBody>
              <a:bodyPr wrap="none" anchor="ctr"/>
              <a:lstStyle/>
              <a:p>
                <a:pPr algn="ctr" eaLnBrk="0" latinLnBrk="0" hangingPunct="0"/>
                <a:endParaRPr kumimoji="0" lang="ko-KR" altLang="en-US"/>
              </a:p>
            </p:txBody>
          </p:sp>
          <p:sp>
            <p:nvSpPr>
              <p:cNvPr id="78895" name="Rectangle 61"/>
              <p:cNvSpPr>
                <a:spLocks noChangeArrowheads="1"/>
              </p:cNvSpPr>
              <p:nvPr/>
            </p:nvSpPr>
            <p:spPr bwMode="auto">
              <a:xfrm rot="-3600000">
                <a:off x="2552" y="2326"/>
                <a:ext cx="510" cy="192"/>
              </a:xfrm>
              <a:prstGeom prst="rect">
                <a:avLst/>
              </a:prstGeom>
              <a:noFill/>
              <a:ln w="9525" algn="ctr">
                <a:noFill/>
                <a:miter lim="800000"/>
                <a:headEnd/>
                <a:tailEnd/>
              </a:ln>
            </p:spPr>
            <p:txBody>
              <a:bodyPr wrap="none" anchor="ctr"/>
              <a:lstStyle/>
              <a:p>
                <a:pPr algn="ctr" eaLnBrk="0" latinLnBrk="0" hangingPunct="0"/>
                <a:r>
                  <a:rPr kumimoji="0" lang="en-US" altLang="ko-KR" sz="900" b="1">
                    <a:latin typeface="Arial" pitchFamily="34" charset="0"/>
                  </a:rPr>
                  <a:t>Hand-</a:t>
                </a:r>
                <a:br>
                  <a:rPr kumimoji="0" lang="en-US" altLang="ko-KR" sz="900" b="1">
                    <a:latin typeface="Arial" pitchFamily="34" charset="0"/>
                  </a:rPr>
                </a:br>
                <a:r>
                  <a:rPr kumimoji="0" lang="en-US" altLang="ko-KR" sz="900" b="1">
                    <a:latin typeface="Arial" pitchFamily="34" charset="0"/>
                  </a:rPr>
                  <a:t>Generate</a:t>
                </a:r>
              </a:p>
            </p:txBody>
          </p:sp>
        </p:grpSp>
      </p:grpSp>
      <p:sp>
        <p:nvSpPr>
          <p:cNvPr id="78878" name="Rectangle 90"/>
          <p:cNvSpPr>
            <a:spLocks noChangeArrowheads="1"/>
          </p:cNvSpPr>
          <p:nvPr/>
        </p:nvSpPr>
        <p:spPr bwMode="auto">
          <a:xfrm>
            <a:off x="811213" y="1535113"/>
            <a:ext cx="2357437" cy="304800"/>
          </a:xfrm>
          <a:prstGeom prst="rect">
            <a:avLst/>
          </a:prstGeom>
          <a:solidFill>
            <a:srgbClr val="D7D7D7"/>
          </a:solidFill>
          <a:ln w="12700" algn="ctr">
            <a:solidFill>
              <a:schemeClr val="bg2"/>
            </a:solidFill>
            <a:miter lim="800000"/>
            <a:headEnd/>
            <a:tailEnd/>
          </a:ln>
        </p:spPr>
        <p:txBody>
          <a:bodyPr wrap="none" anchor="ctr"/>
          <a:lstStyle/>
          <a:p>
            <a:pPr algn="ctr" eaLnBrk="0" latinLnBrk="0" hangingPunct="0"/>
            <a:r>
              <a:rPr kumimoji="0" lang="en-US" altLang="ko-KR" sz="1200" b="1">
                <a:solidFill>
                  <a:srgbClr val="000000"/>
                </a:solidFill>
                <a:latin typeface="Arial" pitchFamily="34" charset="0"/>
              </a:rPr>
              <a:t>Requirements</a:t>
            </a:r>
          </a:p>
        </p:txBody>
      </p:sp>
    </p:spTree>
    <p:extLst>
      <p:ext uri="{BB962C8B-B14F-4D97-AF65-F5344CB8AC3E}">
        <p14:creationId xmlns:p14="http://schemas.microsoft.com/office/powerpoint/2010/main" val="3656436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500" fill="hold"/>
                                        <p:tgtEl>
                                          <p:spTgt spid="537628"/>
                                        </p:tgtEl>
                                        <p:attrNameLst>
                                          <p:attrName>fillcolor</p:attrName>
                                        </p:attrNameLst>
                                      </p:cBhvr>
                                      <p:to>
                                        <a:srgbClr val="FFFF66"/>
                                      </p:to>
                                    </p:animClr>
                                    <p:set>
                                      <p:cBhvr>
                                        <p:cTn id="7" dur="500" fill="hold"/>
                                        <p:tgtEl>
                                          <p:spTgt spid="537628"/>
                                        </p:tgtEl>
                                        <p:attrNameLst>
                                          <p:attrName>fill.type</p:attrName>
                                        </p:attrNameLst>
                                      </p:cBhvr>
                                      <p:to>
                                        <p:strVal val="solid"/>
                                      </p:to>
                                    </p:set>
                                    <p:set>
                                      <p:cBhvr>
                                        <p:cTn id="8" dur="500" fill="hold"/>
                                        <p:tgtEl>
                                          <p:spTgt spid="53762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569913" y="1833563"/>
            <a:ext cx="8162925" cy="1016000"/>
          </a:xfrm>
        </p:spPr>
        <p:txBody>
          <a:bodyPr/>
          <a:lstStyle/>
          <a:p>
            <a:r>
              <a:rPr lang="en-US" altLang="ko-KR" sz="3600" dirty="0" smtClean="0"/>
              <a:t>1) Code Review</a:t>
            </a:r>
          </a:p>
        </p:txBody>
      </p:sp>
    </p:spTree>
    <p:extLst>
      <p:ext uri="{BB962C8B-B14F-4D97-AF65-F5344CB8AC3E}">
        <p14:creationId xmlns:p14="http://schemas.microsoft.com/office/powerpoint/2010/main" val="1425027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8511" y="3329089"/>
            <a:ext cx="2925371" cy="3482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86178" name="Rectangle 2"/>
          <p:cNvSpPr>
            <a:spLocks noGrp="1" noChangeArrowheads="1"/>
          </p:cNvSpPr>
          <p:nvPr>
            <p:ph type="title"/>
          </p:nvPr>
        </p:nvSpPr>
        <p:spPr/>
        <p:txBody>
          <a:bodyPr/>
          <a:lstStyle/>
          <a:p>
            <a:r>
              <a:rPr lang="en-US" altLang="ko-KR" dirty="0" smtClean="0">
                <a:ea typeface="굴림" charset="-127"/>
              </a:rPr>
              <a:t>HTML </a:t>
            </a:r>
            <a:r>
              <a:rPr lang="en-US" altLang="ko-KR" dirty="0">
                <a:ea typeface="굴림" charset="-127"/>
              </a:rPr>
              <a:t>Report</a:t>
            </a:r>
          </a:p>
        </p:txBody>
      </p:sp>
      <p:pic>
        <p:nvPicPr>
          <p:cNvPr id="61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556792"/>
            <a:ext cx="4552181" cy="4820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86179" name="Text Box 3"/>
          <p:cNvSpPr txBox="1">
            <a:spLocks noChangeArrowheads="1"/>
          </p:cNvSpPr>
          <p:nvPr/>
        </p:nvSpPr>
        <p:spPr bwMode="auto">
          <a:xfrm>
            <a:off x="5804073" y="1668186"/>
            <a:ext cx="2370138" cy="604838"/>
          </a:xfrm>
          <a:prstGeom prst="rect">
            <a:avLst/>
          </a:prstGeom>
          <a:noFill/>
          <a:ln w="9525" algn="ctr">
            <a:solidFill>
              <a:schemeClr val="tx1"/>
            </a:solidFill>
            <a:miter lim="800000"/>
            <a:headEnd/>
            <a:tailEnd/>
          </a:ln>
          <a:effectLst/>
        </p:spPr>
        <p:txBody>
          <a:bodyPr wrap="square" bIns="0">
            <a:spAutoFit/>
          </a:bodyPr>
          <a:lstStyle/>
          <a:p>
            <a:pPr algn="ctr"/>
            <a:r>
              <a:rPr lang="en-US" altLang="ko-KR" b="1">
                <a:latin typeface="Courier New" pitchFamily="49" charset="0"/>
                <a:ea typeface="굴림" charset="-127"/>
              </a:rPr>
              <a:t>Hyperlink back</a:t>
            </a:r>
          </a:p>
          <a:p>
            <a:pPr algn="ctr"/>
            <a:r>
              <a:rPr lang="en-US" altLang="ko-KR" b="1">
                <a:latin typeface="Courier New" pitchFamily="49" charset="0"/>
                <a:ea typeface="굴림" charset="-127"/>
              </a:rPr>
              <a:t>to model.</a:t>
            </a:r>
          </a:p>
        </p:txBody>
      </p:sp>
      <p:sp>
        <p:nvSpPr>
          <p:cNvPr id="1586180" name="Text Box 4"/>
          <p:cNvSpPr txBox="1">
            <a:spLocks noChangeArrowheads="1"/>
          </p:cNvSpPr>
          <p:nvPr/>
        </p:nvSpPr>
        <p:spPr bwMode="auto">
          <a:xfrm>
            <a:off x="5796136" y="982386"/>
            <a:ext cx="2378075" cy="604838"/>
          </a:xfrm>
          <a:prstGeom prst="rect">
            <a:avLst/>
          </a:prstGeom>
          <a:noFill/>
          <a:ln w="9525" algn="ctr">
            <a:solidFill>
              <a:schemeClr val="tx1"/>
            </a:solidFill>
            <a:miter lim="800000"/>
            <a:headEnd/>
            <a:tailEnd/>
          </a:ln>
          <a:effectLst/>
        </p:spPr>
        <p:txBody>
          <a:bodyPr wrap="none" bIns="0">
            <a:spAutoFit/>
          </a:bodyPr>
          <a:lstStyle/>
          <a:p>
            <a:pPr algn="ctr"/>
            <a:r>
              <a:rPr lang="en-US" altLang="ko-KR" b="1">
                <a:latin typeface="Courier New" pitchFamily="49" charset="0"/>
                <a:ea typeface="굴림" charset="-127"/>
              </a:rPr>
              <a:t>Hyperlink within</a:t>
            </a:r>
          </a:p>
          <a:p>
            <a:pPr algn="ctr"/>
            <a:r>
              <a:rPr lang="en-US" altLang="ko-KR" b="1">
                <a:latin typeface="Courier New" pitchFamily="49" charset="0"/>
                <a:ea typeface="굴림" charset="-127"/>
              </a:rPr>
              <a:t>C code files.</a:t>
            </a:r>
          </a:p>
        </p:txBody>
      </p:sp>
      <p:sp>
        <p:nvSpPr>
          <p:cNvPr id="1586183" name="Line 7"/>
          <p:cNvSpPr>
            <a:spLocks noChangeShapeType="1"/>
          </p:cNvSpPr>
          <p:nvPr/>
        </p:nvSpPr>
        <p:spPr bwMode="auto">
          <a:xfrm flipH="1">
            <a:off x="2843806" y="1284805"/>
            <a:ext cx="2960266" cy="632027"/>
          </a:xfrm>
          <a:prstGeom prst="line">
            <a:avLst/>
          </a:prstGeom>
          <a:noFill/>
          <a:ln w="9525">
            <a:solidFill>
              <a:schemeClr val="tx1"/>
            </a:solidFill>
            <a:round/>
            <a:headEnd/>
            <a:tailEnd type="triangle" w="med" len="med"/>
          </a:ln>
          <a:effectLst/>
        </p:spPr>
        <p:txBody>
          <a:bodyPr wrap="square" bIns="0" anchor="ctr">
            <a:spAutoFit/>
          </a:bodyPr>
          <a:lstStyle/>
          <a:p>
            <a:endParaRPr lang="ko-KR" altLang="en-US"/>
          </a:p>
        </p:txBody>
      </p:sp>
      <p:sp>
        <p:nvSpPr>
          <p:cNvPr id="1586184" name="Line 8"/>
          <p:cNvSpPr>
            <a:spLocks noChangeShapeType="1"/>
          </p:cNvSpPr>
          <p:nvPr/>
        </p:nvSpPr>
        <p:spPr bwMode="auto">
          <a:xfrm flipH="1">
            <a:off x="3491880" y="1970605"/>
            <a:ext cx="2304256" cy="810323"/>
          </a:xfrm>
          <a:prstGeom prst="line">
            <a:avLst/>
          </a:prstGeom>
          <a:noFill/>
          <a:ln w="9525">
            <a:solidFill>
              <a:schemeClr val="tx1"/>
            </a:solidFill>
            <a:round/>
            <a:headEnd/>
            <a:tailEnd type="triangle" w="med" len="med"/>
          </a:ln>
          <a:effectLst/>
        </p:spPr>
        <p:txBody>
          <a:bodyPr wrap="square" bIns="0" anchor="ctr">
            <a:spAutoFit/>
          </a:bodyPr>
          <a:lstStyle/>
          <a:p>
            <a:endParaRPr lang="ko-KR" altLang="en-US"/>
          </a:p>
        </p:txBody>
      </p:sp>
      <p:sp>
        <p:nvSpPr>
          <p:cNvPr id="1586185" name="Text Box 9"/>
          <p:cNvSpPr txBox="1">
            <a:spLocks noChangeArrowheads="1"/>
          </p:cNvSpPr>
          <p:nvPr/>
        </p:nvSpPr>
        <p:spPr bwMode="auto">
          <a:xfrm>
            <a:off x="5804073" y="2353986"/>
            <a:ext cx="2370138" cy="604838"/>
          </a:xfrm>
          <a:prstGeom prst="rect">
            <a:avLst/>
          </a:prstGeom>
          <a:noFill/>
          <a:ln w="9525" algn="ctr">
            <a:solidFill>
              <a:schemeClr val="tx1"/>
            </a:solidFill>
            <a:miter lim="800000"/>
            <a:headEnd/>
            <a:tailEnd/>
          </a:ln>
          <a:effectLst/>
        </p:spPr>
        <p:txBody>
          <a:bodyPr wrap="square" bIns="0">
            <a:spAutoFit/>
          </a:bodyPr>
          <a:lstStyle/>
          <a:p>
            <a:pPr algn="ctr"/>
            <a:r>
              <a:rPr lang="en-US" altLang="ko-KR" b="1">
                <a:latin typeface="Courier New" pitchFamily="49" charset="0"/>
                <a:ea typeface="굴림" charset="-127"/>
              </a:rPr>
              <a:t>Hyperlink from</a:t>
            </a:r>
            <a:br>
              <a:rPr lang="en-US" altLang="ko-KR" b="1">
                <a:latin typeface="Courier New" pitchFamily="49" charset="0"/>
                <a:ea typeface="굴림" charset="-127"/>
              </a:rPr>
            </a:br>
            <a:r>
              <a:rPr lang="en-US" altLang="ko-KR" b="1">
                <a:latin typeface="Courier New" pitchFamily="49" charset="0"/>
                <a:ea typeface="굴림" charset="-127"/>
              </a:rPr>
              <a:t>model to code.</a:t>
            </a:r>
          </a:p>
        </p:txBody>
      </p:sp>
      <p:sp>
        <p:nvSpPr>
          <p:cNvPr id="1586186" name="Line 10"/>
          <p:cNvSpPr>
            <a:spLocks noChangeShapeType="1"/>
          </p:cNvSpPr>
          <p:nvPr/>
        </p:nvSpPr>
        <p:spPr bwMode="auto">
          <a:xfrm flipH="1">
            <a:off x="3617613" y="2656405"/>
            <a:ext cx="2186459" cy="307755"/>
          </a:xfrm>
          <a:prstGeom prst="line">
            <a:avLst/>
          </a:prstGeom>
          <a:noFill/>
          <a:ln w="9525">
            <a:solidFill>
              <a:schemeClr val="tx1"/>
            </a:solidFill>
            <a:round/>
            <a:headEnd/>
            <a:tailEnd type="triangle" w="med" len="med"/>
          </a:ln>
          <a:effectLst/>
        </p:spPr>
        <p:txBody>
          <a:bodyPr wrap="square" bIns="0" anchor="ctr">
            <a:spAutoFit/>
          </a:bodyPr>
          <a:lstStyle/>
          <a:p>
            <a:endParaRPr lang="ko-KR" altLang="en-US"/>
          </a:p>
        </p:txBody>
      </p:sp>
      <p:sp>
        <p:nvSpPr>
          <p:cNvPr id="1586187" name="Line 11"/>
          <p:cNvSpPr>
            <a:spLocks noChangeShapeType="1"/>
          </p:cNvSpPr>
          <p:nvPr/>
        </p:nvSpPr>
        <p:spPr bwMode="auto">
          <a:xfrm>
            <a:off x="7581675" y="2964160"/>
            <a:ext cx="592535" cy="2625080"/>
          </a:xfrm>
          <a:prstGeom prst="line">
            <a:avLst/>
          </a:prstGeom>
          <a:noFill/>
          <a:ln w="9525">
            <a:solidFill>
              <a:schemeClr val="tx1"/>
            </a:solidFill>
            <a:round/>
            <a:headEnd/>
            <a:tailEnd type="triangle" w="med" len="med"/>
          </a:ln>
          <a:effectLst/>
        </p:spPr>
        <p:txBody>
          <a:bodyPr wrap="square" bIns="0" anchor="ctr">
            <a:spAutoFit/>
          </a:bodyPr>
          <a:lstStyle/>
          <a:p>
            <a:endParaRPr lang="ko-KR" altLang="en-US"/>
          </a:p>
        </p:txBody>
      </p:sp>
    </p:spTree>
    <p:extLst>
      <p:ext uri="{BB962C8B-B14F-4D97-AF65-F5344CB8AC3E}">
        <p14:creationId xmlns:p14="http://schemas.microsoft.com/office/powerpoint/2010/main" val="11775404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0" latinLnBrk="0" hangingPunct="0"/>
            <a:r>
              <a:rPr lang="en-US" dirty="0" smtClean="0"/>
              <a:t>Simulink Code Inspector</a:t>
            </a:r>
            <a:br>
              <a:rPr lang="en-US" dirty="0" smtClean="0"/>
            </a:br>
            <a:r>
              <a:rPr lang="en-US" sz="2400" dirty="0" smtClean="0">
                <a:solidFill>
                  <a:srgbClr val="C00000"/>
                </a:solidFill>
              </a:rPr>
              <a:t>Automate DO-178B Code Reviews</a:t>
            </a:r>
            <a:endParaRPr lang="en-US" sz="2400" dirty="0">
              <a:solidFill>
                <a:srgbClr val="C00000"/>
              </a:solidFill>
            </a:endParaRPr>
          </a:p>
        </p:txBody>
      </p:sp>
      <p:sp>
        <p:nvSpPr>
          <p:cNvPr id="3" name="Content Placeholder 2"/>
          <p:cNvSpPr>
            <a:spLocks noGrp="1"/>
          </p:cNvSpPr>
          <p:nvPr>
            <p:ph sz="half" idx="1"/>
          </p:nvPr>
        </p:nvSpPr>
        <p:spPr>
          <a:xfrm>
            <a:off x="457200" y="1951037"/>
            <a:ext cx="3886200" cy="4297363"/>
          </a:xfrm>
        </p:spPr>
        <p:txBody>
          <a:bodyPr/>
          <a:lstStyle/>
          <a:p>
            <a:pPr marL="0" indent="0" eaLnBrk="0" latinLnBrk="0" hangingPunct="0">
              <a:spcBef>
                <a:spcPts val="0"/>
              </a:spcBef>
              <a:spcAft>
                <a:spcPts val="600"/>
              </a:spcAft>
              <a:buClr>
                <a:srgbClr val="125687"/>
              </a:buClr>
              <a:buSzTx/>
              <a:buNone/>
            </a:pPr>
            <a:r>
              <a:rPr lang="en-US" sz="2000" b="1" dirty="0" smtClean="0"/>
              <a:t>Independently </a:t>
            </a:r>
            <a:r>
              <a:rPr lang="de-DE" sz="2000" b="1" dirty="0" err="1" smtClean="0"/>
              <a:t>verify</a:t>
            </a:r>
            <a:r>
              <a:rPr lang="de-DE" sz="2000" b="1" dirty="0" smtClean="0"/>
              <a:t> </a:t>
            </a:r>
            <a:r>
              <a:rPr lang="de-DE" sz="2000" b="1" dirty="0" err="1" smtClean="0"/>
              <a:t>that</a:t>
            </a:r>
            <a:r>
              <a:rPr lang="de-DE" sz="2000" b="1" dirty="0" smtClean="0"/>
              <a:t> Embedded </a:t>
            </a:r>
            <a:r>
              <a:rPr lang="de-DE" sz="2000" b="1" dirty="0" err="1" smtClean="0"/>
              <a:t>Coder</a:t>
            </a:r>
            <a:r>
              <a:rPr lang="de-DE" sz="2000" b="1" dirty="0" smtClean="0"/>
              <a:t> </a:t>
            </a:r>
            <a:r>
              <a:rPr lang="de-DE" sz="2000" b="1" dirty="0" err="1" smtClean="0"/>
              <a:t>generated</a:t>
            </a:r>
            <a:r>
              <a:rPr lang="de-DE" sz="2000" b="1" dirty="0" smtClean="0"/>
              <a:t> </a:t>
            </a:r>
            <a:r>
              <a:rPr lang="en-US" sz="2000" b="1" dirty="0" smtClean="0"/>
              <a:t>code traces to and complies with low-level requirements</a:t>
            </a:r>
            <a:br>
              <a:rPr lang="en-US" sz="2000" b="1" dirty="0" smtClean="0"/>
            </a:br>
            <a:endParaRPr lang="en-US" sz="1000" b="1" dirty="0" smtClean="0">
              <a:solidFill>
                <a:prstClr val="black"/>
              </a:solidFill>
            </a:endParaRPr>
          </a:p>
          <a:p>
            <a:pPr eaLnBrk="0" latinLnBrk="0" hangingPunct="0">
              <a:spcBef>
                <a:spcPts val="0"/>
              </a:spcBef>
              <a:spcAft>
                <a:spcPts val="1200"/>
              </a:spcAft>
            </a:pPr>
            <a:r>
              <a:rPr lang="en-US" sz="1800" dirty="0" smtClean="0"/>
              <a:t>Demonstrate that model and source code match structurally and functionally</a:t>
            </a:r>
          </a:p>
          <a:p>
            <a:pPr eaLnBrk="0" latinLnBrk="0" hangingPunct="0">
              <a:spcBef>
                <a:spcPts val="0"/>
              </a:spcBef>
              <a:spcAft>
                <a:spcPts val="1200"/>
              </a:spcAft>
            </a:pPr>
            <a:r>
              <a:rPr lang="de-DE" sz="1800" dirty="0" err="1" smtClean="0"/>
              <a:t>Provide</a:t>
            </a:r>
            <a:r>
              <a:rPr lang="de-DE" sz="1800" dirty="0" smtClean="0"/>
              <a:t> model</a:t>
            </a:r>
            <a:r>
              <a:rPr lang="de-DE" sz="1800" dirty="0" smtClean="0">
                <a:sym typeface="Wingdings" pitchFamily="2" charset="2"/>
              </a:rPr>
              <a:t></a:t>
            </a:r>
            <a:r>
              <a:rPr lang="de-DE" sz="1800" dirty="0" err="1" smtClean="0"/>
              <a:t>code</a:t>
            </a:r>
            <a:r>
              <a:rPr lang="de-DE" sz="1800" dirty="0" smtClean="0"/>
              <a:t> </a:t>
            </a:r>
            <a:r>
              <a:rPr lang="de-DE" sz="1800" dirty="0" err="1" smtClean="0"/>
              <a:t>traceability</a:t>
            </a:r>
            <a:r>
              <a:rPr lang="de-DE" sz="1800" dirty="0" smtClean="0"/>
              <a:t> </a:t>
            </a:r>
            <a:r>
              <a:rPr lang="de-DE" sz="1800" dirty="0" err="1" smtClean="0"/>
              <a:t>data</a:t>
            </a:r>
            <a:endParaRPr lang="de-DE" sz="1800" dirty="0" smtClean="0"/>
          </a:p>
          <a:p>
            <a:pPr eaLnBrk="0" latinLnBrk="0" hangingPunct="0">
              <a:spcBef>
                <a:spcPts val="0"/>
              </a:spcBef>
              <a:spcAft>
                <a:spcPts val="1200"/>
              </a:spcAft>
            </a:pPr>
            <a:r>
              <a:rPr lang="de-DE" sz="1800" dirty="0" err="1" smtClean="0"/>
              <a:t>Eliminate</a:t>
            </a:r>
            <a:r>
              <a:rPr lang="de-DE" sz="1800" dirty="0" smtClean="0"/>
              <a:t> / reduce manual code reviews for DO-178B software</a:t>
            </a:r>
          </a:p>
          <a:p>
            <a:pPr eaLnBrk="0" latinLnBrk="0" hangingPunct="0">
              <a:spcBef>
                <a:spcPts val="0"/>
              </a:spcBef>
              <a:spcAft>
                <a:spcPts val="1200"/>
              </a:spcAft>
            </a:pPr>
            <a:r>
              <a:rPr lang="en-US" sz="1800" dirty="0" smtClean="0"/>
              <a:t>Same certification credits as qualified code generator</a:t>
            </a:r>
            <a:endParaRPr lang="en-US" sz="1800" dirty="0" smtClean="0">
              <a:sym typeface="Wingdings" pitchFamily="2" charset="2"/>
            </a:endParaRPr>
          </a:p>
          <a:p>
            <a:pPr eaLnBrk="0" latinLnBrk="0" hangingPunct="0"/>
            <a:endParaRPr lang="en-US" sz="1800" dirty="0" smtClean="0">
              <a:solidFill>
                <a:prstClr val="black"/>
              </a:solidFill>
            </a:endParaRPr>
          </a:p>
        </p:txBody>
      </p:sp>
      <p:pic>
        <p:nvPicPr>
          <p:cNvPr id="26" name="Picture 2"/>
          <p:cNvPicPr>
            <a:picLocks noChangeAspect="1" noChangeArrowheads="1"/>
          </p:cNvPicPr>
          <p:nvPr/>
        </p:nvPicPr>
        <p:blipFill>
          <a:blip r:embed="rId3" cstate="print"/>
          <a:srcRect r="47788" b="30207"/>
          <a:stretch>
            <a:fillRect/>
          </a:stretch>
        </p:blipFill>
        <p:spPr bwMode="auto">
          <a:xfrm>
            <a:off x="4316506" y="2003778"/>
            <a:ext cx="4800600" cy="4374234"/>
          </a:xfrm>
          <a:prstGeom prst="rect">
            <a:avLst/>
          </a:prstGeom>
          <a:noFill/>
          <a:ln w="9525">
            <a:solidFill>
              <a:schemeClr val="tx1"/>
            </a:solidFill>
            <a:miter lim="800000"/>
            <a:headEnd/>
            <a:tailEnd/>
          </a:ln>
        </p:spPr>
      </p:pic>
      <p:grpSp>
        <p:nvGrpSpPr>
          <p:cNvPr id="4" name="Group 26"/>
          <p:cNvGrpSpPr/>
          <p:nvPr/>
        </p:nvGrpSpPr>
        <p:grpSpPr>
          <a:xfrm>
            <a:off x="5813612" y="685800"/>
            <a:ext cx="3177988" cy="2310887"/>
            <a:chOff x="1349188" y="3095299"/>
            <a:chExt cx="4038600" cy="2772103"/>
          </a:xfrm>
        </p:grpSpPr>
        <p:sp>
          <p:nvSpPr>
            <p:cNvPr id="28" name="Rectangle 8"/>
            <p:cNvSpPr>
              <a:spLocks noChangeArrowheads="1"/>
            </p:cNvSpPr>
            <p:nvPr/>
          </p:nvSpPr>
          <p:spPr bwMode="auto">
            <a:xfrm rot="16200000">
              <a:off x="1996886" y="2476500"/>
              <a:ext cx="2743204" cy="4038600"/>
            </a:xfrm>
            <a:prstGeom prst="rect">
              <a:avLst/>
            </a:prstGeom>
            <a:solidFill>
              <a:schemeClr val="bg1"/>
            </a:solidFill>
            <a:ln w="9525">
              <a:solidFill>
                <a:schemeClr val="tx1"/>
              </a:solidFill>
              <a:miter lim="800000"/>
              <a:headEnd/>
              <a:tailEnd/>
            </a:ln>
          </p:spPr>
          <p:txBody>
            <a:bodyPr wrap="none" anchor="ctr"/>
            <a:lstStyle/>
            <a:p>
              <a:pPr eaLnBrk="0" hangingPunct="0"/>
              <a:endParaRPr lang="en-US" sz="1600"/>
            </a:p>
          </p:txBody>
        </p:sp>
        <p:cxnSp>
          <p:nvCxnSpPr>
            <p:cNvPr id="29" name="AutoShape 9"/>
            <p:cNvCxnSpPr>
              <a:cxnSpLocks noChangeShapeType="1"/>
              <a:stCxn id="32" idx="1"/>
              <a:endCxn id="31" idx="1"/>
            </p:cNvCxnSpPr>
            <p:nvPr/>
          </p:nvCxnSpPr>
          <p:spPr bwMode="auto">
            <a:xfrm rot="5400000">
              <a:off x="3338375" y="3833674"/>
              <a:ext cx="1588" cy="1933852"/>
            </a:xfrm>
            <a:prstGeom prst="curvedConnector3">
              <a:avLst>
                <a:gd name="adj1" fmla="val 40504987"/>
              </a:avLst>
            </a:prstGeom>
            <a:noFill/>
            <a:ln w="76200">
              <a:solidFill>
                <a:srgbClr val="FFFF00"/>
              </a:solidFill>
              <a:round/>
              <a:headEnd/>
              <a:tailEnd/>
            </a:ln>
          </p:spPr>
        </p:cxnSp>
        <p:cxnSp>
          <p:nvCxnSpPr>
            <p:cNvPr id="30" name="AutoShape 10"/>
            <p:cNvCxnSpPr>
              <a:cxnSpLocks noChangeShapeType="1"/>
              <a:stCxn id="32" idx="3"/>
              <a:endCxn id="31" idx="3"/>
            </p:cNvCxnSpPr>
            <p:nvPr/>
          </p:nvCxnSpPr>
          <p:spPr bwMode="auto">
            <a:xfrm rot="16200000" flipH="1" flipV="1">
              <a:off x="3338374" y="3224074"/>
              <a:ext cx="1" cy="1933852"/>
            </a:xfrm>
            <a:prstGeom prst="curvedConnector3">
              <a:avLst>
                <a:gd name="adj1" fmla="val -49530100000"/>
              </a:avLst>
            </a:prstGeom>
            <a:noFill/>
            <a:ln w="76200">
              <a:solidFill>
                <a:srgbClr val="FFFF00"/>
              </a:solidFill>
              <a:round/>
              <a:headEnd/>
              <a:tailEnd/>
            </a:ln>
          </p:spPr>
        </p:cxnSp>
        <p:sp>
          <p:nvSpPr>
            <p:cNvPr id="31" name="Text Box 11"/>
            <p:cNvSpPr txBox="1">
              <a:spLocks noChangeArrowheads="1"/>
            </p:cNvSpPr>
            <p:nvPr/>
          </p:nvSpPr>
          <p:spPr bwMode="auto">
            <a:xfrm rot="16200000">
              <a:off x="2066649" y="3958202"/>
              <a:ext cx="609599" cy="1075196"/>
            </a:xfrm>
            <a:prstGeom prst="rect">
              <a:avLst/>
            </a:prstGeom>
            <a:solidFill>
              <a:srgbClr val="8DB0FF"/>
            </a:solidFill>
            <a:ln w="9525">
              <a:solidFill>
                <a:schemeClr val="tx1"/>
              </a:solidFill>
              <a:miter lim="800000"/>
              <a:headEnd/>
              <a:tailEnd/>
            </a:ln>
          </p:spPr>
          <p:txBody>
            <a:bodyPr wrap="square">
              <a:noAutofit/>
            </a:bodyPr>
            <a:lstStyle/>
            <a:p>
              <a:pPr algn="l" eaLnBrk="0" hangingPunct="0"/>
              <a:endParaRPr lang="en-US" sz="1100" dirty="0">
                <a:latin typeface="Arial" charset="0"/>
              </a:endParaRPr>
            </a:p>
          </p:txBody>
        </p:sp>
        <p:sp>
          <p:nvSpPr>
            <p:cNvPr id="32" name="Text Box 12"/>
            <p:cNvSpPr txBox="1">
              <a:spLocks noChangeArrowheads="1"/>
            </p:cNvSpPr>
            <p:nvPr/>
          </p:nvSpPr>
          <p:spPr bwMode="auto">
            <a:xfrm rot="16200000">
              <a:off x="4000501" y="3924299"/>
              <a:ext cx="609600" cy="1143002"/>
            </a:xfrm>
            <a:prstGeom prst="rect">
              <a:avLst/>
            </a:prstGeom>
            <a:solidFill>
              <a:srgbClr val="8DB0FF"/>
            </a:solidFill>
            <a:ln w="9525">
              <a:solidFill>
                <a:schemeClr val="tx1"/>
              </a:solidFill>
              <a:miter lim="800000"/>
              <a:headEnd/>
              <a:tailEnd/>
            </a:ln>
          </p:spPr>
          <p:txBody>
            <a:bodyPr wrap="square">
              <a:noAutofit/>
            </a:bodyPr>
            <a:lstStyle/>
            <a:p>
              <a:pPr algn="l" eaLnBrk="0" hangingPunct="0"/>
              <a:endParaRPr lang="en-US" sz="1100" dirty="0">
                <a:latin typeface="Arial" charset="0"/>
              </a:endParaRPr>
            </a:p>
          </p:txBody>
        </p:sp>
        <p:cxnSp>
          <p:nvCxnSpPr>
            <p:cNvPr id="33" name="AutoShape 13"/>
            <p:cNvCxnSpPr>
              <a:cxnSpLocks noChangeShapeType="1"/>
              <a:stCxn id="31" idx="2"/>
              <a:endCxn id="32" idx="0"/>
            </p:cNvCxnSpPr>
            <p:nvPr/>
          </p:nvCxnSpPr>
          <p:spPr bwMode="auto">
            <a:xfrm>
              <a:off x="2909047" y="4495800"/>
              <a:ext cx="824753" cy="1588"/>
            </a:xfrm>
            <a:prstGeom prst="straightConnector1">
              <a:avLst/>
            </a:prstGeom>
            <a:noFill/>
            <a:ln w="9525">
              <a:solidFill>
                <a:schemeClr val="tx1"/>
              </a:solidFill>
              <a:round/>
              <a:headEnd/>
              <a:tailEnd type="triangle" w="med" len="med"/>
            </a:ln>
          </p:spPr>
        </p:cxnSp>
        <p:sp>
          <p:nvSpPr>
            <p:cNvPr id="34" name="Text Box 14"/>
            <p:cNvSpPr txBox="1">
              <a:spLocks noChangeArrowheads="1"/>
            </p:cNvSpPr>
            <p:nvPr/>
          </p:nvSpPr>
          <p:spPr bwMode="auto">
            <a:xfrm>
              <a:off x="2814781" y="4524862"/>
              <a:ext cx="1061738" cy="479966"/>
            </a:xfrm>
            <a:prstGeom prst="rect">
              <a:avLst/>
            </a:prstGeom>
            <a:noFill/>
            <a:ln w="9525">
              <a:noFill/>
              <a:miter lim="800000"/>
              <a:headEnd/>
              <a:tailEnd/>
            </a:ln>
          </p:spPr>
          <p:txBody>
            <a:bodyPr wrap="none">
              <a:spAutoFit/>
            </a:bodyPr>
            <a:lstStyle/>
            <a:p>
              <a:pPr algn="ctr" eaLnBrk="0" hangingPunct="0"/>
              <a:r>
                <a:rPr lang="en-US" sz="1000" dirty="0" smtClean="0">
                  <a:latin typeface="Arial" charset="0"/>
                </a:rPr>
                <a:t>Embedded </a:t>
              </a:r>
              <a:br>
                <a:rPr lang="en-US" sz="1000" dirty="0" smtClean="0">
                  <a:latin typeface="Arial" charset="0"/>
                </a:rPr>
              </a:br>
              <a:r>
                <a:rPr lang="en-US" sz="1000" dirty="0" smtClean="0">
                  <a:latin typeface="Arial" charset="0"/>
                </a:rPr>
                <a:t>Coder</a:t>
              </a:r>
              <a:endParaRPr lang="en-US" sz="1000" dirty="0">
                <a:latin typeface="Arial" charset="0"/>
              </a:endParaRPr>
            </a:p>
          </p:txBody>
        </p:sp>
        <p:cxnSp>
          <p:nvCxnSpPr>
            <p:cNvPr id="35" name="AutoShape 15"/>
            <p:cNvCxnSpPr>
              <a:cxnSpLocks noChangeShapeType="1"/>
              <a:stCxn id="41" idx="0"/>
              <a:endCxn id="41" idx="1"/>
            </p:cNvCxnSpPr>
            <p:nvPr/>
          </p:nvCxnSpPr>
          <p:spPr bwMode="auto">
            <a:xfrm rot="16200000" flipH="1" flipV="1">
              <a:off x="3779745" y="4189880"/>
              <a:ext cx="114300" cy="152400"/>
            </a:xfrm>
            <a:prstGeom prst="curvedConnector4">
              <a:avLst>
                <a:gd name="adj1" fmla="val -200000"/>
                <a:gd name="adj2" fmla="val 250000"/>
              </a:avLst>
            </a:prstGeom>
            <a:noFill/>
            <a:ln w="9525">
              <a:solidFill>
                <a:schemeClr val="tx1"/>
              </a:solidFill>
              <a:prstDash val="sysDot"/>
              <a:round/>
              <a:headEnd/>
              <a:tailEnd type="triangle" w="med" len="med"/>
            </a:ln>
          </p:spPr>
        </p:cxnSp>
        <p:cxnSp>
          <p:nvCxnSpPr>
            <p:cNvPr id="36" name="AutoShape 16"/>
            <p:cNvCxnSpPr>
              <a:cxnSpLocks noChangeShapeType="1"/>
              <a:stCxn id="32" idx="1"/>
              <a:endCxn id="31" idx="1"/>
            </p:cNvCxnSpPr>
            <p:nvPr/>
          </p:nvCxnSpPr>
          <p:spPr bwMode="auto">
            <a:xfrm rot="5400000">
              <a:off x="3338375" y="3833674"/>
              <a:ext cx="1588" cy="1933852"/>
            </a:xfrm>
            <a:prstGeom prst="curvedConnector3">
              <a:avLst>
                <a:gd name="adj1" fmla="val 41351776"/>
              </a:avLst>
            </a:prstGeom>
            <a:noFill/>
            <a:ln w="9525">
              <a:solidFill>
                <a:schemeClr val="tx1"/>
              </a:solidFill>
              <a:prstDash val="dash"/>
              <a:round/>
              <a:headEnd type="triangle" w="med" len="med"/>
              <a:tailEnd type="triangle" w="med" len="med"/>
            </a:ln>
          </p:spPr>
        </p:cxnSp>
        <p:cxnSp>
          <p:nvCxnSpPr>
            <p:cNvPr id="37" name="AutoShape 17"/>
            <p:cNvCxnSpPr>
              <a:cxnSpLocks noChangeShapeType="1"/>
              <a:stCxn id="32" idx="3"/>
              <a:endCxn id="31" idx="3"/>
            </p:cNvCxnSpPr>
            <p:nvPr/>
          </p:nvCxnSpPr>
          <p:spPr bwMode="auto">
            <a:xfrm rot="16200000" flipH="1" flipV="1">
              <a:off x="3338374" y="3224074"/>
              <a:ext cx="1" cy="1933852"/>
            </a:xfrm>
            <a:prstGeom prst="curvedConnector3">
              <a:avLst>
                <a:gd name="adj1" fmla="val -49530100000"/>
              </a:avLst>
            </a:prstGeom>
            <a:noFill/>
            <a:ln w="9525">
              <a:solidFill>
                <a:schemeClr val="tx1"/>
              </a:solidFill>
              <a:prstDash val="dashDot"/>
              <a:round/>
              <a:headEnd/>
              <a:tailEnd type="triangle" w="med" len="med"/>
            </a:ln>
          </p:spPr>
        </p:cxnSp>
        <p:sp>
          <p:nvSpPr>
            <p:cNvPr id="38" name="Text Box 18"/>
            <p:cNvSpPr txBox="1">
              <a:spLocks noChangeArrowheads="1"/>
            </p:cNvSpPr>
            <p:nvPr/>
          </p:nvSpPr>
          <p:spPr bwMode="auto">
            <a:xfrm>
              <a:off x="2783049" y="3095299"/>
              <a:ext cx="1165631" cy="553806"/>
            </a:xfrm>
            <a:prstGeom prst="rect">
              <a:avLst/>
            </a:prstGeom>
            <a:noFill/>
            <a:ln w="9525">
              <a:noFill/>
              <a:miter lim="800000"/>
              <a:headEnd/>
              <a:tailEnd/>
            </a:ln>
          </p:spPr>
          <p:txBody>
            <a:bodyPr wrap="none">
              <a:spAutoFit/>
            </a:bodyPr>
            <a:lstStyle/>
            <a:p>
              <a:pPr algn="ctr" eaLnBrk="0" hangingPunct="0"/>
              <a:r>
                <a:rPr lang="en-US" sz="1200" dirty="0" smtClean="0">
                  <a:latin typeface="Arial" charset="0"/>
                </a:rPr>
                <a:t>Code</a:t>
              </a:r>
            </a:p>
            <a:p>
              <a:pPr algn="ctr" eaLnBrk="0" hangingPunct="0"/>
              <a:r>
                <a:rPr lang="en-US" sz="1200" dirty="0" smtClean="0">
                  <a:latin typeface="Arial" charset="0"/>
                </a:rPr>
                <a:t>verification</a:t>
              </a:r>
              <a:endParaRPr lang="en-US" sz="1200" dirty="0">
                <a:latin typeface="Arial" charset="0"/>
              </a:endParaRPr>
            </a:p>
          </p:txBody>
        </p:sp>
        <p:sp>
          <p:nvSpPr>
            <p:cNvPr id="39" name="Line 20"/>
            <p:cNvSpPr>
              <a:spLocks noChangeShapeType="1"/>
            </p:cNvSpPr>
            <p:nvPr/>
          </p:nvSpPr>
          <p:spPr bwMode="auto">
            <a:xfrm rot="16200000">
              <a:off x="1689100" y="4330700"/>
              <a:ext cx="0" cy="330200"/>
            </a:xfrm>
            <a:prstGeom prst="line">
              <a:avLst/>
            </a:prstGeom>
            <a:noFill/>
            <a:ln w="9525">
              <a:solidFill>
                <a:schemeClr val="tx1"/>
              </a:solidFill>
              <a:round/>
              <a:headEnd/>
              <a:tailEnd type="triangle" w="med" len="med"/>
            </a:ln>
          </p:spPr>
          <p:txBody>
            <a:bodyPr/>
            <a:lstStyle/>
            <a:p>
              <a:pPr eaLnBrk="0" hangingPunct="0"/>
              <a:endParaRPr lang="en-US" sz="1600"/>
            </a:p>
          </p:txBody>
        </p:sp>
        <p:sp>
          <p:nvSpPr>
            <p:cNvPr id="40" name="Line 21"/>
            <p:cNvSpPr>
              <a:spLocks noChangeShapeType="1"/>
            </p:cNvSpPr>
            <p:nvPr/>
          </p:nvSpPr>
          <p:spPr bwMode="auto">
            <a:xfrm rot="16200000" flipH="1">
              <a:off x="5027613" y="4344988"/>
              <a:ext cx="0" cy="301625"/>
            </a:xfrm>
            <a:prstGeom prst="line">
              <a:avLst/>
            </a:prstGeom>
            <a:noFill/>
            <a:ln w="9525">
              <a:solidFill>
                <a:schemeClr val="tx1"/>
              </a:solidFill>
              <a:round/>
              <a:headEnd/>
              <a:tailEnd type="triangle" w="med" len="med"/>
            </a:ln>
          </p:spPr>
          <p:txBody>
            <a:bodyPr/>
            <a:lstStyle/>
            <a:p>
              <a:pPr eaLnBrk="0" hangingPunct="0"/>
              <a:endParaRPr lang="en-US" sz="1600"/>
            </a:p>
          </p:txBody>
        </p:sp>
        <p:sp>
          <p:nvSpPr>
            <p:cNvPr id="41" name="Rectangle 40"/>
            <p:cNvSpPr/>
            <p:nvPr/>
          </p:nvSpPr>
          <p:spPr>
            <a:xfrm>
              <a:off x="3760695" y="4208930"/>
              <a:ext cx="304800" cy="228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smtClean="0">
                <a:latin typeface="Arial" pitchFamily="34" charset="0"/>
                <a:cs typeface="Arial" pitchFamily="34" charset="0"/>
              </a:endParaRPr>
            </a:p>
          </p:txBody>
        </p:sp>
        <p:sp>
          <p:nvSpPr>
            <p:cNvPr id="42" name="Text Box 18"/>
            <p:cNvSpPr txBox="1">
              <a:spLocks noChangeArrowheads="1"/>
            </p:cNvSpPr>
            <p:nvPr/>
          </p:nvSpPr>
          <p:spPr bwMode="auto">
            <a:xfrm>
              <a:off x="2487456" y="5514201"/>
              <a:ext cx="1685091" cy="332284"/>
            </a:xfrm>
            <a:prstGeom prst="rect">
              <a:avLst/>
            </a:prstGeom>
            <a:noFill/>
            <a:ln w="9525">
              <a:noFill/>
              <a:miter lim="800000"/>
              <a:headEnd/>
              <a:tailEnd/>
            </a:ln>
          </p:spPr>
          <p:txBody>
            <a:bodyPr wrap="none">
              <a:spAutoFit/>
            </a:bodyPr>
            <a:lstStyle/>
            <a:p>
              <a:pPr algn="ctr" eaLnBrk="0" hangingPunct="0"/>
              <a:r>
                <a:rPr lang="en-US" sz="1200" dirty="0" smtClean="0">
                  <a:latin typeface="Arial" charset="0"/>
                </a:rPr>
                <a:t>Code traceability</a:t>
              </a:r>
              <a:endParaRPr lang="en-US" sz="1200" dirty="0">
                <a:latin typeface="Arial" charset="0"/>
              </a:endParaRPr>
            </a:p>
          </p:txBody>
        </p:sp>
        <p:sp>
          <p:nvSpPr>
            <p:cNvPr id="43" name="Text Box 18"/>
            <p:cNvSpPr txBox="1">
              <a:spLocks noChangeArrowheads="1"/>
            </p:cNvSpPr>
            <p:nvPr/>
          </p:nvSpPr>
          <p:spPr bwMode="auto">
            <a:xfrm>
              <a:off x="3641548" y="4343400"/>
              <a:ext cx="1328599" cy="332284"/>
            </a:xfrm>
            <a:prstGeom prst="rect">
              <a:avLst/>
            </a:prstGeom>
            <a:noFill/>
            <a:ln w="9525">
              <a:noFill/>
              <a:miter lim="800000"/>
              <a:headEnd/>
              <a:tailEnd/>
            </a:ln>
          </p:spPr>
          <p:txBody>
            <a:bodyPr wrap="none">
              <a:spAutoFit/>
            </a:bodyPr>
            <a:lstStyle/>
            <a:p>
              <a:pPr algn="ctr" eaLnBrk="0" hangingPunct="0"/>
              <a:r>
                <a:rPr lang="en-US" sz="1200" dirty="0" smtClean="0">
                  <a:latin typeface="Arial" charset="0"/>
                </a:rPr>
                <a:t>Source code</a:t>
              </a:r>
              <a:endParaRPr lang="en-US" sz="1200" dirty="0">
                <a:latin typeface="Arial" charset="0"/>
              </a:endParaRPr>
            </a:p>
          </p:txBody>
        </p:sp>
        <p:sp>
          <p:nvSpPr>
            <p:cNvPr id="44" name="Text Box 18"/>
            <p:cNvSpPr txBox="1">
              <a:spLocks noChangeArrowheads="1"/>
            </p:cNvSpPr>
            <p:nvPr/>
          </p:nvSpPr>
          <p:spPr bwMode="auto">
            <a:xfrm>
              <a:off x="1978760" y="4343400"/>
              <a:ext cx="764323" cy="332284"/>
            </a:xfrm>
            <a:prstGeom prst="rect">
              <a:avLst/>
            </a:prstGeom>
            <a:noFill/>
            <a:ln w="9525">
              <a:noFill/>
              <a:miter lim="800000"/>
              <a:headEnd/>
              <a:tailEnd/>
            </a:ln>
          </p:spPr>
          <p:txBody>
            <a:bodyPr wrap="none">
              <a:spAutoFit/>
            </a:bodyPr>
            <a:lstStyle/>
            <a:p>
              <a:pPr algn="ctr" eaLnBrk="0" hangingPunct="0"/>
              <a:r>
                <a:rPr lang="en-US" sz="1200" dirty="0" smtClean="0">
                  <a:latin typeface="Arial" charset="0"/>
                </a:rPr>
                <a:t>Model</a:t>
              </a:r>
              <a:endParaRPr lang="en-US" sz="1200" dirty="0">
                <a:latin typeface="Arial" charset="0"/>
              </a:endParaRPr>
            </a:p>
          </p:txBody>
        </p:sp>
      </p:grpSp>
    </p:spTree>
    <p:extLst>
      <p:ext uri="{BB962C8B-B14F-4D97-AF65-F5344CB8AC3E}">
        <p14:creationId xmlns:p14="http://schemas.microsoft.com/office/powerpoint/2010/main" val="9249035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0" latinLnBrk="0" hangingPunct="0"/>
            <a:r>
              <a:rPr lang="de-DE" dirty="0" smtClean="0"/>
              <a:t>Simulink Code Inspector </a:t>
            </a:r>
            <a:br>
              <a:rPr lang="de-DE" dirty="0" smtClean="0"/>
            </a:br>
            <a:r>
              <a:rPr lang="de-DE" sz="2400" dirty="0" smtClean="0">
                <a:solidFill>
                  <a:srgbClr val="993200"/>
                </a:solidFill>
              </a:rPr>
              <a:t>Overview</a:t>
            </a:r>
            <a:endParaRPr lang="en-US" dirty="0">
              <a:solidFill>
                <a:srgbClr val="993200"/>
              </a:solidFill>
            </a:endParaRPr>
          </a:p>
        </p:txBody>
      </p:sp>
      <p:sp>
        <p:nvSpPr>
          <p:cNvPr id="5" name="Text Box 75"/>
          <p:cNvSpPr txBox="1">
            <a:spLocks noChangeArrowheads="1"/>
          </p:cNvSpPr>
          <p:nvPr/>
        </p:nvSpPr>
        <p:spPr bwMode="auto">
          <a:xfrm>
            <a:off x="381000" y="2524222"/>
            <a:ext cx="3377848" cy="646331"/>
          </a:xfrm>
          <a:prstGeom prst="rect">
            <a:avLst/>
          </a:prstGeom>
          <a:noFill/>
          <a:ln w="9525">
            <a:noFill/>
            <a:miter lim="800000"/>
            <a:headEnd/>
            <a:tailEnd/>
          </a:ln>
        </p:spPr>
        <p:txBody>
          <a:bodyPr wrap="none">
            <a:spAutoFit/>
          </a:bodyPr>
          <a:lstStyle/>
          <a:p>
            <a:pPr algn="l" eaLnBrk="0" hangingPunct="0"/>
            <a:r>
              <a:rPr lang="en-US" b="1" dirty="0">
                <a:latin typeface="Arial" pitchFamily="34" charset="0"/>
              </a:rPr>
              <a:t>Independent </a:t>
            </a:r>
            <a:r>
              <a:rPr lang="en-US" b="1" dirty="0" smtClean="0">
                <a:latin typeface="Arial" pitchFamily="34" charset="0"/>
              </a:rPr>
              <a:t>code inspection</a:t>
            </a:r>
            <a:endParaRPr lang="en-US" b="1" dirty="0">
              <a:latin typeface="Arial" pitchFamily="34" charset="0"/>
            </a:endParaRPr>
          </a:p>
          <a:p>
            <a:pPr algn="l" eaLnBrk="0" hangingPunct="0"/>
            <a:endParaRPr lang="en-US" b="1" dirty="0">
              <a:latin typeface="Arial" pitchFamily="34" charset="0"/>
            </a:endParaRPr>
          </a:p>
        </p:txBody>
      </p:sp>
      <p:grpSp>
        <p:nvGrpSpPr>
          <p:cNvPr id="3" name="Group 108"/>
          <p:cNvGrpSpPr/>
          <p:nvPr/>
        </p:nvGrpSpPr>
        <p:grpSpPr>
          <a:xfrm>
            <a:off x="4419600" y="6019800"/>
            <a:ext cx="1097280" cy="640080"/>
            <a:chOff x="7210452" y="3667347"/>
            <a:chExt cx="1342521" cy="533400"/>
          </a:xfrm>
        </p:grpSpPr>
        <p:sp>
          <p:nvSpPr>
            <p:cNvPr id="7" name="AutoShape 73"/>
            <p:cNvSpPr>
              <a:spLocks noChangeArrowheads="1"/>
            </p:cNvSpPr>
            <p:nvPr/>
          </p:nvSpPr>
          <p:spPr bwMode="auto">
            <a:xfrm>
              <a:off x="7210452" y="3667347"/>
              <a:ext cx="1342521" cy="533400"/>
            </a:xfrm>
            <a:prstGeom prst="foldedCorner">
              <a:avLst>
                <a:gd name="adj" fmla="val 12500"/>
              </a:avLst>
            </a:prstGeom>
            <a:solidFill>
              <a:srgbClr val="8DB0FF"/>
            </a:solidFill>
            <a:ln w="9525">
              <a:solidFill>
                <a:schemeClr val="tx1"/>
              </a:solidFill>
              <a:miter lim="800000"/>
              <a:headEnd/>
              <a:tailEnd/>
            </a:ln>
          </p:spPr>
          <p:txBody>
            <a:bodyPr wrap="square" lIns="0" tIns="0" rIns="0" bIns="0" anchor="ctr" anchorCtr="1">
              <a:noAutofit/>
            </a:bodyPr>
            <a:lstStyle/>
            <a:p>
              <a:pPr algn="ctr" eaLnBrk="0" hangingPunct="0"/>
              <a:endParaRPr lang="en-US" sz="1000">
                <a:solidFill>
                  <a:schemeClr val="dk1"/>
                </a:solidFill>
                <a:latin typeface="Arial" pitchFamily="34" charset="0"/>
                <a:cs typeface="Arial" pitchFamily="34" charset="0"/>
              </a:endParaRPr>
            </a:p>
          </p:txBody>
        </p:sp>
        <p:sp>
          <p:nvSpPr>
            <p:cNvPr id="8" name="Rectangle 74"/>
            <p:cNvSpPr>
              <a:spLocks noChangeArrowheads="1"/>
            </p:cNvSpPr>
            <p:nvPr/>
          </p:nvSpPr>
          <p:spPr bwMode="auto">
            <a:xfrm>
              <a:off x="7362852" y="3677243"/>
              <a:ext cx="1011197" cy="491875"/>
            </a:xfrm>
            <a:prstGeom prst="rect">
              <a:avLst/>
            </a:prstGeom>
            <a:noFill/>
            <a:ln w="9525">
              <a:noFill/>
              <a:miter lim="800000"/>
              <a:headEnd/>
              <a:tailEnd/>
            </a:ln>
          </p:spPr>
          <p:txBody>
            <a:bodyPr wrap="none" anchor="ctr"/>
            <a:lstStyle/>
            <a:p>
              <a:pPr algn="ctr" eaLnBrk="0" hangingPunct="0"/>
              <a:r>
                <a:rPr lang="en-US" sz="1200" dirty="0" smtClean="0">
                  <a:latin typeface="Arial" pitchFamily="34" charset="0"/>
                </a:rPr>
                <a:t>Code </a:t>
              </a:r>
              <a:br>
                <a:rPr lang="en-US" sz="1200" dirty="0" smtClean="0">
                  <a:latin typeface="Arial" pitchFamily="34" charset="0"/>
                </a:rPr>
              </a:br>
              <a:r>
                <a:rPr lang="en-US" sz="1200" dirty="0" smtClean="0">
                  <a:latin typeface="Arial" pitchFamily="34" charset="0"/>
                </a:rPr>
                <a:t>inspection </a:t>
              </a:r>
              <a:br>
                <a:rPr lang="en-US" sz="1200" dirty="0" smtClean="0">
                  <a:latin typeface="Arial" pitchFamily="34" charset="0"/>
                </a:rPr>
              </a:br>
              <a:r>
                <a:rPr lang="en-US" sz="1200" dirty="0" smtClean="0">
                  <a:latin typeface="Arial" pitchFamily="34" charset="0"/>
                </a:rPr>
                <a:t>report</a:t>
              </a:r>
              <a:endParaRPr lang="en-US" sz="1200" dirty="0">
                <a:latin typeface="Arial" pitchFamily="34" charset="0"/>
              </a:endParaRPr>
            </a:p>
          </p:txBody>
        </p:sp>
      </p:grpSp>
      <p:sp>
        <p:nvSpPr>
          <p:cNvPr id="9" name="Rectangle 77"/>
          <p:cNvSpPr>
            <a:spLocks noChangeArrowheads="1"/>
          </p:cNvSpPr>
          <p:nvPr/>
        </p:nvSpPr>
        <p:spPr bwMode="auto">
          <a:xfrm>
            <a:off x="5516880" y="6001195"/>
            <a:ext cx="401072" cy="695575"/>
          </a:xfrm>
          <a:prstGeom prst="rect">
            <a:avLst/>
          </a:prstGeom>
          <a:noFill/>
          <a:ln w="9525" algn="ctr">
            <a:noFill/>
            <a:miter lim="800000"/>
            <a:headEnd/>
            <a:tailEnd/>
          </a:ln>
        </p:spPr>
        <p:txBody>
          <a:bodyPr wrap="square">
            <a:spAutoFit/>
          </a:bodyPr>
          <a:lstStyle/>
          <a:p>
            <a:pPr eaLnBrk="0" hangingPunct="0">
              <a:lnSpc>
                <a:spcPct val="70000"/>
              </a:lnSpc>
            </a:pPr>
            <a:r>
              <a:rPr lang="en-US" dirty="0" smtClean="0">
                <a:solidFill>
                  <a:schemeClr val="accent2"/>
                </a:solidFill>
                <a:sym typeface="Wingdings" pitchFamily="2" charset="2"/>
              </a:rPr>
              <a:t></a:t>
            </a:r>
          </a:p>
          <a:p>
            <a:pPr eaLnBrk="0" hangingPunct="0">
              <a:lnSpc>
                <a:spcPct val="70000"/>
              </a:lnSpc>
            </a:pPr>
            <a:r>
              <a:rPr lang="en-US" sz="2000" dirty="0" smtClean="0">
                <a:solidFill>
                  <a:srgbClr val="FFC000"/>
                </a:solidFill>
                <a:sym typeface="Wingdings" pitchFamily="2" charset="2"/>
              </a:rPr>
              <a:t>?</a:t>
            </a:r>
            <a:endParaRPr lang="en-US" dirty="0">
              <a:solidFill>
                <a:srgbClr val="FFC000"/>
              </a:solidFill>
              <a:sym typeface="Wingdings" pitchFamily="2" charset="2"/>
            </a:endParaRPr>
          </a:p>
          <a:p>
            <a:pPr eaLnBrk="0" hangingPunct="0">
              <a:lnSpc>
                <a:spcPct val="70000"/>
              </a:lnSpc>
            </a:pPr>
            <a:r>
              <a:rPr lang="en-US" dirty="0">
                <a:solidFill>
                  <a:srgbClr val="33CC33"/>
                </a:solidFill>
                <a:sym typeface="Wingdings" pitchFamily="2" charset="2"/>
              </a:rPr>
              <a:t></a:t>
            </a:r>
          </a:p>
        </p:txBody>
      </p:sp>
      <p:sp>
        <p:nvSpPr>
          <p:cNvPr id="10" name="Line 78"/>
          <p:cNvSpPr>
            <a:spLocks noChangeShapeType="1"/>
          </p:cNvSpPr>
          <p:nvPr/>
        </p:nvSpPr>
        <p:spPr bwMode="auto">
          <a:xfrm rot="5400000">
            <a:off x="4272756" y="-1500028"/>
            <a:ext cx="0" cy="7631112"/>
          </a:xfrm>
          <a:prstGeom prst="line">
            <a:avLst/>
          </a:prstGeom>
          <a:noFill/>
          <a:ln w="9525">
            <a:solidFill>
              <a:schemeClr val="tx1"/>
            </a:solidFill>
            <a:prstDash val="dashDot"/>
            <a:round/>
            <a:headEnd/>
            <a:tailEnd/>
          </a:ln>
        </p:spPr>
        <p:txBody>
          <a:bodyPr wrap="none" anchor="ctr"/>
          <a:lstStyle/>
          <a:p>
            <a:pPr eaLnBrk="0" hangingPunct="0"/>
            <a:endParaRPr lang="en-US"/>
          </a:p>
        </p:txBody>
      </p:sp>
      <p:sp>
        <p:nvSpPr>
          <p:cNvPr id="11" name="Text Box 75"/>
          <p:cNvSpPr txBox="1">
            <a:spLocks noChangeArrowheads="1"/>
          </p:cNvSpPr>
          <p:nvPr/>
        </p:nvSpPr>
        <p:spPr bwMode="auto">
          <a:xfrm>
            <a:off x="381000" y="1570353"/>
            <a:ext cx="3480440" cy="615553"/>
          </a:xfrm>
          <a:prstGeom prst="rect">
            <a:avLst/>
          </a:prstGeom>
          <a:noFill/>
          <a:ln w="9525">
            <a:noFill/>
            <a:miter lim="800000"/>
            <a:headEnd/>
            <a:tailEnd/>
          </a:ln>
        </p:spPr>
        <p:txBody>
          <a:bodyPr wrap="none">
            <a:spAutoFit/>
          </a:bodyPr>
          <a:lstStyle/>
          <a:p>
            <a:pPr algn="ctr" eaLnBrk="0" hangingPunct="0"/>
            <a:r>
              <a:rPr lang="en-US" b="1" dirty="0" smtClean="0">
                <a:latin typeface="Arial" pitchFamily="34" charset="0"/>
              </a:rPr>
              <a:t>Model and code development </a:t>
            </a:r>
            <a:endParaRPr lang="en-US" b="1" dirty="0">
              <a:latin typeface="Arial" pitchFamily="34" charset="0"/>
            </a:endParaRPr>
          </a:p>
          <a:p>
            <a:pPr algn="ctr" eaLnBrk="0" hangingPunct="0"/>
            <a:endParaRPr lang="en-US" sz="1600" b="1" i="1" dirty="0">
              <a:latin typeface="Arial" pitchFamily="34" charset="0"/>
            </a:endParaRPr>
          </a:p>
        </p:txBody>
      </p:sp>
      <p:sp>
        <p:nvSpPr>
          <p:cNvPr id="12" name="AutoShape 12"/>
          <p:cNvSpPr>
            <a:spLocks noChangeArrowheads="1"/>
          </p:cNvSpPr>
          <p:nvPr/>
        </p:nvSpPr>
        <p:spPr bwMode="auto">
          <a:xfrm>
            <a:off x="4876800" y="3522853"/>
            <a:ext cx="365760" cy="274320"/>
          </a:xfrm>
          <a:prstGeom prst="downArrow">
            <a:avLst>
              <a:gd name="adj1" fmla="val 50000"/>
              <a:gd name="adj2" fmla="val 25000"/>
            </a:avLst>
          </a:prstGeom>
          <a:noFill/>
          <a:ln w="12700">
            <a:solidFill>
              <a:schemeClr val="tx1"/>
            </a:solidFill>
            <a:miter lim="800000"/>
            <a:headEnd/>
            <a:tailEnd/>
          </a:ln>
        </p:spPr>
        <p:txBody>
          <a:bodyPr wrap="none" anchor="ctr"/>
          <a:lstStyle/>
          <a:p>
            <a:pPr eaLnBrk="0" hangingPunct="0"/>
            <a:endParaRPr lang="en-US"/>
          </a:p>
        </p:txBody>
      </p:sp>
      <p:sp>
        <p:nvSpPr>
          <p:cNvPr id="13" name="Oval 25"/>
          <p:cNvSpPr>
            <a:spLocks noChangeArrowheads="1"/>
          </p:cNvSpPr>
          <p:nvPr/>
        </p:nvSpPr>
        <p:spPr bwMode="auto">
          <a:xfrm>
            <a:off x="5104784" y="4504917"/>
            <a:ext cx="140071" cy="104734"/>
          </a:xfrm>
          <a:prstGeom prst="ellipse">
            <a:avLst/>
          </a:prstGeom>
          <a:solidFill>
            <a:srgbClr val="8DB0FF"/>
          </a:solidFill>
          <a:ln w="9525">
            <a:solidFill>
              <a:schemeClr val="tx1"/>
            </a:solidFill>
            <a:round/>
            <a:headEnd/>
            <a:tailEnd/>
          </a:ln>
        </p:spPr>
        <p:txBody>
          <a:bodyPr wrap="none" anchor="ctr"/>
          <a:lstStyle/>
          <a:p>
            <a:pPr eaLnBrk="0" hangingPunct="0"/>
            <a:endParaRPr lang="en-US"/>
          </a:p>
        </p:txBody>
      </p:sp>
      <p:sp>
        <p:nvSpPr>
          <p:cNvPr id="14" name="Oval 26"/>
          <p:cNvSpPr>
            <a:spLocks noChangeArrowheads="1"/>
          </p:cNvSpPr>
          <p:nvPr/>
        </p:nvSpPr>
        <p:spPr bwMode="auto">
          <a:xfrm>
            <a:off x="4932094" y="4787324"/>
            <a:ext cx="140071" cy="104734"/>
          </a:xfrm>
          <a:prstGeom prst="ellipse">
            <a:avLst/>
          </a:prstGeom>
          <a:solidFill>
            <a:srgbClr val="8DB0FF"/>
          </a:solidFill>
          <a:ln w="9525">
            <a:solidFill>
              <a:schemeClr val="tx1"/>
            </a:solidFill>
            <a:round/>
            <a:headEnd/>
            <a:tailEnd/>
          </a:ln>
        </p:spPr>
        <p:txBody>
          <a:bodyPr wrap="none" anchor="ctr"/>
          <a:lstStyle/>
          <a:p>
            <a:pPr eaLnBrk="0" hangingPunct="0"/>
            <a:endParaRPr lang="en-US"/>
          </a:p>
        </p:txBody>
      </p:sp>
      <p:sp>
        <p:nvSpPr>
          <p:cNvPr id="15" name="Oval 27"/>
          <p:cNvSpPr>
            <a:spLocks noChangeArrowheads="1"/>
          </p:cNvSpPr>
          <p:nvPr/>
        </p:nvSpPr>
        <p:spPr bwMode="auto">
          <a:xfrm>
            <a:off x="5290906" y="4787324"/>
            <a:ext cx="140071" cy="104734"/>
          </a:xfrm>
          <a:prstGeom prst="ellipse">
            <a:avLst/>
          </a:prstGeom>
          <a:solidFill>
            <a:srgbClr val="8DB0FF"/>
          </a:solidFill>
          <a:ln w="9525">
            <a:solidFill>
              <a:schemeClr val="tx1"/>
            </a:solidFill>
            <a:round/>
            <a:headEnd/>
            <a:tailEnd/>
          </a:ln>
        </p:spPr>
        <p:txBody>
          <a:bodyPr wrap="none" anchor="ctr"/>
          <a:lstStyle/>
          <a:p>
            <a:pPr eaLnBrk="0" hangingPunct="0"/>
            <a:endParaRPr lang="en-US"/>
          </a:p>
        </p:txBody>
      </p:sp>
      <p:sp>
        <p:nvSpPr>
          <p:cNvPr id="16" name="Oval 28"/>
          <p:cNvSpPr>
            <a:spLocks noChangeArrowheads="1"/>
          </p:cNvSpPr>
          <p:nvPr/>
        </p:nvSpPr>
        <p:spPr bwMode="auto">
          <a:xfrm>
            <a:off x="5198805" y="5060381"/>
            <a:ext cx="140071" cy="104734"/>
          </a:xfrm>
          <a:prstGeom prst="ellipse">
            <a:avLst/>
          </a:prstGeom>
          <a:solidFill>
            <a:srgbClr val="8DB0FF"/>
          </a:solidFill>
          <a:ln w="9525">
            <a:solidFill>
              <a:schemeClr val="tx1"/>
            </a:solidFill>
            <a:round/>
            <a:headEnd/>
            <a:tailEnd/>
          </a:ln>
        </p:spPr>
        <p:txBody>
          <a:bodyPr wrap="none" anchor="ctr"/>
          <a:lstStyle/>
          <a:p>
            <a:pPr eaLnBrk="0" hangingPunct="0"/>
            <a:endParaRPr lang="en-US"/>
          </a:p>
        </p:txBody>
      </p:sp>
      <p:sp>
        <p:nvSpPr>
          <p:cNvPr id="17" name="Oval 29"/>
          <p:cNvSpPr>
            <a:spLocks noChangeArrowheads="1"/>
          </p:cNvSpPr>
          <p:nvPr/>
        </p:nvSpPr>
        <p:spPr bwMode="auto">
          <a:xfrm>
            <a:off x="5407952" y="5060381"/>
            <a:ext cx="140071" cy="104734"/>
          </a:xfrm>
          <a:prstGeom prst="ellipse">
            <a:avLst/>
          </a:prstGeom>
          <a:solidFill>
            <a:srgbClr val="8DB0FF"/>
          </a:solidFill>
          <a:ln w="9525">
            <a:solidFill>
              <a:schemeClr val="tx1"/>
            </a:solidFill>
            <a:round/>
            <a:headEnd/>
            <a:tailEnd/>
          </a:ln>
        </p:spPr>
        <p:txBody>
          <a:bodyPr wrap="none" anchor="ctr"/>
          <a:lstStyle/>
          <a:p>
            <a:pPr eaLnBrk="0" hangingPunct="0"/>
            <a:endParaRPr lang="en-US"/>
          </a:p>
        </p:txBody>
      </p:sp>
      <p:cxnSp>
        <p:nvCxnSpPr>
          <p:cNvPr id="18" name="AutoShape 30"/>
          <p:cNvCxnSpPr>
            <a:cxnSpLocks noChangeShapeType="1"/>
            <a:stCxn id="13" idx="4"/>
            <a:endCxn id="14" idx="0"/>
          </p:cNvCxnSpPr>
          <p:nvPr/>
        </p:nvCxnSpPr>
        <p:spPr bwMode="auto">
          <a:xfrm flipH="1">
            <a:off x="5003089" y="4609651"/>
            <a:ext cx="172690" cy="177674"/>
          </a:xfrm>
          <a:prstGeom prst="straightConnector1">
            <a:avLst/>
          </a:prstGeom>
          <a:noFill/>
          <a:ln w="9525">
            <a:solidFill>
              <a:schemeClr val="tx1"/>
            </a:solidFill>
            <a:round/>
            <a:headEnd/>
            <a:tailEnd/>
          </a:ln>
        </p:spPr>
      </p:cxnSp>
      <p:cxnSp>
        <p:nvCxnSpPr>
          <p:cNvPr id="19" name="AutoShape 31"/>
          <p:cNvCxnSpPr>
            <a:cxnSpLocks noChangeShapeType="1"/>
            <a:stCxn id="13" idx="4"/>
            <a:endCxn id="15" idx="0"/>
          </p:cNvCxnSpPr>
          <p:nvPr/>
        </p:nvCxnSpPr>
        <p:spPr bwMode="auto">
          <a:xfrm>
            <a:off x="5175779" y="4609651"/>
            <a:ext cx="186122" cy="177674"/>
          </a:xfrm>
          <a:prstGeom prst="straightConnector1">
            <a:avLst/>
          </a:prstGeom>
          <a:noFill/>
          <a:ln w="9525">
            <a:solidFill>
              <a:schemeClr val="tx1"/>
            </a:solidFill>
            <a:round/>
            <a:headEnd/>
            <a:tailEnd/>
          </a:ln>
        </p:spPr>
      </p:cxnSp>
      <p:cxnSp>
        <p:nvCxnSpPr>
          <p:cNvPr id="20" name="AutoShape 32"/>
          <p:cNvCxnSpPr>
            <a:cxnSpLocks noChangeShapeType="1"/>
            <a:stCxn id="15" idx="4"/>
            <a:endCxn id="16" idx="0"/>
          </p:cNvCxnSpPr>
          <p:nvPr/>
        </p:nvCxnSpPr>
        <p:spPr bwMode="auto">
          <a:xfrm flipH="1">
            <a:off x="5269800" y="4892058"/>
            <a:ext cx="92102" cy="168322"/>
          </a:xfrm>
          <a:prstGeom prst="straightConnector1">
            <a:avLst/>
          </a:prstGeom>
          <a:noFill/>
          <a:ln w="9525">
            <a:solidFill>
              <a:schemeClr val="tx1"/>
            </a:solidFill>
            <a:round/>
            <a:headEnd/>
            <a:tailEnd/>
          </a:ln>
        </p:spPr>
      </p:cxnSp>
      <p:cxnSp>
        <p:nvCxnSpPr>
          <p:cNvPr id="21" name="AutoShape 33"/>
          <p:cNvCxnSpPr>
            <a:cxnSpLocks noChangeShapeType="1"/>
            <a:stCxn id="15" idx="4"/>
            <a:endCxn id="17" idx="0"/>
          </p:cNvCxnSpPr>
          <p:nvPr/>
        </p:nvCxnSpPr>
        <p:spPr bwMode="auto">
          <a:xfrm>
            <a:off x="5361901" y="4892058"/>
            <a:ext cx="117046" cy="168322"/>
          </a:xfrm>
          <a:prstGeom prst="straightConnector1">
            <a:avLst/>
          </a:prstGeom>
          <a:noFill/>
          <a:ln w="9525">
            <a:solidFill>
              <a:schemeClr val="tx1"/>
            </a:solidFill>
            <a:round/>
            <a:headEnd/>
            <a:tailEnd/>
          </a:ln>
        </p:spPr>
      </p:cxnSp>
      <p:sp>
        <p:nvSpPr>
          <p:cNvPr id="22" name="Oval 34"/>
          <p:cNvSpPr>
            <a:spLocks noChangeArrowheads="1"/>
          </p:cNvSpPr>
          <p:nvPr/>
        </p:nvSpPr>
        <p:spPr bwMode="auto">
          <a:xfrm>
            <a:off x="6795761" y="4506160"/>
            <a:ext cx="140071" cy="104734"/>
          </a:xfrm>
          <a:prstGeom prst="ellipse">
            <a:avLst/>
          </a:prstGeom>
          <a:solidFill>
            <a:srgbClr val="8DB0FF"/>
          </a:solidFill>
          <a:ln w="9525">
            <a:solidFill>
              <a:schemeClr val="tx1"/>
            </a:solidFill>
            <a:round/>
            <a:headEnd/>
            <a:tailEnd/>
          </a:ln>
        </p:spPr>
        <p:txBody>
          <a:bodyPr wrap="none" anchor="ctr"/>
          <a:lstStyle/>
          <a:p>
            <a:pPr eaLnBrk="0" hangingPunct="0"/>
            <a:endParaRPr lang="en-US"/>
          </a:p>
        </p:txBody>
      </p:sp>
      <p:sp>
        <p:nvSpPr>
          <p:cNvPr id="23" name="Oval 35"/>
          <p:cNvSpPr>
            <a:spLocks noChangeArrowheads="1"/>
          </p:cNvSpPr>
          <p:nvPr/>
        </p:nvSpPr>
        <p:spPr bwMode="auto">
          <a:xfrm>
            <a:off x="6623071" y="4788568"/>
            <a:ext cx="140071" cy="104734"/>
          </a:xfrm>
          <a:prstGeom prst="ellipse">
            <a:avLst/>
          </a:prstGeom>
          <a:solidFill>
            <a:srgbClr val="8DB0FF"/>
          </a:solidFill>
          <a:ln w="9525">
            <a:solidFill>
              <a:schemeClr val="tx1"/>
            </a:solidFill>
            <a:round/>
            <a:headEnd/>
            <a:tailEnd/>
          </a:ln>
        </p:spPr>
        <p:txBody>
          <a:bodyPr wrap="none" anchor="ctr"/>
          <a:lstStyle/>
          <a:p>
            <a:pPr eaLnBrk="0" hangingPunct="0"/>
            <a:endParaRPr lang="en-US"/>
          </a:p>
        </p:txBody>
      </p:sp>
      <p:sp>
        <p:nvSpPr>
          <p:cNvPr id="24" name="Oval 36"/>
          <p:cNvSpPr>
            <a:spLocks noChangeArrowheads="1"/>
          </p:cNvSpPr>
          <p:nvPr/>
        </p:nvSpPr>
        <p:spPr bwMode="auto">
          <a:xfrm>
            <a:off x="6981883" y="4788568"/>
            <a:ext cx="140071" cy="104734"/>
          </a:xfrm>
          <a:prstGeom prst="ellipse">
            <a:avLst/>
          </a:prstGeom>
          <a:solidFill>
            <a:srgbClr val="8DB0FF"/>
          </a:solidFill>
          <a:ln w="9525">
            <a:solidFill>
              <a:schemeClr val="tx1"/>
            </a:solidFill>
            <a:round/>
            <a:headEnd/>
            <a:tailEnd/>
          </a:ln>
        </p:spPr>
        <p:txBody>
          <a:bodyPr wrap="none" anchor="ctr"/>
          <a:lstStyle/>
          <a:p>
            <a:pPr eaLnBrk="0" hangingPunct="0"/>
            <a:endParaRPr lang="en-US"/>
          </a:p>
        </p:txBody>
      </p:sp>
      <p:sp>
        <p:nvSpPr>
          <p:cNvPr id="25" name="Oval 37"/>
          <p:cNvSpPr>
            <a:spLocks noChangeArrowheads="1"/>
          </p:cNvSpPr>
          <p:nvPr/>
        </p:nvSpPr>
        <p:spPr bwMode="auto">
          <a:xfrm>
            <a:off x="6889782" y="5061624"/>
            <a:ext cx="140071" cy="104734"/>
          </a:xfrm>
          <a:prstGeom prst="ellipse">
            <a:avLst/>
          </a:prstGeom>
          <a:solidFill>
            <a:srgbClr val="8DB0FF"/>
          </a:solidFill>
          <a:ln w="9525">
            <a:solidFill>
              <a:schemeClr val="tx1"/>
            </a:solidFill>
            <a:round/>
            <a:headEnd/>
            <a:tailEnd/>
          </a:ln>
        </p:spPr>
        <p:txBody>
          <a:bodyPr wrap="none" anchor="ctr"/>
          <a:lstStyle/>
          <a:p>
            <a:pPr eaLnBrk="0" hangingPunct="0"/>
            <a:endParaRPr lang="en-US"/>
          </a:p>
        </p:txBody>
      </p:sp>
      <p:sp>
        <p:nvSpPr>
          <p:cNvPr id="26" name="Oval 38"/>
          <p:cNvSpPr>
            <a:spLocks noChangeArrowheads="1"/>
          </p:cNvSpPr>
          <p:nvPr/>
        </p:nvSpPr>
        <p:spPr bwMode="auto">
          <a:xfrm>
            <a:off x="7098929" y="5061624"/>
            <a:ext cx="140071" cy="104734"/>
          </a:xfrm>
          <a:prstGeom prst="ellipse">
            <a:avLst/>
          </a:prstGeom>
          <a:solidFill>
            <a:srgbClr val="8DB0FF"/>
          </a:solidFill>
          <a:ln w="9525">
            <a:solidFill>
              <a:schemeClr val="tx1"/>
            </a:solidFill>
            <a:round/>
            <a:headEnd/>
            <a:tailEnd/>
          </a:ln>
        </p:spPr>
        <p:txBody>
          <a:bodyPr wrap="none" anchor="ctr"/>
          <a:lstStyle/>
          <a:p>
            <a:pPr eaLnBrk="0" hangingPunct="0"/>
            <a:endParaRPr lang="en-US"/>
          </a:p>
        </p:txBody>
      </p:sp>
      <p:cxnSp>
        <p:nvCxnSpPr>
          <p:cNvPr id="27" name="AutoShape 39"/>
          <p:cNvCxnSpPr>
            <a:cxnSpLocks noChangeShapeType="1"/>
            <a:stCxn id="22" idx="4"/>
            <a:endCxn id="23" idx="0"/>
          </p:cNvCxnSpPr>
          <p:nvPr/>
        </p:nvCxnSpPr>
        <p:spPr bwMode="auto">
          <a:xfrm flipH="1">
            <a:off x="6694066" y="4610894"/>
            <a:ext cx="172690" cy="177674"/>
          </a:xfrm>
          <a:prstGeom prst="straightConnector1">
            <a:avLst/>
          </a:prstGeom>
          <a:noFill/>
          <a:ln w="9525">
            <a:solidFill>
              <a:schemeClr val="tx1"/>
            </a:solidFill>
            <a:round/>
            <a:headEnd/>
            <a:tailEnd/>
          </a:ln>
        </p:spPr>
      </p:cxnSp>
      <p:cxnSp>
        <p:nvCxnSpPr>
          <p:cNvPr id="28" name="AutoShape 40"/>
          <p:cNvCxnSpPr>
            <a:cxnSpLocks noChangeShapeType="1"/>
            <a:stCxn id="22" idx="4"/>
            <a:endCxn id="24" idx="0"/>
          </p:cNvCxnSpPr>
          <p:nvPr/>
        </p:nvCxnSpPr>
        <p:spPr bwMode="auto">
          <a:xfrm>
            <a:off x="6866756" y="4610894"/>
            <a:ext cx="186122" cy="177674"/>
          </a:xfrm>
          <a:prstGeom prst="straightConnector1">
            <a:avLst/>
          </a:prstGeom>
          <a:noFill/>
          <a:ln w="9525">
            <a:solidFill>
              <a:schemeClr val="tx1"/>
            </a:solidFill>
            <a:round/>
            <a:headEnd/>
            <a:tailEnd/>
          </a:ln>
        </p:spPr>
      </p:cxnSp>
      <p:cxnSp>
        <p:nvCxnSpPr>
          <p:cNvPr id="29" name="AutoShape 41"/>
          <p:cNvCxnSpPr>
            <a:cxnSpLocks noChangeShapeType="1"/>
            <a:stCxn id="24" idx="4"/>
            <a:endCxn id="25" idx="0"/>
          </p:cNvCxnSpPr>
          <p:nvPr/>
        </p:nvCxnSpPr>
        <p:spPr bwMode="auto">
          <a:xfrm flipH="1">
            <a:off x="6960777" y="4893302"/>
            <a:ext cx="92102" cy="168322"/>
          </a:xfrm>
          <a:prstGeom prst="straightConnector1">
            <a:avLst/>
          </a:prstGeom>
          <a:noFill/>
          <a:ln w="9525">
            <a:solidFill>
              <a:schemeClr val="tx1"/>
            </a:solidFill>
            <a:round/>
            <a:headEnd/>
            <a:tailEnd/>
          </a:ln>
        </p:spPr>
      </p:cxnSp>
      <p:cxnSp>
        <p:nvCxnSpPr>
          <p:cNvPr id="30" name="AutoShape 42"/>
          <p:cNvCxnSpPr>
            <a:cxnSpLocks noChangeShapeType="1"/>
            <a:stCxn id="24" idx="4"/>
            <a:endCxn id="26" idx="0"/>
          </p:cNvCxnSpPr>
          <p:nvPr/>
        </p:nvCxnSpPr>
        <p:spPr bwMode="auto">
          <a:xfrm>
            <a:off x="7052878" y="4893302"/>
            <a:ext cx="117046" cy="168322"/>
          </a:xfrm>
          <a:prstGeom prst="straightConnector1">
            <a:avLst/>
          </a:prstGeom>
          <a:noFill/>
          <a:ln w="9525">
            <a:solidFill>
              <a:schemeClr val="tx1"/>
            </a:solidFill>
            <a:round/>
            <a:headEnd/>
            <a:tailEnd/>
          </a:ln>
        </p:spPr>
      </p:cxnSp>
      <p:cxnSp>
        <p:nvCxnSpPr>
          <p:cNvPr id="31" name="AutoShape 43"/>
          <p:cNvCxnSpPr>
            <a:cxnSpLocks noChangeShapeType="1"/>
            <a:stCxn id="13" idx="7"/>
            <a:endCxn id="22" idx="1"/>
          </p:cNvCxnSpPr>
          <p:nvPr/>
        </p:nvCxnSpPr>
        <p:spPr bwMode="auto">
          <a:xfrm rot="16200000" flipH="1">
            <a:off x="6019686" y="3724910"/>
            <a:ext cx="1243" cy="1591932"/>
          </a:xfrm>
          <a:prstGeom prst="curvedConnector3">
            <a:avLst>
              <a:gd name="adj1" fmla="val -19624940"/>
            </a:avLst>
          </a:prstGeom>
          <a:noFill/>
          <a:ln w="9525">
            <a:solidFill>
              <a:schemeClr val="tx1"/>
            </a:solidFill>
            <a:prstDash val="dash"/>
            <a:round/>
            <a:headEnd/>
            <a:tailEnd/>
          </a:ln>
        </p:spPr>
      </p:cxnSp>
      <p:cxnSp>
        <p:nvCxnSpPr>
          <p:cNvPr id="32" name="AutoShape 44"/>
          <p:cNvCxnSpPr>
            <a:cxnSpLocks noChangeShapeType="1"/>
            <a:stCxn id="17" idx="4"/>
            <a:endCxn id="26" idx="3"/>
          </p:cNvCxnSpPr>
          <p:nvPr/>
        </p:nvCxnSpPr>
        <p:spPr bwMode="auto">
          <a:xfrm rot="5400000" flipH="1" flipV="1">
            <a:off x="6291667" y="4337341"/>
            <a:ext cx="14095" cy="1641454"/>
          </a:xfrm>
          <a:prstGeom prst="curvedConnector3">
            <a:avLst>
              <a:gd name="adj1" fmla="val -1630670"/>
            </a:avLst>
          </a:prstGeom>
          <a:noFill/>
          <a:ln w="9525">
            <a:solidFill>
              <a:schemeClr val="tx1"/>
            </a:solidFill>
            <a:prstDash val="dash"/>
            <a:round/>
            <a:headEnd/>
            <a:tailEnd/>
          </a:ln>
        </p:spPr>
      </p:cxnSp>
      <p:cxnSp>
        <p:nvCxnSpPr>
          <p:cNvPr id="33" name="AutoShape 45"/>
          <p:cNvCxnSpPr>
            <a:cxnSpLocks noChangeShapeType="1"/>
            <a:stCxn id="14" idx="0"/>
            <a:endCxn id="23" idx="0"/>
          </p:cNvCxnSpPr>
          <p:nvPr/>
        </p:nvCxnSpPr>
        <p:spPr bwMode="auto">
          <a:xfrm rot="16200000" flipH="1">
            <a:off x="5846996" y="3942458"/>
            <a:ext cx="1244" cy="1690977"/>
          </a:xfrm>
          <a:prstGeom prst="curvedConnector3">
            <a:avLst>
              <a:gd name="adj1" fmla="val -25058448"/>
            </a:avLst>
          </a:prstGeom>
          <a:noFill/>
          <a:ln w="9525">
            <a:solidFill>
              <a:schemeClr val="tx1"/>
            </a:solidFill>
            <a:prstDash val="dash"/>
            <a:round/>
            <a:headEnd/>
            <a:tailEnd/>
          </a:ln>
        </p:spPr>
      </p:cxnSp>
      <p:cxnSp>
        <p:nvCxnSpPr>
          <p:cNvPr id="34" name="AutoShape 46"/>
          <p:cNvCxnSpPr>
            <a:cxnSpLocks noChangeShapeType="1"/>
            <a:stCxn id="16" idx="4"/>
            <a:endCxn id="25" idx="4"/>
          </p:cNvCxnSpPr>
          <p:nvPr/>
        </p:nvCxnSpPr>
        <p:spPr bwMode="auto">
          <a:xfrm rot="16200000" flipH="1">
            <a:off x="6113708" y="4320247"/>
            <a:ext cx="1243" cy="1690977"/>
          </a:xfrm>
          <a:prstGeom prst="curvedConnector3">
            <a:avLst>
              <a:gd name="adj1" fmla="val 25178688"/>
            </a:avLst>
          </a:prstGeom>
          <a:noFill/>
          <a:ln w="9525">
            <a:solidFill>
              <a:schemeClr val="tx1"/>
            </a:solidFill>
            <a:prstDash val="dash"/>
            <a:round/>
            <a:headEnd/>
            <a:tailEnd/>
          </a:ln>
        </p:spPr>
      </p:cxnSp>
      <p:cxnSp>
        <p:nvCxnSpPr>
          <p:cNvPr id="35" name="AutoShape 47"/>
          <p:cNvCxnSpPr>
            <a:cxnSpLocks noChangeShapeType="1"/>
            <a:stCxn id="15" idx="0"/>
            <a:endCxn id="24" idx="0"/>
          </p:cNvCxnSpPr>
          <p:nvPr/>
        </p:nvCxnSpPr>
        <p:spPr bwMode="auto">
          <a:xfrm rot="16200000" flipH="1">
            <a:off x="6205808" y="3942458"/>
            <a:ext cx="1244" cy="1690977"/>
          </a:xfrm>
          <a:prstGeom prst="curvedConnector3">
            <a:avLst>
              <a:gd name="adj1" fmla="val -18376206"/>
            </a:avLst>
          </a:prstGeom>
          <a:noFill/>
          <a:ln w="9525">
            <a:solidFill>
              <a:schemeClr val="tx1"/>
            </a:solidFill>
            <a:prstDash val="dash"/>
            <a:round/>
            <a:headEnd/>
            <a:tailEnd/>
          </a:ln>
        </p:spPr>
      </p:cxnSp>
      <p:sp>
        <p:nvSpPr>
          <p:cNvPr id="36" name="Rectangle 61"/>
          <p:cNvSpPr>
            <a:spLocks noChangeArrowheads="1"/>
          </p:cNvSpPr>
          <p:nvPr/>
        </p:nvSpPr>
        <p:spPr bwMode="auto">
          <a:xfrm>
            <a:off x="4443350" y="3915728"/>
            <a:ext cx="1295400" cy="366568"/>
          </a:xfrm>
          <a:prstGeom prst="rect">
            <a:avLst/>
          </a:prstGeom>
          <a:noFill/>
          <a:ln w="9525">
            <a:noFill/>
            <a:miter lim="800000"/>
            <a:headEnd/>
            <a:tailEnd/>
          </a:ln>
        </p:spPr>
        <p:txBody>
          <a:bodyPr wrap="none" anchor="ctr"/>
          <a:lstStyle/>
          <a:p>
            <a:pPr algn="ctr" eaLnBrk="0" hangingPunct="0"/>
            <a:r>
              <a:rPr lang="en-US" sz="1200" dirty="0" smtClean="0">
                <a:latin typeface="Arial" pitchFamily="34" charset="0"/>
              </a:rPr>
              <a:t>Normalized </a:t>
            </a:r>
            <a:br>
              <a:rPr lang="en-US" sz="1200" dirty="0" smtClean="0">
                <a:latin typeface="Arial" pitchFamily="34" charset="0"/>
              </a:rPr>
            </a:br>
            <a:r>
              <a:rPr lang="en-US" sz="1200" dirty="0" smtClean="0">
                <a:latin typeface="Arial" pitchFamily="34" charset="0"/>
              </a:rPr>
              <a:t>Model IR</a:t>
            </a:r>
            <a:endParaRPr lang="en-US" sz="1200" dirty="0">
              <a:latin typeface="Arial" pitchFamily="34" charset="0"/>
            </a:endParaRPr>
          </a:p>
        </p:txBody>
      </p:sp>
      <p:sp>
        <p:nvSpPr>
          <p:cNvPr id="37" name="Rectangle 62"/>
          <p:cNvSpPr>
            <a:spLocks noChangeArrowheads="1"/>
          </p:cNvSpPr>
          <p:nvPr/>
        </p:nvSpPr>
        <p:spPr bwMode="auto">
          <a:xfrm>
            <a:off x="6480265" y="3918938"/>
            <a:ext cx="606335" cy="377790"/>
          </a:xfrm>
          <a:prstGeom prst="rect">
            <a:avLst/>
          </a:prstGeom>
          <a:noFill/>
          <a:ln w="9525">
            <a:noFill/>
            <a:miter lim="800000"/>
            <a:headEnd/>
            <a:tailEnd/>
          </a:ln>
        </p:spPr>
        <p:txBody>
          <a:bodyPr wrap="none" anchor="ctr"/>
          <a:lstStyle/>
          <a:p>
            <a:pPr algn="ctr" eaLnBrk="0" hangingPunct="0"/>
            <a:r>
              <a:rPr lang="en-US" sz="1200" dirty="0" smtClean="0">
                <a:latin typeface="Arial" pitchFamily="34" charset="0"/>
              </a:rPr>
              <a:t>Normalized </a:t>
            </a:r>
            <a:br>
              <a:rPr lang="en-US" sz="1200" dirty="0" smtClean="0">
                <a:latin typeface="Arial" pitchFamily="34" charset="0"/>
              </a:rPr>
            </a:br>
            <a:r>
              <a:rPr lang="en-US" sz="1200" dirty="0" smtClean="0">
                <a:latin typeface="Arial" pitchFamily="34" charset="0"/>
              </a:rPr>
              <a:t>Code IR</a:t>
            </a:r>
            <a:endParaRPr lang="en-US" sz="1200" dirty="0">
              <a:latin typeface="Arial" pitchFamily="34" charset="0"/>
            </a:endParaRPr>
          </a:p>
        </p:txBody>
      </p:sp>
      <p:sp>
        <p:nvSpPr>
          <p:cNvPr id="38" name="Rectangle 70"/>
          <p:cNvSpPr>
            <a:spLocks noChangeArrowheads="1"/>
          </p:cNvSpPr>
          <p:nvPr/>
        </p:nvSpPr>
        <p:spPr bwMode="auto">
          <a:xfrm>
            <a:off x="4472743" y="3891978"/>
            <a:ext cx="2994857" cy="1676400"/>
          </a:xfrm>
          <a:prstGeom prst="rect">
            <a:avLst/>
          </a:prstGeom>
          <a:noFill/>
          <a:ln w="9525" algn="ctr">
            <a:solidFill>
              <a:schemeClr val="tx1"/>
            </a:solidFill>
            <a:miter lim="800000"/>
            <a:headEnd/>
            <a:tailEnd/>
          </a:ln>
        </p:spPr>
        <p:txBody>
          <a:bodyPr wrap="none" anchor="ctr"/>
          <a:lstStyle/>
          <a:p>
            <a:pPr eaLnBrk="0" hangingPunct="0"/>
            <a:endParaRPr lang="en-US"/>
          </a:p>
        </p:txBody>
      </p:sp>
      <p:sp>
        <p:nvSpPr>
          <p:cNvPr id="39" name="Oval 15"/>
          <p:cNvSpPr>
            <a:spLocks noChangeArrowheads="1"/>
          </p:cNvSpPr>
          <p:nvPr/>
        </p:nvSpPr>
        <p:spPr bwMode="auto">
          <a:xfrm>
            <a:off x="5109362" y="4497136"/>
            <a:ext cx="140071" cy="104734"/>
          </a:xfrm>
          <a:prstGeom prst="ellipse">
            <a:avLst/>
          </a:prstGeom>
          <a:solidFill>
            <a:srgbClr val="8DB0FF"/>
          </a:solidFill>
          <a:ln w="9525">
            <a:solidFill>
              <a:schemeClr val="tx1"/>
            </a:solidFill>
            <a:round/>
            <a:headEnd/>
            <a:tailEnd/>
          </a:ln>
        </p:spPr>
        <p:txBody>
          <a:bodyPr wrap="none" anchor="ctr"/>
          <a:lstStyle/>
          <a:p>
            <a:pPr eaLnBrk="0" hangingPunct="0"/>
            <a:endParaRPr lang="en-US"/>
          </a:p>
        </p:txBody>
      </p:sp>
      <p:sp>
        <p:nvSpPr>
          <p:cNvPr id="40" name="Oval 16"/>
          <p:cNvSpPr>
            <a:spLocks noChangeArrowheads="1"/>
          </p:cNvSpPr>
          <p:nvPr/>
        </p:nvSpPr>
        <p:spPr bwMode="auto">
          <a:xfrm>
            <a:off x="4936671" y="4779543"/>
            <a:ext cx="140071" cy="104734"/>
          </a:xfrm>
          <a:prstGeom prst="ellipse">
            <a:avLst/>
          </a:prstGeom>
          <a:solidFill>
            <a:srgbClr val="8DB0FF"/>
          </a:solidFill>
          <a:ln w="9525">
            <a:solidFill>
              <a:schemeClr val="tx1"/>
            </a:solidFill>
            <a:round/>
            <a:headEnd/>
            <a:tailEnd/>
          </a:ln>
        </p:spPr>
        <p:txBody>
          <a:bodyPr wrap="none" anchor="ctr"/>
          <a:lstStyle/>
          <a:p>
            <a:pPr eaLnBrk="0" hangingPunct="0"/>
            <a:endParaRPr lang="en-US"/>
          </a:p>
        </p:txBody>
      </p:sp>
      <p:sp>
        <p:nvSpPr>
          <p:cNvPr id="41" name="Oval 17"/>
          <p:cNvSpPr>
            <a:spLocks noChangeArrowheads="1"/>
          </p:cNvSpPr>
          <p:nvPr/>
        </p:nvSpPr>
        <p:spPr bwMode="auto">
          <a:xfrm>
            <a:off x="5295484" y="4779543"/>
            <a:ext cx="140071" cy="104734"/>
          </a:xfrm>
          <a:prstGeom prst="ellipse">
            <a:avLst/>
          </a:prstGeom>
          <a:solidFill>
            <a:srgbClr val="8DB0FF"/>
          </a:solidFill>
          <a:ln w="9525">
            <a:solidFill>
              <a:schemeClr val="tx1"/>
            </a:solidFill>
            <a:round/>
            <a:headEnd/>
            <a:tailEnd/>
          </a:ln>
        </p:spPr>
        <p:txBody>
          <a:bodyPr wrap="none" anchor="ctr"/>
          <a:lstStyle/>
          <a:p>
            <a:pPr eaLnBrk="0" hangingPunct="0"/>
            <a:endParaRPr lang="en-US"/>
          </a:p>
        </p:txBody>
      </p:sp>
      <p:sp>
        <p:nvSpPr>
          <p:cNvPr id="42" name="Oval 18"/>
          <p:cNvSpPr>
            <a:spLocks noChangeArrowheads="1"/>
          </p:cNvSpPr>
          <p:nvPr/>
        </p:nvSpPr>
        <p:spPr bwMode="auto">
          <a:xfrm>
            <a:off x="5203382" y="5052599"/>
            <a:ext cx="140071" cy="104734"/>
          </a:xfrm>
          <a:prstGeom prst="ellipse">
            <a:avLst/>
          </a:prstGeom>
          <a:solidFill>
            <a:srgbClr val="8DB0FF"/>
          </a:solidFill>
          <a:ln w="9525">
            <a:solidFill>
              <a:schemeClr val="tx1"/>
            </a:solidFill>
            <a:round/>
            <a:headEnd/>
            <a:tailEnd/>
          </a:ln>
        </p:spPr>
        <p:txBody>
          <a:bodyPr wrap="none" anchor="ctr"/>
          <a:lstStyle/>
          <a:p>
            <a:pPr eaLnBrk="0" hangingPunct="0"/>
            <a:endParaRPr lang="en-US"/>
          </a:p>
        </p:txBody>
      </p:sp>
      <p:sp>
        <p:nvSpPr>
          <p:cNvPr id="43" name="Oval 19"/>
          <p:cNvSpPr>
            <a:spLocks noChangeArrowheads="1"/>
          </p:cNvSpPr>
          <p:nvPr/>
        </p:nvSpPr>
        <p:spPr bwMode="auto">
          <a:xfrm>
            <a:off x="5412530" y="5052599"/>
            <a:ext cx="140071" cy="104734"/>
          </a:xfrm>
          <a:prstGeom prst="ellipse">
            <a:avLst/>
          </a:prstGeom>
          <a:solidFill>
            <a:srgbClr val="8DB0FF"/>
          </a:solidFill>
          <a:ln w="9525">
            <a:solidFill>
              <a:schemeClr val="tx1"/>
            </a:solidFill>
            <a:round/>
            <a:headEnd/>
            <a:tailEnd/>
          </a:ln>
        </p:spPr>
        <p:txBody>
          <a:bodyPr wrap="none" anchor="ctr"/>
          <a:lstStyle/>
          <a:p>
            <a:pPr eaLnBrk="0" hangingPunct="0"/>
            <a:endParaRPr lang="en-US"/>
          </a:p>
        </p:txBody>
      </p:sp>
      <p:cxnSp>
        <p:nvCxnSpPr>
          <p:cNvPr id="44" name="AutoShape 20"/>
          <p:cNvCxnSpPr>
            <a:cxnSpLocks noChangeShapeType="1"/>
            <a:stCxn id="39" idx="4"/>
            <a:endCxn id="40" idx="0"/>
          </p:cNvCxnSpPr>
          <p:nvPr/>
        </p:nvCxnSpPr>
        <p:spPr bwMode="auto">
          <a:xfrm flipH="1">
            <a:off x="5007666" y="4601870"/>
            <a:ext cx="172691" cy="177673"/>
          </a:xfrm>
          <a:prstGeom prst="straightConnector1">
            <a:avLst/>
          </a:prstGeom>
          <a:noFill/>
          <a:ln w="9525">
            <a:solidFill>
              <a:schemeClr val="tx1"/>
            </a:solidFill>
            <a:round/>
            <a:headEnd/>
            <a:tailEnd/>
          </a:ln>
        </p:spPr>
      </p:cxnSp>
      <p:cxnSp>
        <p:nvCxnSpPr>
          <p:cNvPr id="45" name="AutoShape 21"/>
          <p:cNvCxnSpPr>
            <a:cxnSpLocks noChangeShapeType="1"/>
            <a:stCxn id="39" idx="4"/>
            <a:endCxn id="41" idx="0"/>
          </p:cNvCxnSpPr>
          <p:nvPr/>
        </p:nvCxnSpPr>
        <p:spPr bwMode="auto">
          <a:xfrm>
            <a:off x="5180357" y="4601870"/>
            <a:ext cx="186122" cy="177673"/>
          </a:xfrm>
          <a:prstGeom prst="straightConnector1">
            <a:avLst/>
          </a:prstGeom>
          <a:noFill/>
          <a:ln w="9525">
            <a:solidFill>
              <a:schemeClr val="tx1"/>
            </a:solidFill>
            <a:round/>
            <a:headEnd/>
            <a:tailEnd/>
          </a:ln>
        </p:spPr>
      </p:cxnSp>
      <p:cxnSp>
        <p:nvCxnSpPr>
          <p:cNvPr id="46" name="AutoShape 22"/>
          <p:cNvCxnSpPr>
            <a:cxnSpLocks noChangeShapeType="1"/>
            <a:stCxn id="41" idx="4"/>
            <a:endCxn id="42" idx="0"/>
          </p:cNvCxnSpPr>
          <p:nvPr/>
        </p:nvCxnSpPr>
        <p:spPr bwMode="auto">
          <a:xfrm flipH="1">
            <a:off x="5274377" y="4884277"/>
            <a:ext cx="92102" cy="168322"/>
          </a:xfrm>
          <a:prstGeom prst="straightConnector1">
            <a:avLst/>
          </a:prstGeom>
          <a:noFill/>
          <a:ln w="9525">
            <a:solidFill>
              <a:schemeClr val="tx1"/>
            </a:solidFill>
            <a:round/>
            <a:headEnd/>
            <a:tailEnd/>
          </a:ln>
        </p:spPr>
      </p:cxnSp>
      <p:cxnSp>
        <p:nvCxnSpPr>
          <p:cNvPr id="47" name="AutoShape 23"/>
          <p:cNvCxnSpPr>
            <a:cxnSpLocks noChangeShapeType="1"/>
            <a:stCxn id="41" idx="4"/>
            <a:endCxn id="43" idx="0"/>
          </p:cNvCxnSpPr>
          <p:nvPr/>
        </p:nvCxnSpPr>
        <p:spPr bwMode="auto">
          <a:xfrm>
            <a:off x="5366479" y="4884277"/>
            <a:ext cx="117046" cy="168322"/>
          </a:xfrm>
          <a:prstGeom prst="straightConnector1">
            <a:avLst/>
          </a:prstGeom>
          <a:noFill/>
          <a:ln w="9525">
            <a:solidFill>
              <a:schemeClr val="tx1"/>
            </a:solidFill>
            <a:round/>
            <a:headEnd/>
            <a:tailEnd/>
          </a:ln>
        </p:spPr>
      </p:cxnSp>
      <p:sp>
        <p:nvSpPr>
          <p:cNvPr id="48" name="Rectangle 47"/>
          <p:cNvSpPr/>
          <p:nvPr/>
        </p:nvSpPr>
        <p:spPr>
          <a:xfrm>
            <a:off x="5103596" y="4480558"/>
            <a:ext cx="152400" cy="152400"/>
          </a:xfrm>
          <a:prstGeom prst="rect">
            <a:avLst/>
          </a:prstGeom>
          <a:solidFill>
            <a:srgbClr val="8DB0FF"/>
          </a:solidFill>
          <a:ln w="9525">
            <a:solidFill>
              <a:schemeClr val="tx1"/>
            </a:solidFill>
            <a:round/>
            <a:headEnd/>
            <a:tailEnd/>
          </a:ln>
        </p:spPr>
        <p:txBody>
          <a:bodyPr wrap="none" anchor="ctr"/>
          <a:lstStyle/>
          <a:p>
            <a:pPr eaLnBrk="0" hangingPunct="0"/>
            <a:endParaRPr lang="en-US" dirty="0" smtClean="0">
              <a:solidFill>
                <a:schemeClr val="tx1"/>
              </a:solidFill>
            </a:endParaRPr>
          </a:p>
        </p:txBody>
      </p:sp>
      <p:sp>
        <p:nvSpPr>
          <p:cNvPr id="49" name="Rectangle 48"/>
          <p:cNvSpPr/>
          <p:nvPr/>
        </p:nvSpPr>
        <p:spPr>
          <a:xfrm>
            <a:off x="5298036" y="4751198"/>
            <a:ext cx="152400" cy="152400"/>
          </a:xfrm>
          <a:prstGeom prst="rect">
            <a:avLst/>
          </a:prstGeom>
          <a:solidFill>
            <a:srgbClr val="8DB0FF"/>
          </a:solidFill>
          <a:ln w="9525">
            <a:solidFill>
              <a:schemeClr val="tx1"/>
            </a:solidFill>
            <a:round/>
            <a:headEnd/>
            <a:tailEnd/>
          </a:ln>
        </p:spPr>
        <p:txBody>
          <a:bodyPr wrap="none" anchor="ctr"/>
          <a:lstStyle/>
          <a:p>
            <a:pPr eaLnBrk="0" hangingPunct="0"/>
            <a:endParaRPr lang="en-US" dirty="0" smtClean="0">
              <a:solidFill>
                <a:schemeClr val="tx1"/>
              </a:solidFill>
            </a:endParaRPr>
          </a:p>
        </p:txBody>
      </p:sp>
      <p:sp>
        <p:nvSpPr>
          <p:cNvPr id="50" name="Rectangle 49"/>
          <p:cNvSpPr/>
          <p:nvPr/>
        </p:nvSpPr>
        <p:spPr>
          <a:xfrm>
            <a:off x="5200816" y="5034978"/>
            <a:ext cx="152400" cy="152400"/>
          </a:xfrm>
          <a:prstGeom prst="rect">
            <a:avLst/>
          </a:prstGeom>
          <a:solidFill>
            <a:srgbClr val="8DB0FF"/>
          </a:solidFill>
          <a:ln w="9525">
            <a:solidFill>
              <a:schemeClr val="tx1"/>
            </a:solidFill>
            <a:round/>
            <a:headEnd/>
            <a:tailEnd/>
          </a:ln>
        </p:spPr>
        <p:txBody>
          <a:bodyPr wrap="none" anchor="ctr"/>
          <a:lstStyle/>
          <a:p>
            <a:pPr eaLnBrk="0" hangingPunct="0"/>
            <a:endParaRPr lang="en-US" dirty="0" smtClean="0">
              <a:solidFill>
                <a:schemeClr val="tx1"/>
              </a:solidFill>
            </a:endParaRPr>
          </a:p>
        </p:txBody>
      </p:sp>
      <p:sp>
        <p:nvSpPr>
          <p:cNvPr id="51" name="Rectangle 50"/>
          <p:cNvSpPr/>
          <p:nvPr/>
        </p:nvSpPr>
        <p:spPr>
          <a:xfrm>
            <a:off x="5408396" y="5034978"/>
            <a:ext cx="152400" cy="152400"/>
          </a:xfrm>
          <a:prstGeom prst="rect">
            <a:avLst/>
          </a:prstGeom>
          <a:solidFill>
            <a:srgbClr val="8DB0FF"/>
          </a:solidFill>
          <a:ln w="9525">
            <a:solidFill>
              <a:schemeClr val="tx1"/>
            </a:solidFill>
            <a:round/>
            <a:headEnd/>
            <a:tailEnd/>
          </a:ln>
        </p:spPr>
        <p:txBody>
          <a:bodyPr wrap="none" anchor="ctr"/>
          <a:lstStyle/>
          <a:p>
            <a:pPr eaLnBrk="0" hangingPunct="0"/>
            <a:endParaRPr lang="en-US" dirty="0" smtClean="0">
              <a:solidFill>
                <a:schemeClr val="tx1"/>
              </a:solidFill>
            </a:endParaRPr>
          </a:p>
        </p:txBody>
      </p:sp>
      <p:sp>
        <p:nvSpPr>
          <p:cNvPr id="52" name="Rectangle 51"/>
          <p:cNvSpPr/>
          <p:nvPr/>
        </p:nvSpPr>
        <p:spPr>
          <a:xfrm>
            <a:off x="4930176" y="4753828"/>
            <a:ext cx="152400" cy="152400"/>
          </a:xfrm>
          <a:prstGeom prst="rect">
            <a:avLst/>
          </a:prstGeom>
          <a:solidFill>
            <a:srgbClr val="8DB0FF"/>
          </a:solidFill>
          <a:ln w="9525">
            <a:solidFill>
              <a:schemeClr val="tx1"/>
            </a:solidFill>
            <a:round/>
            <a:headEnd/>
            <a:tailEnd/>
          </a:ln>
        </p:spPr>
        <p:txBody>
          <a:bodyPr wrap="none" anchor="ctr"/>
          <a:lstStyle/>
          <a:p>
            <a:pPr eaLnBrk="0" hangingPunct="0"/>
            <a:endParaRPr lang="en-US" dirty="0" smtClean="0">
              <a:solidFill>
                <a:schemeClr val="tx1"/>
              </a:solidFill>
            </a:endParaRPr>
          </a:p>
        </p:txBody>
      </p:sp>
      <p:sp>
        <p:nvSpPr>
          <p:cNvPr id="53" name="Rectangle 8"/>
          <p:cNvSpPr>
            <a:spLocks noChangeArrowheads="1"/>
          </p:cNvSpPr>
          <p:nvPr/>
        </p:nvSpPr>
        <p:spPr bwMode="auto">
          <a:xfrm>
            <a:off x="4462069" y="3150585"/>
            <a:ext cx="686924" cy="366568"/>
          </a:xfrm>
          <a:prstGeom prst="rect">
            <a:avLst/>
          </a:prstGeom>
          <a:noFill/>
          <a:ln w="9525">
            <a:noFill/>
            <a:miter lim="800000"/>
            <a:headEnd/>
            <a:tailEnd/>
          </a:ln>
        </p:spPr>
        <p:txBody>
          <a:bodyPr wrap="none" anchor="ctr"/>
          <a:lstStyle/>
          <a:p>
            <a:pPr algn="l" eaLnBrk="0" hangingPunct="0"/>
            <a:r>
              <a:rPr lang="en-US" sz="1200" dirty="0" smtClean="0">
                <a:latin typeface="Arial" pitchFamily="34" charset="0"/>
              </a:rPr>
              <a:t>Model IR</a:t>
            </a:r>
            <a:endParaRPr lang="en-US" sz="1200" dirty="0">
              <a:latin typeface="Arial" pitchFamily="34" charset="0"/>
            </a:endParaRPr>
          </a:p>
        </p:txBody>
      </p:sp>
      <p:grpSp>
        <p:nvGrpSpPr>
          <p:cNvPr id="4" name="Group 48"/>
          <p:cNvGrpSpPr>
            <a:grpSpLocks/>
          </p:cNvGrpSpPr>
          <p:nvPr/>
        </p:nvGrpSpPr>
        <p:grpSpPr bwMode="auto">
          <a:xfrm>
            <a:off x="6615451" y="2678117"/>
            <a:ext cx="498884" cy="660196"/>
            <a:chOff x="2564" y="1710"/>
            <a:chExt cx="260" cy="353"/>
          </a:xfrm>
        </p:grpSpPr>
        <p:sp>
          <p:nvSpPr>
            <p:cNvPr id="55" name="Oval 49"/>
            <p:cNvSpPr>
              <a:spLocks noChangeArrowheads="1"/>
            </p:cNvSpPr>
            <p:nvPr/>
          </p:nvSpPr>
          <p:spPr bwMode="auto">
            <a:xfrm>
              <a:off x="2654" y="1710"/>
              <a:ext cx="73" cy="56"/>
            </a:xfrm>
            <a:prstGeom prst="ellipse">
              <a:avLst/>
            </a:prstGeom>
            <a:solidFill>
              <a:srgbClr val="8DB0FF"/>
            </a:solidFill>
            <a:ln w="9525">
              <a:solidFill>
                <a:schemeClr val="tx1"/>
              </a:solidFill>
              <a:round/>
              <a:headEnd/>
              <a:tailEnd/>
            </a:ln>
          </p:spPr>
          <p:txBody>
            <a:bodyPr wrap="none" anchor="ctr"/>
            <a:lstStyle/>
            <a:p>
              <a:pPr eaLnBrk="0" hangingPunct="0"/>
              <a:endParaRPr lang="en-US"/>
            </a:p>
          </p:txBody>
        </p:sp>
        <p:sp>
          <p:nvSpPr>
            <p:cNvPr id="56" name="Oval 50"/>
            <p:cNvSpPr>
              <a:spLocks noChangeArrowheads="1"/>
            </p:cNvSpPr>
            <p:nvPr/>
          </p:nvSpPr>
          <p:spPr bwMode="auto">
            <a:xfrm>
              <a:off x="2564" y="1861"/>
              <a:ext cx="73" cy="56"/>
            </a:xfrm>
            <a:prstGeom prst="ellipse">
              <a:avLst/>
            </a:prstGeom>
            <a:solidFill>
              <a:srgbClr val="8DB0FF"/>
            </a:solidFill>
            <a:ln w="9525">
              <a:solidFill>
                <a:schemeClr val="tx1"/>
              </a:solidFill>
              <a:round/>
              <a:headEnd/>
              <a:tailEnd/>
            </a:ln>
          </p:spPr>
          <p:txBody>
            <a:bodyPr wrap="none" anchor="ctr"/>
            <a:lstStyle/>
            <a:p>
              <a:pPr eaLnBrk="0" hangingPunct="0"/>
              <a:endParaRPr lang="en-US"/>
            </a:p>
          </p:txBody>
        </p:sp>
        <p:sp>
          <p:nvSpPr>
            <p:cNvPr id="57" name="Oval 51"/>
            <p:cNvSpPr>
              <a:spLocks noChangeArrowheads="1"/>
            </p:cNvSpPr>
            <p:nvPr/>
          </p:nvSpPr>
          <p:spPr bwMode="auto">
            <a:xfrm>
              <a:off x="2751" y="1861"/>
              <a:ext cx="73" cy="56"/>
            </a:xfrm>
            <a:prstGeom prst="ellipse">
              <a:avLst/>
            </a:prstGeom>
            <a:solidFill>
              <a:srgbClr val="8DB0FF"/>
            </a:solidFill>
            <a:ln w="9525">
              <a:solidFill>
                <a:schemeClr val="tx1"/>
              </a:solidFill>
              <a:round/>
              <a:headEnd/>
              <a:tailEnd/>
            </a:ln>
          </p:spPr>
          <p:txBody>
            <a:bodyPr wrap="none" anchor="ctr"/>
            <a:lstStyle/>
            <a:p>
              <a:pPr eaLnBrk="0" hangingPunct="0"/>
              <a:endParaRPr lang="en-US"/>
            </a:p>
          </p:txBody>
        </p:sp>
        <p:sp>
          <p:nvSpPr>
            <p:cNvPr id="58" name="Oval 52"/>
            <p:cNvSpPr>
              <a:spLocks noChangeArrowheads="1"/>
            </p:cNvSpPr>
            <p:nvPr/>
          </p:nvSpPr>
          <p:spPr bwMode="auto">
            <a:xfrm>
              <a:off x="2703" y="2007"/>
              <a:ext cx="73" cy="56"/>
            </a:xfrm>
            <a:prstGeom prst="ellipse">
              <a:avLst/>
            </a:prstGeom>
            <a:solidFill>
              <a:srgbClr val="8DB0FF"/>
            </a:solidFill>
            <a:ln w="9525">
              <a:solidFill>
                <a:schemeClr val="tx1"/>
              </a:solidFill>
              <a:round/>
              <a:headEnd/>
              <a:tailEnd/>
            </a:ln>
          </p:spPr>
          <p:txBody>
            <a:bodyPr wrap="none" anchor="ctr"/>
            <a:lstStyle/>
            <a:p>
              <a:pPr eaLnBrk="0" hangingPunct="0"/>
              <a:endParaRPr lang="en-US"/>
            </a:p>
          </p:txBody>
        </p:sp>
        <p:cxnSp>
          <p:nvCxnSpPr>
            <p:cNvPr id="59" name="AutoShape 54"/>
            <p:cNvCxnSpPr>
              <a:cxnSpLocks noChangeShapeType="1"/>
              <a:stCxn id="55" idx="4"/>
              <a:endCxn id="56" idx="0"/>
            </p:cNvCxnSpPr>
            <p:nvPr/>
          </p:nvCxnSpPr>
          <p:spPr bwMode="auto">
            <a:xfrm flipH="1">
              <a:off x="2601" y="1766"/>
              <a:ext cx="90" cy="95"/>
            </a:xfrm>
            <a:prstGeom prst="straightConnector1">
              <a:avLst/>
            </a:prstGeom>
            <a:noFill/>
            <a:ln w="9525">
              <a:solidFill>
                <a:schemeClr val="tx1"/>
              </a:solidFill>
              <a:round/>
              <a:headEnd/>
              <a:tailEnd/>
            </a:ln>
          </p:spPr>
        </p:cxnSp>
        <p:cxnSp>
          <p:nvCxnSpPr>
            <p:cNvPr id="60" name="AutoShape 55"/>
            <p:cNvCxnSpPr>
              <a:cxnSpLocks noChangeShapeType="1"/>
              <a:stCxn id="55" idx="4"/>
              <a:endCxn id="57" idx="0"/>
            </p:cNvCxnSpPr>
            <p:nvPr/>
          </p:nvCxnSpPr>
          <p:spPr bwMode="auto">
            <a:xfrm>
              <a:off x="2691" y="1766"/>
              <a:ext cx="97" cy="95"/>
            </a:xfrm>
            <a:prstGeom prst="straightConnector1">
              <a:avLst/>
            </a:prstGeom>
            <a:noFill/>
            <a:ln w="9525">
              <a:solidFill>
                <a:schemeClr val="tx1"/>
              </a:solidFill>
              <a:round/>
              <a:headEnd/>
              <a:tailEnd/>
            </a:ln>
          </p:spPr>
        </p:cxnSp>
        <p:cxnSp>
          <p:nvCxnSpPr>
            <p:cNvPr id="61" name="AutoShape 56"/>
            <p:cNvCxnSpPr>
              <a:cxnSpLocks noChangeShapeType="1"/>
              <a:stCxn id="57" idx="4"/>
              <a:endCxn id="58" idx="0"/>
            </p:cNvCxnSpPr>
            <p:nvPr/>
          </p:nvCxnSpPr>
          <p:spPr bwMode="auto">
            <a:xfrm flipH="1">
              <a:off x="2740" y="1917"/>
              <a:ext cx="48" cy="90"/>
            </a:xfrm>
            <a:prstGeom prst="straightConnector1">
              <a:avLst/>
            </a:prstGeom>
            <a:noFill/>
            <a:ln w="9525">
              <a:solidFill>
                <a:schemeClr val="tx1"/>
              </a:solidFill>
              <a:round/>
              <a:headEnd/>
              <a:tailEnd/>
            </a:ln>
          </p:spPr>
        </p:cxnSp>
      </p:grpSp>
      <p:sp>
        <p:nvSpPr>
          <p:cNvPr id="62" name="Rectangle 60"/>
          <p:cNvSpPr>
            <a:spLocks noChangeArrowheads="1"/>
          </p:cNvSpPr>
          <p:nvPr/>
        </p:nvSpPr>
        <p:spPr bwMode="auto">
          <a:xfrm>
            <a:off x="6199094" y="3092152"/>
            <a:ext cx="606335" cy="377790"/>
          </a:xfrm>
          <a:prstGeom prst="rect">
            <a:avLst/>
          </a:prstGeom>
          <a:noFill/>
          <a:ln w="9525">
            <a:noFill/>
            <a:miter lim="800000"/>
            <a:headEnd/>
            <a:tailEnd/>
          </a:ln>
        </p:spPr>
        <p:txBody>
          <a:bodyPr wrap="none" anchor="ctr"/>
          <a:lstStyle/>
          <a:p>
            <a:pPr algn="l" eaLnBrk="0" hangingPunct="0"/>
            <a:r>
              <a:rPr lang="en-US" sz="1200" dirty="0" smtClean="0">
                <a:latin typeface="Arial" pitchFamily="34" charset="0"/>
              </a:rPr>
              <a:t>Code IR</a:t>
            </a:r>
            <a:endParaRPr lang="en-US" sz="1200" dirty="0">
              <a:latin typeface="Arial" pitchFamily="34" charset="0"/>
            </a:endParaRPr>
          </a:p>
        </p:txBody>
      </p:sp>
      <p:grpSp>
        <p:nvGrpSpPr>
          <p:cNvPr id="6" name="Group 87"/>
          <p:cNvGrpSpPr/>
          <p:nvPr/>
        </p:nvGrpSpPr>
        <p:grpSpPr>
          <a:xfrm>
            <a:off x="4934685" y="2654058"/>
            <a:ext cx="630620" cy="706820"/>
            <a:chOff x="2798380" y="2569780"/>
            <a:chExt cx="630620" cy="706820"/>
          </a:xfrm>
        </p:grpSpPr>
        <p:grpSp>
          <p:nvGrpSpPr>
            <p:cNvPr id="54" name="Group 85"/>
            <p:cNvGrpSpPr/>
            <p:nvPr/>
          </p:nvGrpSpPr>
          <p:grpSpPr>
            <a:xfrm>
              <a:off x="2804875" y="2586358"/>
              <a:ext cx="615930" cy="660197"/>
              <a:chOff x="2804875" y="2586358"/>
              <a:chExt cx="615930" cy="660197"/>
            </a:xfrm>
          </p:grpSpPr>
          <p:sp>
            <p:nvSpPr>
              <p:cNvPr id="70" name="Oval 15"/>
              <p:cNvSpPr>
                <a:spLocks noChangeArrowheads="1"/>
              </p:cNvSpPr>
              <p:nvPr/>
            </p:nvSpPr>
            <p:spPr bwMode="auto">
              <a:xfrm>
                <a:off x="2977566" y="2586358"/>
                <a:ext cx="140071" cy="104734"/>
              </a:xfrm>
              <a:prstGeom prst="ellipse">
                <a:avLst/>
              </a:prstGeom>
              <a:solidFill>
                <a:srgbClr val="8DB0FF"/>
              </a:solidFill>
              <a:ln w="9525">
                <a:solidFill>
                  <a:schemeClr val="tx1"/>
                </a:solidFill>
                <a:round/>
                <a:headEnd/>
                <a:tailEnd/>
              </a:ln>
            </p:spPr>
            <p:txBody>
              <a:bodyPr wrap="none" anchor="ctr"/>
              <a:lstStyle/>
              <a:p>
                <a:pPr eaLnBrk="0" hangingPunct="0"/>
                <a:endParaRPr lang="en-US"/>
              </a:p>
            </p:txBody>
          </p:sp>
          <p:sp>
            <p:nvSpPr>
              <p:cNvPr id="71" name="Oval 16"/>
              <p:cNvSpPr>
                <a:spLocks noChangeArrowheads="1"/>
              </p:cNvSpPr>
              <p:nvPr/>
            </p:nvSpPr>
            <p:spPr bwMode="auto">
              <a:xfrm>
                <a:off x="2804875" y="2868765"/>
                <a:ext cx="140071" cy="104734"/>
              </a:xfrm>
              <a:prstGeom prst="ellipse">
                <a:avLst/>
              </a:prstGeom>
              <a:solidFill>
                <a:srgbClr val="8DB0FF"/>
              </a:solidFill>
              <a:ln w="9525">
                <a:solidFill>
                  <a:schemeClr val="tx1"/>
                </a:solidFill>
                <a:round/>
                <a:headEnd/>
                <a:tailEnd/>
              </a:ln>
            </p:spPr>
            <p:txBody>
              <a:bodyPr wrap="none" anchor="ctr"/>
              <a:lstStyle/>
              <a:p>
                <a:pPr eaLnBrk="0" hangingPunct="0"/>
                <a:endParaRPr lang="en-US"/>
              </a:p>
            </p:txBody>
          </p:sp>
          <p:sp>
            <p:nvSpPr>
              <p:cNvPr id="72" name="Oval 17"/>
              <p:cNvSpPr>
                <a:spLocks noChangeArrowheads="1"/>
              </p:cNvSpPr>
              <p:nvPr/>
            </p:nvSpPr>
            <p:spPr bwMode="auto">
              <a:xfrm>
                <a:off x="3163688" y="2868765"/>
                <a:ext cx="140071" cy="104734"/>
              </a:xfrm>
              <a:prstGeom prst="ellipse">
                <a:avLst/>
              </a:prstGeom>
              <a:solidFill>
                <a:srgbClr val="8DB0FF"/>
              </a:solidFill>
              <a:ln w="9525">
                <a:solidFill>
                  <a:schemeClr val="tx1"/>
                </a:solidFill>
                <a:round/>
                <a:headEnd/>
                <a:tailEnd/>
              </a:ln>
            </p:spPr>
            <p:txBody>
              <a:bodyPr wrap="none" anchor="ctr"/>
              <a:lstStyle/>
              <a:p>
                <a:pPr eaLnBrk="0" hangingPunct="0"/>
                <a:endParaRPr lang="en-US"/>
              </a:p>
            </p:txBody>
          </p:sp>
          <p:sp>
            <p:nvSpPr>
              <p:cNvPr id="73" name="Oval 18"/>
              <p:cNvSpPr>
                <a:spLocks noChangeArrowheads="1"/>
              </p:cNvSpPr>
              <p:nvPr/>
            </p:nvSpPr>
            <p:spPr bwMode="auto">
              <a:xfrm>
                <a:off x="3071586" y="3141821"/>
                <a:ext cx="140071" cy="104734"/>
              </a:xfrm>
              <a:prstGeom prst="ellipse">
                <a:avLst/>
              </a:prstGeom>
              <a:solidFill>
                <a:srgbClr val="8DB0FF"/>
              </a:solidFill>
              <a:ln w="9525">
                <a:solidFill>
                  <a:schemeClr val="tx1"/>
                </a:solidFill>
                <a:round/>
                <a:headEnd/>
                <a:tailEnd/>
              </a:ln>
            </p:spPr>
            <p:txBody>
              <a:bodyPr wrap="none" anchor="ctr"/>
              <a:lstStyle/>
              <a:p>
                <a:pPr eaLnBrk="0" hangingPunct="0"/>
                <a:endParaRPr lang="en-US"/>
              </a:p>
            </p:txBody>
          </p:sp>
          <p:sp>
            <p:nvSpPr>
              <p:cNvPr id="74" name="Oval 19"/>
              <p:cNvSpPr>
                <a:spLocks noChangeArrowheads="1"/>
              </p:cNvSpPr>
              <p:nvPr/>
            </p:nvSpPr>
            <p:spPr bwMode="auto">
              <a:xfrm>
                <a:off x="3280734" y="3141821"/>
                <a:ext cx="140071" cy="104734"/>
              </a:xfrm>
              <a:prstGeom prst="ellipse">
                <a:avLst/>
              </a:prstGeom>
              <a:solidFill>
                <a:srgbClr val="8DB0FF"/>
              </a:solidFill>
              <a:ln w="9525">
                <a:solidFill>
                  <a:schemeClr val="tx1"/>
                </a:solidFill>
                <a:round/>
                <a:headEnd/>
                <a:tailEnd/>
              </a:ln>
            </p:spPr>
            <p:txBody>
              <a:bodyPr wrap="none" anchor="ctr"/>
              <a:lstStyle/>
              <a:p>
                <a:pPr eaLnBrk="0" hangingPunct="0"/>
                <a:endParaRPr lang="en-US"/>
              </a:p>
            </p:txBody>
          </p:sp>
          <p:cxnSp>
            <p:nvCxnSpPr>
              <p:cNvPr id="75" name="AutoShape 20"/>
              <p:cNvCxnSpPr>
                <a:cxnSpLocks noChangeShapeType="1"/>
                <a:stCxn id="70" idx="4"/>
                <a:endCxn id="71" idx="0"/>
              </p:cNvCxnSpPr>
              <p:nvPr/>
            </p:nvCxnSpPr>
            <p:spPr bwMode="auto">
              <a:xfrm flipH="1">
                <a:off x="2875870" y="2691092"/>
                <a:ext cx="172691" cy="177673"/>
              </a:xfrm>
              <a:prstGeom prst="straightConnector1">
                <a:avLst/>
              </a:prstGeom>
              <a:noFill/>
              <a:ln w="9525">
                <a:solidFill>
                  <a:schemeClr val="tx1"/>
                </a:solidFill>
                <a:round/>
                <a:headEnd/>
                <a:tailEnd/>
              </a:ln>
            </p:spPr>
          </p:cxnSp>
          <p:cxnSp>
            <p:nvCxnSpPr>
              <p:cNvPr id="76" name="AutoShape 21"/>
              <p:cNvCxnSpPr>
                <a:cxnSpLocks noChangeShapeType="1"/>
                <a:stCxn id="70" idx="4"/>
                <a:endCxn id="72" idx="0"/>
              </p:cNvCxnSpPr>
              <p:nvPr/>
            </p:nvCxnSpPr>
            <p:spPr bwMode="auto">
              <a:xfrm>
                <a:off x="3048561" y="2691092"/>
                <a:ext cx="186122" cy="177673"/>
              </a:xfrm>
              <a:prstGeom prst="straightConnector1">
                <a:avLst/>
              </a:prstGeom>
              <a:noFill/>
              <a:ln w="9525">
                <a:solidFill>
                  <a:schemeClr val="tx1"/>
                </a:solidFill>
                <a:round/>
                <a:headEnd/>
                <a:tailEnd/>
              </a:ln>
            </p:spPr>
          </p:cxnSp>
          <p:cxnSp>
            <p:nvCxnSpPr>
              <p:cNvPr id="77" name="AutoShape 22"/>
              <p:cNvCxnSpPr>
                <a:cxnSpLocks noChangeShapeType="1"/>
                <a:stCxn id="72" idx="4"/>
                <a:endCxn id="73" idx="0"/>
              </p:cNvCxnSpPr>
              <p:nvPr/>
            </p:nvCxnSpPr>
            <p:spPr bwMode="auto">
              <a:xfrm flipH="1">
                <a:off x="3142581" y="2973499"/>
                <a:ext cx="92102" cy="168322"/>
              </a:xfrm>
              <a:prstGeom prst="straightConnector1">
                <a:avLst/>
              </a:prstGeom>
              <a:noFill/>
              <a:ln w="9525">
                <a:solidFill>
                  <a:schemeClr val="tx1"/>
                </a:solidFill>
                <a:round/>
                <a:headEnd/>
                <a:tailEnd/>
              </a:ln>
            </p:spPr>
          </p:cxnSp>
          <p:cxnSp>
            <p:nvCxnSpPr>
              <p:cNvPr id="78" name="AutoShape 23"/>
              <p:cNvCxnSpPr>
                <a:cxnSpLocks noChangeShapeType="1"/>
                <a:stCxn id="72" idx="4"/>
                <a:endCxn id="74" idx="0"/>
              </p:cNvCxnSpPr>
              <p:nvPr/>
            </p:nvCxnSpPr>
            <p:spPr bwMode="auto">
              <a:xfrm>
                <a:off x="3234683" y="2973499"/>
                <a:ext cx="117046" cy="168322"/>
              </a:xfrm>
              <a:prstGeom prst="straightConnector1">
                <a:avLst/>
              </a:prstGeom>
              <a:noFill/>
              <a:ln w="9525">
                <a:solidFill>
                  <a:schemeClr val="tx1"/>
                </a:solidFill>
                <a:round/>
                <a:headEnd/>
                <a:tailEnd/>
              </a:ln>
            </p:spPr>
          </p:cxnSp>
        </p:grpSp>
        <p:sp>
          <p:nvSpPr>
            <p:cNvPr id="65" name="Rectangle 64"/>
            <p:cNvSpPr/>
            <p:nvPr/>
          </p:nvSpPr>
          <p:spPr>
            <a:xfrm>
              <a:off x="2971800" y="2569780"/>
              <a:ext cx="152400" cy="152400"/>
            </a:xfrm>
            <a:prstGeom prst="rect">
              <a:avLst/>
            </a:prstGeom>
            <a:solidFill>
              <a:srgbClr val="8DB0FF"/>
            </a:solidFill>
            <a:ln w="9525">
              <a:solidFill>
                <a:schemeClr val="tx1"/>
              </a:solidFill>
              <a:round/>
              <a:headEnd/>
              <a:tailEnd/>
            </a:ln>
          </p:spPr>
          <p:txBody>
            <a:bodyPr wrap="none" anchor="ctr"/>
            <a:lstStyle/>
            <a:p>
              <a:pPr eaLnBrk="0" hangingPunct="0"/>
              <a:endParaRPr lang="en-US" dirty="0" smtClean="0">
                <a:solidFill>
                  <a:schemeClr val="tx1"/>
                </a:solidFill>
              </a:endParaRPr>
            </a:p>
          </p:txBody>
        </p:sp>
        <p:sp>
          <p:nvSpPr>
            <p:cNvPr id="66" name="Rectangle 65"/>
            <p:cNvSpPr/>
            <p:nvPr/>
          </p:nvSpPr>
          <p:spPr>
            <a:xfrm>
              <a:off x="3166240" y="2840420"/>
              <a:ext cx="152400" cy="152400"/>
            </a:xfrm>
            <a:prstGeom prst="rect">
              <a:avLst/>
            </a:prstGeom>
            <a:solidFill>
              <a:srgbClr val="8DB0FF"/>
            </a:solidFill>
            <a:ln w="9525">
              <a:solidFill>
                <a:schemeClr val="tx1"/>
              </a:solidFill>
              <a:round/>
              <a:headEnd/>
              <a:tailEnd/>
            </a:ln>
          </p:spPr>
          <p:txBody>
            <a:bodyPr wrap="none" anchor="ctr"/>
            <a:lstStyle/>
            <a:p>
              <a:pPr eaLnBrk="0" hangingPunct="0"/>
              <a:endParaRPr lang="en-US" dirty="0" smtClean="0">
                <a:solidFill>
                  <a:schemeClr val="tx1"/>
                </a:solidFill>
              </a:endParaRPr>
            </a:p>
          </p:txBody>
        </p:sp>
        <p:sp>
          <p:nvSpPr>
            <p:cNvPr id="67" name="Rectangle 66"/>
            <p:cNvSpPr/>
            <p:nvPr/>
          </p:nvSpPr>
          <p:spPr>
            <a:xfrm>
              <a:off x="3069020" y="3124200"/>
              <a:ext cx="152400" cy="152400"/>
            </a:xfrm>
            <a:prstGeom prst="rect">
              <a:avLst/>
            </a:prstGeom>
            <a:solidFill>
              <a:srgbClr val="8DB0FF"/>
            </a:solidFill>
            <a:ln w="9525">
              <a:solidFill>
                <a:schemeClr val="tx1"/>
              </a:solidFill>
              <a:round/>
              <a:headEnd/>
              <a:tailEnd/>
            </a:ln>
          </p:spPr>
          <p:txBody>
            <a:bodyPr wrap="none" anchor="ctr"/>
            <a:lstStyle/>
            <a:p>
              <a:pPr eaLnBrk="0" hangingPunct="0"/>
              <a:endParaRPr lang="en-US" dirty="0" smtClean="0">
                <a:solidFill>
                  <a:schemeClr val="tx1"/>
                </a:solidFill>
              </a:endParaRPr>
            </a:p>
          </p:txBody>
        </p:sp>
        <p:sp>
          <p:nvSpPr>
            <p:cNvPr id="68" name="Rectangle 67"/>
            <p:cNvSpPr/>
            <p:nvPr/>
          </p:nvSpPr>
          <p:spPr>
            <a:xfrm>
              <a:off x="3276600" y="3124200"/>
              <a:ext cx="152400" cy="152400"/>
            </a:xfrm>
            <a:prstGeom prst="rect">
              <a:avLst/>
            </a:prstGeom>
            <a:solidFill>
              <a:srgbClr val="8DB0FF"/>
            </a:solidFill>
            <a:ln w="9525">
              <a:solidFill>
                <a:schemeClr val="tx1"/>
              </a:solidFill>
              <a:round/>
              <a:headEnd/>
              <a:tailEnd/>
            </a:ln>
          </p:spPr>
          <p:txBody>
            <a:bodyPr wrap="none" anchor="ctr"/>
            <a:lstStyle/>
            <a:p>
              <a:pPr eaLnBrk="0" hangingPunct="0"/>
              <a:endParaRPr lang="en-US" dirty="0" smtClean="0">
                <a:solidFill>
                  <a:schemeClr val="tx1"/>
                </a:solidFill>
              </a:endParaRPr>
            </a:p>
          </p:txBody>
        </p:sp>
        <p:sp>
          <p:nvSpPr>
            <p:cNvPr id="69" name="Rectangle 68"/>
            <p:cNvSpPr/>
            <p:nvPr/>
          </p:nvSpPr>
          <p:spPr>
            <a:xfrm>
              <a:off x="2798380" y="2843050"/>
              <a:ext cx="152400" cy="152400"/>
            </a:xfrm>
            <a:prstGeom prst="rect">
              <a:avLst/>
            </a:prstGeom>
            <a:solidFill>
              <a:srgbClr val="8DB0FF"/>
            </a:solidFill>
            <a:ln w="9525">
              <a:solidFill>
                <a:schemeClr val="tx1"/>
              </a:solidFill>
              <a:round/>
              <a:headEnd/>
              <a:tailEnd/>
            </a:ln>
          </p:spPr>
          <p:txBody>
            <a:bodyPr wrap="none" anchor="ctr"/>
            <a:lstStyle/>
            <a:p>
              <a:pPr eaLnBrk="0" hangingPunct="0"/>
              <a:endParaRPr lang="en-US" dirty="0" smtClean="0">
                <a:solidFill>
                  <a:schemeClr val="tx1"/>
                </a:solidFill>
              </a:endParaRPr>
            </a:p>
          </p:txBody>
        </p:sp>
      </p:grpSp>
      <p:sp>
        <p:nvSpPr>
          <p:cNvPr id="79" name="Rectangle 71"/>
          <p:cNvSpPr>
            <a:spLocks noChangeArrowheads="1"/>
          </p:cNvSpPr>
          <p:nvPr/>
        </p:nvSpPr>
        <p:spPr bwMode="auto">
          <a:xfrm>
            <a:off x="6212541" y="2565903"/>
            <a:ext cx="1252931" cy="849092"/>
          </a:xfrm>
          <a:prstGeom prst="rect">
            <a:avLst/>
          </a:prstGeom>
          <a:noFill/>
          <a:ln w="9525" algn="ctr">
            <a:solidFill>
              <a:schemeClr val="tx1"/>
            </a:solidFill>
            <a:miter lim="800000"/>
            <a:headEnd/>
            <a:tailEnd/>
          </a:ln>
        </p:spPr>
        <p:txBody>
          <a:bodyPr wrap="none" anchor="ctr"/>
          <a:lstStyle/>
          <a:p>
            <a:pPr eaLnBrk="0" hangingPunct="0"/>
            <a:endParaRPr lang="en-US"/>
          </a:p>
        </p:txBody>
      </p:sp>
      <p:sp>
        <p:nvSpPr>
          <p:cNvPr id="80" name="Rectangle 72"/>
          <p:cNvSpPr>
            <a:spLocks noChangeArrowheads="1"/>
          </p:cNvSpPr>
          <p:nvPr/>
        </p:nvSpPr>
        <p:spPr bwMode="auto">
          <a:xfrm>
            <a:off x="4462069" y="2565903"/>
            <a:ext cx="1329131" cy="877146"/>
          </a:xfrm>
          <a:prstGeom prst="rect">
            <a:avLst/>
          </a:prstGeom>
          <a:noFill/>
          <a:ln w="9525" algn="ctr">
            <a:solidFill>
              <a:schemeClr val="tx1"/>
            </a:solidFill>
            <a:miter lim="800000"/>
            <a:headEnd/>
            <a:tailEnd/>
          </a:ln>
        </p:spPr>
        <p:txBody>
          <a:bodyPr wrap="none" anchor="ctr"/>
          <a:lstStyle/>
          <a:p>
            <a:pPr eaLnBrk="0" hangingPunct="0"/>
            <a:endParaRPr lang="en-US"/>
          </a:p>
        </p:txBody>
      </p:sp>
      <p:sp>
        <p:nvSpPr>
          <p:cNvPr id="81" name="Rectangle 80"/>
          <p:cNvSpPr/>
          <p:nvPr/>
        </p:nvSpPr>
        <p:spPr>
          <a:xfrm>
            <a:off x="5184744" y="3499103"/>
            <a:ext cx="1529521" cy="276999"/>
          </a:xfrm>
          <a:prstGeom prst="rect">
            <a:avLst/>
          </a:prstGeom>
        </p:spPr>
        <p:txBody>
          <a:bodyPr wrap="square">
            <a:spAutoFit/>
          </a:bodyPr>
          <a:lstStyle/>
          <a:p>
            <a:pPr eaLnBrk="0" hangingPunct="0"/>
            <a:r>
              <a:rPr lang="en-US" sz="1200" dirty="0" smtClean="0">
                <a:latin typeface="Arial" pitchFamily="34" charset="0"/>
              </a:rPr>
              <a:t>IR transformations</a:t>
            </a:r>
            <a:endParaRPr lang="en-US" sz="1200" dirty="0">
              <a:latin typeface="Arial" pitchFamily="34" charset="0"/>
            </a:endParaRPr>
          </a:p>
        </p:txBody>
      </p:sp>
      <p:sp>
        <p:nvSpPr>
          <p:cNvPr id="82" name="AutoShape 12"/>
          <p:cNvSpPr>
            <a:spLocks noChangeArrowheads="1"/>
          </p:cNvSpPr>
          <p:nvPr/>
        </p:nvSpPr>
        <p:spPr bwMode="auto">
          <a:xfrm>
            <a:off x="6553200" y="3522853"/>
            <a:ext cx="365760" cy="274320"/>
          </a:xfrm>
          <a:prstGeom prst="downArrow">
            <a:avLst>
              <a:gd name="adj1" fmla="val 50000"/>
              <a:gd name="adj2" fmla="val 25000"/>
            </a:avLst>
          </a:prstGeom>
          <a:noFill/>
          <a:ln w="12700">
            <a:solidFill>
              <a:schemeClr val="tx1"/>
            </a:solidFill>
            <a:miter lim="800000"/>
            <a:headEnd/>
            <a:tailEnd/>
          </a:ln>
        </p:spPr>
        <p:txBody>
          <a:bodyPr wrap="none" anchor="ctr"/>
          <a:lstStyle/>
          <a:p>
            <a:pPr eaLnBrk="0" hangingPunct="0"/>
            <a:endParaRPr lang="en-US"/>
          </a:p>
        </p:txBody>
      </p:sp>
      <p:sp>
        <p:nvSpPr>
          <p:cNvPr id="83" name="Rectangle 82"/>
          <p:cNvSpPr/>
          <p:nvPr/>
        </p:nvSpPr>
        <p:spPr>
          <a:xfrm>
            <a:off x="5715000" y="4882578"/>
            <a:ext cx="838200" cy="276999"/>
          </a:xfrm>
          <a:prstGeom prst="rect">
            <a:avLst/>
          </a:prstGeom>
        </p:spPr>
        <p:txBody>
          <a:bodyPr wrap="square">
            <a:spAutoFit/>
          </a:bodyPr>
          <a:lstStyle/>
          <a:p>
            <a:pPr eaLnBrk="0" hangingPunct="0"/>
            <a:r>
              <a:rPr lang="en-US" sz="1200" dirty="0" smtClean="0">
                <a:latin typeface="Arial" pitchFamily="34" charset="0"/>
              </a:rPr>
              <a:t>Matching</a:t>
            </a:r>
            <a:endParaRPr lang="en-US" sz="1200" dirty="0">
              <a:latin typeface="Arial" pitchFamily="34" charset="0"/>
            </a:endParaRPr>
          </a:p>
        </p:txBody>
      </p:sp>
      <p:grpSp>
        <p:nvGrpSpPr>
          <p:cNvPr id="63" name="Group 120"/>
          <p:cNvGrpSpPr/>
          <p:nvPr/>
        </p:nvGrpSpPr>
        <p:grpSpPr>
          <a:xfrm>
            <a:off x="4117975" y="1494153"/>
            <a:ext cx="3654425" cy="749134"/>
            <a:chOff x="1524000" y="4191000"/>
            <a:chExt cx="3654425" cy="749134"/>
          </a:xfrm>
        </p:grpSpPr>
        <p:sp>
          <p:nvSpPr>
            <p:cNvPr id="85" name="Text Box 11"/>
            <p:cNvSpPr txBox="1">
              <a:spLocks noChangeArrowheads="1"/>
            </p:cNvSpPr>
            <p:nvPr/>
          </p:nvSpPr>
          <p:spPr bwMode="auto">
            <a:xfrm rot="16200000">
              <a:off x="2066649" y="3958202"/>
              <a:ext cx="609599" cy="1075196"/>
            </a:xfrm>
            <a:prstGeom prst="rect">
              <a:avLst/>
            </a:prstGeom>
            <a:solidFill>
              <a:srgbClr val="8DB0FF"/>
            </a:solidFill>
            <a:ln w="9525">
              <a:solidFill>
                <a:schemeClr val="tx1"/>
              </a:solidFill>
              <a:miter lim="800000"/>
              <a:headEnd/>
              <a:tailEnd/>
            </a:ln>
          </p:spPr>
          <p:txBody>
            <a:bodyPr wrap="square">
              <a:noAutofit/>
            </a:bodyPr>
            <a:lstStyle/>
            <a:p>
              <a:pPr algn="l" eaLnBrk="0" hangingPunct="0"/>
              <a:endParaRPr lang="en-US" sz="1200" dirty="0">
                <a:latin typeface="Arial" charset="0"/>
              </a:endParaRPr>
            </a:p>
          </p:txBody>
        </p:sp>
        <p:sp>
          <p:nvSpPr>
            <p:cNvPr id="86" name="Text Box 12"/>
            <p:cNvSpPr txBox="1">
              <a:spLocks noChangeArrowheads="1"/>
            </p:cNvSpPr>
            <p:nvPr/>
          </p:nvSpPr>
          <p:spPr bwMode="auto">
            <a:xfrm rot="16200000">
              <a:off x="4000501" y="3924299"/>
              <a:ext cx="609600" cy="1143002"/>
            </a:xfrm>
            <a:prstGeom prst="rect">
              <a:avLst/>
            </a:prstGeom>
            <a:solidFill>
              <a:srgbClr val="8DB0FF"/>
            </a:solidFill>
            <a:ln w="9525">
              <a:solidFill>
                <a:schemeClr val="tx1"/>
              </a:solidFill>
              <a:miter lim="800000"/>
              <a:headEnd/>
              <a:tailEnd/>
            </a:ln>
          </p:spPr>
          <p:txBody>
            <a:bodyPr wrap="square">
              <a:noAutofit/>
            </a:bodyPr>
            <a:lstStyle/>
            <a:p>
              <a:pPr algn="l" eaLnBrk="0" hangingPunct="0"/>
              <a:endParaRPr lang="en-US" sz="1200" dirty="0">
                <a:latin typeface="Arial" charset="0"/>
              </a:endParaRPr>
            </a:p>
          </p:txBody>
        </p:sp>
        <p:cxnSp>
          <p:nvCxnSpPr>
            <p:cNvPr id="87" name="AutoShape 13"/>
            <p:cNvCxnSpPr>
              <a:cxnSpLocks noChangeShapeType="1"/>
              <a:stCxn id="85" idx="2"/>
              <a:endCxn id="86" idx="0"/>
            </p:cNvCxnSpPr>
            <p:nvPr/>
          </p:nvCxnSpPr>
          <p:spPr bwMode="auto">
            <a:xfrm>
              <a:off x="2909047" y="4495800"/>
              <a:ext cx="824753" cy="1588"/>
            </a:xfrm>
            <a:prstGeom prst="straightConnector1">
              <a:avLst/>
            </a:prstGeom>
            <a:noFill/>
            <a:ln w="9525">
              <a:solidFill>
                <a:schemeClr val="tx1"/>
              </a:solidFill>
              <a:round/>
              <a:headEnd/>
              <a:tailEnd type="triangle" w="med" len="med"/>
            </a:ln>
          </p:spPr>
        </p:cxnSp>
        <p:sp>
          <p:nvSpPr>
            <p:cNvPr id="88" name="Text Box 14"/>
            <p:cNvSpPr txBox="1">
              <a:spLocks noChangeArrowheads="1"/>
            </p:cNvSpPr>
            <p:nvPr/>
          </p:nvSpPr>
          <p:spPr bwMode="auto">
            <a:xfrm>
              <a:off x="2884833" y="4509247"/>
              <a:ext cx="906017" cy="430887"/>
            </a:xfrm>
            <a:prstGeom prst="rect">
              <a:avLst/>
            </a:prstGeom>
            <a:noFill/>
            <a:ln w="9525">
              <a:noFill/>
              <a:miter lim="800000"/>
              <a:headEnd/>
              <a:tailEnd/>
            </a:ln>
          </p:spPr>
          <p:txBody>
            <a:bodyPr wrap="none">
              <a:spAutoFit/>
            </a:bodyPr>
            <a:lstStyle/>
            <a:p>
              <a:pPr algn="ctr" eaLnBrk="0" hangingPunct="0"/>
              <a:r>
                <a:rPr lang="en-US" sz="1100" dirty="0" smtClean="0">
                  <a:latin typeface="Arial" charset="0"/>
                </a:rPr>
                <a:t>Embedded </a:t>
              </a:r>
              <a:br>
                <a:rPr lang="en-US" sz="1100" dirty="0" smtClean="0">
                  <a:latin typeface="Arial" charset="0"/>
                </a:rPr>
              </a:br>
              <a:r>
                <a:rPr lang="en-US" sz="1100" dirty="0" smtClean="0">
                  <a:latin typeface="Arial" charset="0"/>
                </a:rPr>
                <a:t>Coder</a:t>
              </a:r>
              <a:endParaRPr lang="en-US" sz="1100" dirty="0">
                <a:latin typeface="Arial" charset="0"/>
              </a:endParaRPr>
            </a:p>
          </p:txBody>
        </p:sp>
        <p:sp>
          <p:nvSpPr>
            <p:cNvPr id="89" name="Line 20"/>
            <p:cNvSpPr>
              <a:spLocks noChangeShapeType="1"/>
            </p:cNvSpPr>
            <p:nvPr/>
          </p:nvSpPr>
          <p:spPr bwMode="auto">
            <a:xfrm rot="16200000">
              <a:off x="1689100" y="4330700"/>
              <a:ext cx="0" cy="330200"/>
            </a:xfrm>
            <a:prstGeom prst="line">
              <a:avLst/>
            </a:prstGeom>
            <a:noFill/>
            <a:ln w="9525">
              <a:solidFill>
                <a:schemeClr val="tx1"/>
              </a:solidFill>
              <a:round/>
              <a:headEnd/>
              <a:tailEnd type="triangle" w="med" len="med"/>
            </a:ln>
          </p:spPr>
          <p:txBody>
            <a:bodyPr/>
            <a:lstStyle/>
            <a:p>
              <a:pPr eaLnBrk="0" hangingPunct="0"/>
              <a:endParaRPr lang="en-US"/>
            </a:p>
          </p:txBody>
        </p:sp>
        <p:sp>
          <p:nvSpPr>
            <p:cNvPr id="90" name="Line 21"/>
            <p:cNvSpPr>
              <a:spLocks noChangeShapeType="1"/>
            </p:cNvSpPr>
            <p:nvPr/>
          </p:nvSpPr>
          <p:spPr bwMode="auto">
            <a:xfrm rot="16200000" flipH="1">
              <a:off x="5027613" y="4344988"/>
              <a:ext cx="0" cy="301625"/>
            </a:xfrm>
            <a:prstGeom prst="line">
              <a:avLst/>
            </a:prstGeom>
            <a:noFill/>
            <a:ln w="9525">
              <a:solidFill>
                <a:schemeClr val="tx1"/>
              </a:solidFill>
              <a:round/>
              <a:headEnd/>
              <a:tailEnd type="triangle" w="med" len="med"/>
            </a:ln>
          </p:spPr>
          <p:txBody>
            <a:bodyPr/>
            <a:lstStyle/>
            <a:p>
              <a:pPr eaLnBrk="0" hangingPunct="0"/>
              <a:endParaRPr lang="en-US"/>
            </a:p>
          </p:txBody>
        </p:sp>
        <p:sp>
          <p:nvSpPr>
            <p:cNvPr id="91" name="Rectangle 90"/>
            <p:cNvSpPr/>
            <p:nvPr/>
          </p:nvSpPr>
          <p:spPr>
            <a:xfrm>
              <a:off x="3760695" y="4208930"/>
              <a:ext cx="304800" cy="228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b="1" dirty="0" smtClean="0">
                <a:latin typeface="Arial" pitchFamily="34" charset="0"/>
                <a:cs typeface="Arial" pitchFamily="34" charset="0"/>
              </a:endParaRPr>
            </a:p>
          </p:txBody>
        </p:sp>
        <p:sp>
          <p:nvSpPr>
            <p:cNvPr id="92" name="Text Box 18"/>
            <p:cNvSpPr txBox="1">
              <a:spLocks noChangeArrowheads="1"/>
            </p:cNvSpPr>
            <p:nvPr/>
          </p:nvSpPr>
          <p:spPr bwMode="auto">
            <a:xfrm>
              <a:off x="3830395" y="4267198"/>
              <a:ext cx="950901" cy="523220"/>
            </a:xfrm>
            <a:prstGeom prst="rect">
              <a:avLst/>
            </a:prstGeom>
            <a:noFill/>
            <a:ln w="9525">
              <a:noFill/>
              <a:miter lim="800000"/>
              <a:headEnd/>
              <a:tailEnd/>
            </a:ln>
          </p:spPr>
          <p:txBody>
            <a:bodyPr wrap="none">
              <a:spAutoFit/>
            </a:bodyPr>
            <a:lstStyle/>
            <a:p>
              <a:pPr algn="ctr" eaLnBrk="0" hangingPunct="0"/>
              <a:r>
                <a:rPr lang="en-US" sz="1400" dirty="0" smtClean="0">
                  <a:latin typeface="Arial" charset="0"/>
                </a:rPr>
                <a:t>C source </a:t>
              </a:r>
              <a:br>
                <a:rPr lang="en-US" sz="1400" dirty="0" smtClean="0">
                  <a:latin typeface="Arial" charset="0"/>
                </a:rPr>
              </a:br>
              <a:r>
                <a:rPr lang="en-US" sz="1400" dirty="0" smtClean="0">
                  <a:latin typeface="Arial" charset="0"/>
                </a:rPr>
                <a:t>code</a:t>
              </a:r>
              <a:endParaRPr lang="en-US" sz="1400" dirty="0">
                <a:latin typeface="Arial" charset="0"/>
              </a:endParaRPr>
            </a:p>
          </p:txBody>
        </p:sp>
        <p:sp>
          <p:nvSpPr>
            <p:cNvPr id="93" name="Text Box 18"/>
            <p:cNvSpPr txBox="1">
              <a:spLocks noChangeArrowheads="1"/>
            </p:cNvSpPr>
            <p:nvPr/>
          </p:nvSpPr>
          <p:spPr bwMode="auto">
            <a:xfrm>
              <a:off x="1958788" y="4267198"/>
              <a:ext cx="912429" cy="523220"/>
            </a:xfrm>
            <a:prstGeom prst="rect">
              <a:avLst/>
            </a:prstGeom>
            <a:noFill/>
            <a:ln w="9525">
              <a:noFill/>
              <a:miter lim="800000"/>
              <a:headEnd/>
              <a:tailEnd/>
            </a:ln>
          </p:spPr>
          <p:txBody>
            <a:bodyPr wrap="none">
              <a:spAutoFit/>
            </a:bodyPr>
            <a:lstStyle/>
            <a:p>
              <a:pPr algn="ctr" eaLnBrk="0" hangingPunct="0"/>
              <a:r>
                <a:rPr lang="en-US" sz="1400" dirty="0" smtClean="0">
                  <a:latin typeface="Arial" charset="0"/>
                </a:rPr>
                <a:t>Simulink </a:t>
              </a:r>
              <a:br>
                <a:rPr lang="en-US" sz="1400" dirty="0" smtClean="0">
                  <a:latin typeface="Arial" charset="0"/>
                </a:rPr>
              </a:br>
              <a:r>
                <a:rPr lang="en-US" sz="1400" dirty="0" smtClean="0">
                  <a:latin typeface="Arial" charset="0"/>
                </a:rPr>
                <a:t>Model</a:t>
              </a:r>
              <a:endParaRPr lang="en-US" sz="1400" dirty="0">
                <a:latin typeface="Arial" charset="0"/>
              </a:endParaRPr>
            </a:p>
          </p:txBody>
        </p:sp>
      </p:grpSp>
      <p:sp>
        <p:nvSpPr>
          <p:cNvPr id="94" name="AutoShape 12"/>
          <p:cNvSpPr>
            <a:spLocks noChangeArrowheads="1"/>
          </p:cNvSpPr>
          <p:nvPr/>
        </p:nvSpPr>
        <p:spPr bwMode="auto">
          <a:xfrm>
            <a:off x="4876800" y="2179953"/>
            <a:ext cx="365760" cy="274320"/>
          </a:xfrm>
          <a:prstGeom prst="downArrow">
            <a:avLst>
              <a:gd name="adj1" fmla="val 50000"/>
              <a:gd name="adj2" fmla="val 25000"/>
            </a:avLst>
          </a:prstGeom>
          <a:noFill/>
          <a:ln w="12700">
            <a:solidFill>
              <a:schemeClr val="tx1"/>
            </a:solidFill>
            <a:miter lim="800000"/>
            <a:headEnd/>
            <a:tailEnd/>
          </a:ln>
        </p:spPr>
        <p:txBody>
          <a:bodyPr wrap="none" anchor="ctr"/>
          <a:lstStyle/>
          <a:p>
            <a:pPr eaLnBrk="0" hangingPunct="0"/>
            <a:endParaRPr lang="en-US"/>
          </a:p>
        </p:txBody>
      </p:sp>
      <p:sp>
        <p:nvSpPr>
          <p:cNvPr id="95" name="AutoShape 12"/>
          <p:cNvSpPr>
            <a:spLocks noChangeArrowheads="1"/>
          </p:cNvSpPr>
          <p:nvPr/>
        </p:nvSpPr>
        <p:spPr bwMode="auto">
          <a:xfrm>
            <a:off x="6553200" y="2179953"/>
            <a:ext cx="365760" cy="274320"/>
          </a:xfrm>
          <a:prstGeom prst="downArrow">
            <a:avLst>
              <a:gd name="adj1" fmla="val 50000"/>
              <a:gd name="adj2" fmla="val 25000"/>
            </a:avLst>
          </a:prstGeom>
          <a:noFill/>
          <a:ln w="12700">
            <a:solidFill>
              <a:schemeClr val="tx1"/>
            </a:solidFill>
            <a:miter lim="800000"/>
            <a:headEnd/>
            <a:tailEnd/>
          </a:ln>
        </p:spPr>
        <p:txBody>
          <a:bodyPr wrap="none" anchor="ctr"/>
          <a:lstStyle/>
          <a:p>
            <a:pPr eaLnBrk="0" hangingPunct="0"/>
            <a:endParaRPr lang="en-US"/>
          </a:p>
        </p:txBody>
      </p:sp>
      <p:sp>
        <p:nvSpPr>
          <p:cNvPr id="96" name="AutoShape 12"/>
          <p:cNvSpPr>
            <a:spLocks noChangeArrowheads="1"/>
          </p:cNvSpPr>
          <p:nvPr/>
        </p:nvSpPr>
        <p:spPr bwMode="auto">
          <a:xfrm>
            <a:off x="4876800" y="5638800"/>
            <a:ext cx="365760" cy="274320"/>
          </a:xfrm>
          <a:prstGeom prst="downArrow">
            <a:avLst>
              <a:gd name="adj1" fmla="val 50000"/>
              <a:gd name="adj2" fmla="val 25000"/>
            </a:avLst>
          </a:prstGeom>
          <a:noFill/>
          <a:ln w="12700">
            <a:solidFill>
              <a:schemeClr val="tx1"/>
            </a:solidFill>
            <a:miter lim="800000"/>
            <a:headEnd/>
            <a:tailEnd/>
          </a:ln>
        </p:spPr>
        <p:txBody>
          <a:bodyPr wrap="none" anchor="ctr"/>
          <a:lstStyle/>
          <a:p>
            <a:pPr eaLnBrk="0" hangingPunct="0"/>
            <a:endParaRPr lang="en-US"/>
          </a:p>
        </p:txBody>
      </p:sp>
      <p:sp>
        <p:nvSpPr>
          <p:cNvPr id="97" name="Rectangle 96"/>
          <p:cNvSpPr/>
          <p:nvPr/>
        </p:nvSpPr>
        <p:spPr>
          <a:xfrm>
            <a:off x="0" y="3962400"/>
            <a:ext cx="4572000" cy="1708160"/>
          </a:xfrm>
          <a:prstGeom prst="rect">
            <a:avLst/>
          </a:prstGeom>
        </p:spPr>
        <p:txBody>
          <a:bodyPr>
            <a:spAutoFit/>
          </a:bodyPr>
          <a:lstStyle/>
          <a:p>
            <a:pPr marL="342900" indent="-342900" eaLnBrk="0" hangingPunct="0">
              <a:spcAft>
                <a:spcPts val="1200"/>
              </a:spcAft>
              <a:buClr>
                <a:schemeClr val="tx2"/>
              </a:buClr>
              <a:buSzPct val="75000"/>
              <a:buFont typeface="Wingdings" pitchFamily="2" charset="2"/>
              <a:buChar char="§"/>
            </a:pPr>
            <a:r>
              <a:rPr lang="en-US" dirty="0" smtClean="0">
                <a:latin typeface="Arial" pitchFamily="34" charset="0"/>
                <a:cs typeface="Arial" pitchFamily="34" charset="0"/>
              </a:rPr>
              <a:t>Static verification tool, that checks </a:t>
            </a:r>
            <a:br>
              <a:rPr lang="en-US" dirty="0" smtClean="0">
                <a:latin typeface="Arial" pitchFamily="34" charset="0"/>
                <a:cs typeface="Arial" pitchFamily="34" charset="0"/>
              </a:rPr>
            </a:br>
            <a:r>
              <a:rPr lang="en-US" dirty="0" smtClean="0">
                <a:latin typeface="Arial" pitchFamily="34" charset="0"/>
                <a:cs typeface="Arial" pitchFamily="34" charset="0"/>
              </a:rPr>
              <a:t>the generated code against model</a:t>
            </a:r>
          </a:p>
          <a:p>
            <a:pPr marL="342900" indent="-342900" eaLnBrk="0" hangingPunct="0">
              <a:spcAft>
                <a:spcPts val="600"/>
              </a:spcAft>
              <a:buClr>
                <a:schemeClr val="tx2"/>
              </a:buClr>
              <a:buSzPct val="75000"/>
              <a:buFont typeface="Wingdings" pitchFamily="2" charset="2"/>
              <a:buChar char="§"/>
            </a:pPr>
            <a:r>
              <a:rPr lang="de-DE" dirty="0" err="1" smtClean="0">
                <a:latin typeface="Arial" pitchFamily="34" charset="0"/>
                <a:cs typeface="Arial" pitchFamily="34" charset="0"/>
              </a:rPr>
              <a:t>Automates</a:t>
            </a:r>
            <a:r>
              <a:rPr lang="de-DE" dirty="0" smtClean="0">
                <a:latin typeface="Arial" pitchFamily="34" charset="0"/>
                <a:cs typeface="Arial" pitchFamily="34" charset="0"/>
              </a:rPr>
              <a:t> DO-178B Table A-5 </a:t>
            </a:r>
            <a:r>
              <a:rPr lang="de-DE" dirty="0" err="1" smtClean="0">
                <a:latin typeface="Arial" pitchFamily="34" charset="0"/>
                <a:cs typeface="Arial" pitchFamily="34" charset="0"/>
              </a:rPr>
              <a:t>verification</a:t>
            </a:r>
            <a:r>
              <a:rPr lang="de-DE" dirty="0" smtClean="0">
                <a:latin typeface="Arial" pitchFamily="34" charset="0"/>
                <a:cs typeface="Arial" pitchFamily="34" charset="0"/>
              </a:rPr>
              <a:t> </a:t>
            </a:r>
            <a:r>
              <a:rPr lang="de-DE" dirty="0" err="1" smtClean="0">
                <a:latin typeface="Arial" pitchFamily="34" charset="0"/>
                <a:cs typeface="Arial" pitchFamily="34" charset="0"/>
              </a:rPr>
              <a:t>activities</a:t>
            </a:r>
            <a:endParaRPr lang="de-DE" dirty="0" smtClean="0">
              <a:latin typeface="Arial" pitchFamily="34" charset="0"/>
              <a:cs typeface="Arial" pitchFamily="34" charset="0"/>
            </a:endParaRPr>
          </a:p>
          <a:p>
            <a:pPr eaLnBrk="0" hangingPunct="0"/>
            <a:endParaRPr lang="en-US" dirty="0" smtClean="0"/>
          </a:p>
        </p:txBody>
      </p:sp>
      <p:grpSp>
        <p:nvGrpSpPr>
          <p:cNvPr id="64" name="Group 108"/>
          <p:cNvGrpSpPr/>
          <p:nvPr/>
        </p:nvGrpSpPr>
        <p:grpSpPr>
          <a:xfrm>
            <a:off x="6294120" y="6021976"/>
            <a:ext cx="1097280" cy="640080"/>
            <a:chOff x="7210452" y="3667347"/>
            <a:chExt cx="1342521" cy="533400"/>
          </a:xfrm>
        </p:grpSpPr>
        <p:sp>
          <p:nvSpPr>
            <p:cNvPr id="99" name="AutoShape 73"/>
            <p:cNvSpPr>
              <a:spLocks noChangeArrowheads="1"/>
            </p:cNvSpPr>
            <p:nvPr/>
          </p:nvSpPr>
          <p:spPr bwMode="auto">
            <a:xfrm>
              <a:off x="7210452" y="3667347"/>
              <a:ext cx="1342521" cy="533400"/>
            </a:xfrm>
            <a:prstGeom prst="foldedCorner">
              <a:avLst>
                <a:gd name="adj" fmla="val 12500"/>
              </a:avLst>
            </a:prstGeom>
            <a:solidFill>
              <a:srgbClr val="8DB0FF"/>
            </a:solidFill>
            <a:ln w="9525">
              <a:solidFill>
                <a:schemeClr val="tx1"/>
              </a:solidFill>
              <a:miter lim="800000"/>
              <a:headEnd/>
              <a:tailEnd/>
            </a:ln>
          </p:spPr>
          <p:txBody>
            <a:bodyPr wrap="square" lIns="0" tIns="0" rIns="0" bIns="0" anchor="ctr" anchorCtr="1">
              <a:noAutofit/>
            </a:bodyPr>
            <a:lstStyle/>
            <a:p>
              <a:pPr algn="ctr" eaLnBrk="0" hangingPunct="0"/>
              <a:endParaRPr lang="en-US" sz="1000">
                <a:solidFill>
                  <a:schemeClr val="dk1"/>
                </a:solidFill>
                <a:latin typeface="Arial" pitchFamily="34" charset="0"/>
                <a:cs typeface="Arial" pitchFamily="34" charset="0"/>
              </a:endParaRPr>
            </a:p>
          </p:txBody>
        </p:sp>
        <p:sp>
          <p:nvSpPr>
            <p:cNvPr id="100" name="Rectangle 74"/>
            <p:cNvSpPr>
              <a:spLocks noChangeArrowheads="1"/>
            </p:cNvSpPr>
            <p:nvPr/>
          </p:nvSpPr>
          <p:spPr bwMode="auto">
            <a:xfrm>
              <a:off x="7362852" y="3677243"/>
              <a:ext cx="1011197" cy="491875"/>
            </a:xfrm>
            <a:prstGeom prst="rect">
              <a:avLst/>
            </a:prstGeom>
            <a:noFill/>
            <a:ln w="9525">
              <a:noFill/>
              <a:miter lim="800000"/>
              <a:headEnd/>
              <a:tailEnd/>
            </a:ln>
          </p:spPr>
          <p:txBody>
            <a:bodyPr wrap="none" anchor="ctr"/>
            <a:lstStyle/>
            <a:p>
              <a:pPr algn="ctr" eaLnBrk="0" hangingPunct="0"/>
              <a:r>
                <a:rPr lang="en-US" sz="1200" dirty="0" smtClean="0">
                  <a:latin typeface="Arial" pitchFamily="34" charset="0"/>
                </a:rPr>
                <a:t>Traceability</a:t>
              </a:r>
              <a:br>
                <a:rPr lang="en-US" sz="1200" dirty="0" smtClean="0">
                  <a:latin typeface="Arial" pitchFamily="34" charset="0"/>
                </a:rPr>
              </a:br>
              <a:r>
                <a:rPr lang="en-US" sz="1200" dirty="0" smtClean="0">
                  <a:latin typeface="Arial" pitchFamily="34" charset="0"/>
                </a:rPr>
                <a:t>report</a:t>
              </a:r>
              <a:endParaRPr lang="en-US" sz="1200" dirty="0">
                <a:latin typeface="Arial" pitchFamily="34" charset="0"/>
              </a:endParaRPr>
            </a:p>
          </p:txBody>
        </p:sp>
      </p:grpSp>
      <p:sp>
        <p:nvSpPr>
          <p:cNvPr id="101" name="AutoShape 12"/>
          <p:cNvSpPr>
            <a:spLocks noChangeArrowheads="1"/>
          </p:cNvSpPr>
          <p:nvPr/>
        </p:nvSpPr>
        <p:spPr bwMode="auto">
          <a:xfrm>
            <a:off x="6629400" y="5638800"/>
            <a:ext cx="365760" cy="274320"/>
          </a:xfrm>
          <a:prstGeom prst="downArrow">
            <a:avLst>
              <a:gd name="adj1" fmla="val 50000"/>
              <a:gd name="adj2" fmla="val 25000"/>
            </a:avLst>
          </a:prstGeom>
          <a:noFill/>
          <a:ln w="12700">
            <a:solidFill>
              <a:schemeClr val="tx1"/>
            </a:solidFill>
            <a:miter lim="800000"/>
            <a:headEnd/>
            <a:tailEnd/>
          </a:ln>
        </p:spPr>
        <p:txBody>
          <a:bodyPr wrap="none" anchor="ctr"/>
          <a:lstStyle/>
          <a:p>
            <a:pPr eaLnBrk="0" hangingPunct="0"/>
            <a:endParaRPr lang="en-US"/>
          </a:p>
        </p:txBody>
      </p:sp>
    </p:spTree>
    <p:extLst>
      <p:ext uri="{BB962C8B-B14F-4D97-AF65-F5344CB8AC3E}">
        <p14:creationId xmlns:p14="http://schemas.microsoft.com/office/powerpoint/2010/main" val="651382375"/>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0" latinLnBrk="0" hangingPunct="0"/>
            <a:r>
              <a:rPr lang="de-DE" dirty="0" smtClean="0"/>
              <a:t>Meeting DO-178 Objectives</a:t>
            </a:r>
            <a:br>
              <a:rPr lang="de-DE" dirty="0" smtClean="0"/>
            </a:br>
            <a:r>
              <a:rPr lang="de-DE" sz="2400" dirty="0" smtClean="0">
                <a:solidFill>
                  <a:srgbClr val="993200"/>
                </a:solidFill>
              </a:rPr>
              <a:t>Anticipated Certification Credits </a:t>
            </a:r>
            <a:br>
              <a:rPr lang="de-DE" sz="2400" dirty="0" smtClean="0">
                <a:solidFill>
                  <a:srgbClr val="993200"/>
                </a:solidFill>
              </a:rPr>
            </a:br>
            <a:r>
              <a:rPr lang="en-US" sz="2400" dirty="0" smtClean="0">
                <a:solidFill>
                  <a:srgbClr val="993200"/>
                </a:solidFill>
              </a:rPr>
              <a:t>for Simulink Code Inspector with </a:t>
            </a:r>
            <a:br>
              <a:rPr lang="en-US" sz="2400" dirty="0" smtClean="0">
                <a:solidFill>
                  <a:srgbClr val="993200"/>
                </a:solidFill>
              </a:rPr>
            </a:br>
            <a:r>
              <a:rPr lang="en-US" sz="2400" dirty="0" smtClean="0">
                <a:solidFill>
                  <a:srgbClr val="993200"/>
                </a:solidFill>
              </a:rPr>
              <a:t>other code verification products</a:t>
            </a:r>
            <a:r>
              <a:rPr lang="en-US" dirty="0" smtClean="0"/>
              <a:t/>
            </a:r>
            <a:br>
              <a:rPr lang="en-US" dirty="0" smtClean="0"/>
            </a:br>
            <a:r>
              <a:rPr lang="en-US" dirty="0" smtClean="0">
                <a:solidFill>
                  <a:srgbClr val="993200"/>
                </a:solidFill>
              </a:rPr>
              <a:t/>
            </a:r>
            <a:br>
              <a:rPr lang="en-US" dirty="0" smtClean="0">
                <a:solidFill>
                  <a:srgbClr val="993200"/>
                </a:solidFill>
              </a:rPr>
            </a:br>
            <a:endParaRPr lang="en-US" dirty="0"/>
          </a:p>
        </p:txBody>
      </p:sp>
      <p:cxnSp>
        <p:nvCxnSpPr>
          <p:cNvPr id="44" name="AutoShape 9"/>
          <p:cNvCxnSpPr>
            <a:cxnSpLocks noChangeShapeType="1"/>
            <a:stCxn id="47" idx="1"/>
            <a:endCxn id="46" idx="1"/>
          </p:cNvCxnSpPr>
          <p:nvPr/>
        </p:nvCxnSpPr>
        <p:spPr bwMode="auto">
          <a:xfrm rot="5400000">
            <a:off x="7218901" y="1346500"/>
            <a:ext cx="1324" cy="1521755"/>
          </a:xfrm>
          <a:prstGeom prst="curvedConnector3">
            <a:avLst>
              <a:gd name="adj1" fmla="val 40504987"/>
            </a:avLst>
          </a:prstGeom>
          <a:noFill/>
          <a:ln w="76200">
            <a:solidFill>
              <a:srgbClr val="FFFF00"/>
            </a:solidFill>
            <a:round/>
            <a:headEnd/>
            <a:tailEnd/>
          </a:ln>
        </p:spPr>
      </p:cxnSp>
      <p:cxnSp>
        <p:nvCxnSpPr>
          <p:cNvPr id="45" name="AutoShape 10"/>
          <p:cNvCxnSpPr>
            <a:cxnSpLocks noChangeShapeType="1"/>
            <a:stCxn id="47" idx="3"/>
            <a:endCxn id="46" idx="3"/>
          </p:cNvCxnSpPr>
          <p:nvPr/>
        </p:nvCxnSpPr>
        <p:spPr bwMode="auto">
          <a:xfrm rot="16200000" flipH="1" flipV="1">
            <a:off x="7218937" y="838323"/>
            <a:ext cx="1" cy="1521755"/>
          </a:xfrm>
          <a:prstGeom prst="curvedConnector3">
            <a:avLst>
              <a:gd name="adj1" fmla="val -49530100000"/>
            </a:avLst>
          </a:prstGeom>
          <a:noFill/>
          <a:ln w="76200">
            <a:solidFill>
              <a:srgbClr val="FFFF00"/>
            </a:solidFill>
            <a:round/>
            <a:headEnd/>
            <a:tailEnd/>
          </a:ln>
        </p:spPr>
      </p:cxnSp>
      <p:sp>
        <p:nvSpPr>
          <p:cNvPr id="46" name="Text Box 11"/>
          <p:cNvSpPr txBox="1">
            <a:spLocks noChangeArrowheads="1"/>
          </p:cNvSpPr>
          <p:nvPr/>
        </p:nvSpPr>
        <p:spPr bwMode="auto">
          <a:xfrm rot="16200000">
            <a:off x="6203973" y="1430251"/>
            <a:ext cx="508175" cy="846075"/>
          </a:xfrm>
          <a:prstGeom prst="rect">
            <a:avLst/>
          </a:prstGeom>
          <a:solidFill>
            <a:srgbClr val="8DB0FF"/>
          </a:solidFill>
          <a:ln w="9525">
            <a:solidFill>
              <a:schemeClr val="tx1"/>
            </a:solidFill>
            <a:miter lim="800000"/>
            <a:headEnd/>
            <a:tailEnd/>
          </a:ln>
        </p:spPr>
        <p:txBody>
          <a:bodyPr wrap="square">
            <a:noAutofit/>
          </a:bodyPr>
          <a:lstStyle/>
          <a:p>
            <a:pPr algn="l" eaLnBrk="0" hangingPunct="0"/>
            <a:endParaRPr lang="en-US" sz="1100" dirty="0">
              <a:latin typeface="Arial" charset="0"/>
            </a:endParaRPr>
          </a:p>
        </p:txBody>
      </p:sp>
      <p:sp>
        <p:nvSpPr>
          <p:cNvPr id="47" name="Text Box 12"/>
          <p:cNvSpPr txBox="1">
            <a:spLocks noChangeArrowheads="1"/>
          </p:cNvSpPr>
          <p:nvPr/>
        </p:nvSpPr>
        <p:spPr bwMode="auto">
          <a:xfrm rot="16200000">
            <a:off x="7725727" y="1403573"/>
            <a:ext cx="508176" cy="899432"/>
          </a:xfrm>
          <a:prstGeom prst="rect">
            <a:avLst/>
          </a:prstGeom>
          <a:solidFill>
            <a:srgbClr val="8DB0FF"/>
          </a:solidFill>
          <a:ln w="9525">
            <a:solidFill>
              <a:schemeClr val="tx1"/>
            </a:solidFill>
            <a:miter lim="800000"/>
            <a:headEnd/>
            <a:tailEnd/>
          </a:ln>
        </p:spPr>
        <p:txBody>
          <a:bodyPr wrap="square">
            <a:noAutofit/>
          </a:bodyPr>
          <a:lstStyle/>
          <a:p>
            <a:pPr algn="l" eaLnBrk="0" hangingPunct="0"/>
            <a:endParaRPr lang="en-US" sz="1100" dirty="0">
              <a:latin typeface="Arial" charset="0"/>
            </a:endParaRPr>
          </a:p>
        </p:txBody>
      </p:sp>
      <p:cxnSp>
        <p:nvCxnSpPr>
          <p:cNvPr id="48" name="AutoShape 13"/>
          <p:cNvCxnSpPr>
            <a:cxnSpLocks noChangeShapeType="1"/>
            <a:stCxn id="46" idx="2"/>
            <a:endCxn id="47" idx="0"/>
          </p:cNvCxnSpPr>
          <p:nvPr/>
        </p:nvCxnSpPr>
        <p:spPr bwMode="auto">
          <a:xfrm>
            <a:off x="6881098" y="1853289"/>
            <a:ext cx="649001" cy="1324"/>
          </a:xfrm>
          <a:prstGeom prst="straightConnector1">
            <a:avLst/>
          </a:prstGeom>
          <a:noFill/>
          <a:ln w="9525">
            <a:solidFill>
              <a:schemeClr val="tx1"/>
            </a:solidFill>
            <a:round/>
            <a:headEnd/>
            <a:tailEnd type="triangle" w="med" len="med"/>
          </a:ln>
        </p:spPr>
      </p:cxnSp>
      <p:sp>
        <p:nvSpPr>
          <p:cNvPr id="49" name="Text Box 14"/>
          <p:cNvSpPr txBox="1">
            <a:spLocks noChangeArrowheads="1"/>
          </p:cNvSpPr>
          <p:nvPr/>
        </p:nvSpPr>
        <p:spPr bwMode="auto">
          <a:xfrm>
            <a:off x="6806920" y="1877516"/>
            <a:ext cx="835485" cy="400110"/>
          </a:xfrm>
          <a:prstGeom prst="rect">
            <a:avLst/>
          </a:prstGeom>
          <a:noFill/>
          <a:ln w="9525">
            <a:noFill/>
            <a:miter lim="800000"/>
            <a:headEnd/>
            <a:tailEnd/>
          </a:ln>
        </p:spPr>
        <p:txBody>
          <a:bodyPr wrap="none">
            <a:spAutoFit/>
          </a:bodyPr>
          <a:lstStyle/>
          <a:p>
            <a:pPr algn="ctr" eaLnBrk="0" hangingPunct="0"/>
            <a:r>
              <a:rPr lang="en-US" sz="1000" dirty="0" smtClean="0">
                <a:latin typeface="Arial" charset="0"/>
              </a:rPr>
              <a:t>Embedded </a:t>
            </a:r>
            <a:br>
              <a:rPr lang="en-US" sz="1000" dirty="0" smtClean="0">
                <a:latin typeface="Arial" charset="0"/>
              </a:rPr>
            </a:br>
            <a:r>
              <a:rPr lang="en-US" sz="1000" dirty="0" smtClean="0">
                <a:latin typeface="Arial" charset="0"/>
              </a:rPr>
              <a:t>Coder</a:t>
            </a:r>
            <a:endParaRPr lang="en-US" sz="1000" dirty="0">
              <a:latin typeface="Arial" charset="0"/>
            </a:endParaRPr>
          </a:p>
        </p:txBody>
      </p:sp>
      <p:cxnSp>
        <p:nvCxnSpPr>
          <p:cNvPr id="50" name="AutoShape 15"/>
          <p:cNvCxnSpPr>
            <a:cxnSpLocks noChangeShapeType="1"/>
            <a:stCxn id="56" idx="0"/>
            <a:endCxn id="56" idx="1"/>
          </p:cNvCxnSpPr>
          <p:nvPr/>
        </p:nvCxnSpPr>
        <p:spPr bwMode="auto">
          <a:xfrm rot="16200000" flipH="1" flipV="1">
            <a:off x="7563584" y="1601827"/>
            <a:ext cx="95283" cy="119924"/>
          </a:xfrm>
          <a:prstGeom prst="curvedConnector4">
            <a:avLst>
              <a:gd name="adj1" fmla="val -200000"/>
              <a:gd name="adj2" fmla="val 250000"/>
            </a:avLst>
          </a:prstGeom>
          <a:noFill/>
          <a:ln w="9525">
            <a:solidFill>
              <a:schemeClr val="tx1"/>
            </a:solidFill>
            <a:prstDash val="sysDot"/>
            <a:round/>
            <a:headEnd/>
            <a:tailEnd type="triangle" w="med" len="med"/>
          </a:ln>
        </p:spPr>
      </p:cxnSp>
      <p:cxnSp>
        <p:nvCxnSpPr>
          <p:cNvPr id="51" name="AutoShape 16"/>
          <p:cNvCxnSpPr>
            <a:cxnSpLocks noChangeShapeType="1"/>
            <a:stCxn id="47" idx="1"/>
            <a:endCxn id="46" idx="1"/>
          </p:cNvCxnSpPr>
          <p:nvPr/>
        </p:nvCxnSpPr>
        <p:spPr bwMode="auto">
          <a:xfrm rot="5400000">
            <a:off x="7218901" y="1346500"/>
            <a:ext cx="1324" cy="1521755"/>
          </a:xfrm>
          <a:prstGeom prst="curvedConnector3">
            <a:avLst>
              <a:gd name="adj1" fmla="val 41351776"/>
            </a:avLst>
          </a:prstGeom>
          <a:noFill/>
          <a:ln w="9525">
            <a:solidFill>
              <a:schemeClr val="tx1"/>
            </a:solidFill>
            <a:prstDash val="dash"/>
            <a:round/>
            <a:headEnd type="triangle" w="med" len="med"/>
            <a:tailEnd type="triangle" w="med" len="med"/>
          </a:ln>
        </p:spPr>
      </p:cxnSp>
      <p:cxnSp>
        <p:nvCxnSpPr>
          <p:cNvPr id="52" name="AutoShape 17"/>
          <p:cNvCxnSpPr>
            <a:cxnSpLocks noChangeShapeType="1"/>
            <a:stCxn id="47" idx="3"/>
            <a:endCxn id="46" idx="3"/>
          </p:cNvCxnSpPr>
          <p:nvPr/>
        </p:nvCxnSpPr>
        <p:spPr bwMode="auto">
          <a:xfrm rot="16200000" flipH="1" flipV="1">
            <a:off x="7218937" y="838323"/>
            <a:ext cx="1" cy="1521755"/>
          </a:xfrm>
          <a:prstGeom prst="curvedConnector3">
            <a:avLst>
              <a:gd name="adj1" fmla="val -49530100000"/>
            </a:avLst>
          </a:prstGeom>
          <a:noFill/>
          <a:ln w="9525">
            <a:solidFill>
              <a:schemeClr val="tx1"/>
            </a:solidFill>
            <a:prstDash val="dashDot"/>
            <a:round/>
            <a:headEnd/>
            <a:tailEnd type="triangle" w="med" len="med"/>
          </a:ln>
        </p:spPr>
      </p:cxnSp>
      <p:sp>
        <p:nvSpPr>
          <p:cNvPr id="53" name="Text Box 18"/>
          <p:cNvSpPr txBox="1">
            <a:spLocks noChangeArrowheads="1"/>
          </p:cNvSpPr>
          <p:nvPr/>
        </p:nvSpPr>
        <p:spPr bwMode="auto">
          <a:xfrm>
            <a:off x="6324600" y="609600"/>
            <a:ext cx="1846980" cy="461665"/>
          </a:xfrm>
          <a:prstGeom prst="rect">
            <a:avLst/>
          </a:prstGeom>
          <a:noFill/>
          <a:ln w="9525">
            <a:noFill/>
            <a:miter lim="800000"/>
            <a:headEnd/>
            <a:tailEnd/>
          </a:ln>
        </p:spPr>
        <p:txBody>
          <a:bodyPr wrap="none">
            <a:spAutoFit/>
          </a:bodyPr>
          <a:lstStyle/>
          <a:p>
            <a:pPr algn="ctr" eaLnBrk="0" hangingPunct="0"/>
            <a:r>
              <a:rPr lang="en-US" sz="1200" dirty="0" smtClean="0">
                <a:latin typeface="Arial" charset="0"/>
              </a:rPr>
              <a:t>Code verification: </a:t>
            </a:r>
            <a:br>
              <a:rPr lang="en-US" sz="1200" dirty="0" smtClean="0">
                <a:latin typeface="Arial" charset="0"/>
              </a:rPr>
            </a:br>
            <a:r>
              <a:rPr lang="en-US" sz="1200" dirty="0" smtClean="0">
                <a:latin typeface="Arial" charset="0"/>
              </a:rPr>
              <a:t>Simulink Code Inspector</a:t>
            </a:r>
            <a:endParaRPr lang="en-US" sz="1200" dirty="0">
              <a:latin typeface="Arial" charset="0"/>
            </a:endParaRPr>
          </a:p>
        </p:txBody>
      </p:sp>
      <p:sp>
        <p:nvSpPr>
          <p:cNvPr id="54" name="Line 20"/>
          <p:cNvSpPr>
            <a:spLocks noChangeShapeType="1"/>
          </p:cNvSpPr>
          <p:nvPr/>
        </p:nvSpPr>
        <p:spPr bwMode="auto">
          <a:xfrm rot="16200000">
            <a:off x="5921118" y="1723371"/>
            <a:ext cx="0" cy="259835"/>
          </a:xfrm>
          <a:prstGeom prst="line">
            <a:avLst/>
          </a:prstGeom>
          <a:noFill/>
          <a:ln w="9525">
            <a:solidFill>
              <a:schemeClr val="tx1"/>
            </a:solidFill>
            <a:round/>
            <a:headEnd/>
            <a:tailEnd type="triangle" w="med" len="med"/>
          </a:ln>
        </p:spPr>
        <p:txBody>
          <a:bodyPr/>
          <a:lstStyle/>
          <a:p>
            <a:pPr eaLnBrk="0" hangingPunct="0"/>
            <a:endParaRPr lang="en-US" sz="1600"/>
          </a:p>
        </p:txBody>
      </p:sp>
      <p:sp>
        <p:nvSpPr>
          <p:cNvPr id="55" name="Line 21"/>
          <p:cNvSpPr>
            <a:spLocks noChangeShapeType="1"/>
          </p:cNvSpPr>
          <p:nvPr/>
        </p:nvSpPr>
        <p:spPr bwMode="auto">
          <a:xfrm rot="16200000" flipH="1">
            <a:off x="8548205" y="1734614"/>
            <a:ext cx="0" cy="237350"/>
          </a:xfrm>
          <a:prstGeom prst="line">
            <a:avLst/>
          </a:prstGeom>
          <a:noFill/>
          <a:ln w="9525">
            <a:solidFill>
              <a:schemeClr val="tx1"/>
            </a:solidFill>
            <a:round/>
            <a:headEnd/>
            <a:tailEnd type="triangle" w="med" len="med"/>
          </a:ln>
        </p:spPr>
        <p:txBody>
          <a:bodyPr/>
          <a:lstStyle/>
          <a:p>
            <a:pPr eaLnBrk="0" hangingPunct="0"/>
            <a:endParaRPr lang="en-US" sz="1600"/>
          </a:p>
        </p:txBody>
      </p:sp>
      <p:sp>
        <p:nvSpPr>
          <p:cNvPr id="56" name="Rectangle 55"/>
          <p:cNvSpPr/>
          <p:nvPr/>
        </p:nvSpPr>
        <p:spPr>
          <a:xfrm>
            <a:off x="7551263" y="1614148"/>
            <a:ext cx="239848" cy="1905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b="1" dirty="0" smtClean="0">
              <a:latin typeface="Arial" pitchFamily="34" charset="0"/>
              <a:cs typeface="Arial" pitchFamily="34" charset="0"/>
            </a:endParaRPr>
          </a:p>
        </p:txBody>
      </p:sp>
      <p:sp>
        <p:nvSpPr>
          <p:cNvPr id="57" name="Text Box 18"/>
          <p:cNvSpPr txBox="1">
            <a:spLocks noChangeArrowheads="1"/>
          </p:cNvSpPr>
          <p:nvPr/>
        </p:nvSpPr>
        <p:spPr bwMode="auto">
          <a:xfrm>
            <a:off x="6248400" y="2702251"/>
            <a:ext cx="1846980" cy="461665"/>
          </a:xfrm>
          <a:prstGeom prst="rect">
            <a:avLst/>
          </a:prstGeom>
          <a:noFill/>
          <a:ln w="9525">
            <a:noFill/>
            <a:miter lim="800000"/>
            <a:headEnd/>
            <a:tailEnd/>
          </a:ln>
        </p:spPr>
        <p:txBody>
          <a:bodyPr wrap="none">
            <a:spAutoFit/>
          </a:bodyPr>
          <a:lstStyle/>
          <a:p>
            <a:pPr algn="ctr" eaLnBrk="0" hangingPunct="0"/>
            <a:r>
              <a:rPr lang="en-US" sz="1200" dirty="0" smtClean="0">
                <a:latin typeface="Arial" charset="0"/>
              </a:rPr>
              <a:t>Code traceability: </a:t>
            </a:r>
            <a:br>
              <a:rPr lang="en-US" sz="1200" dirty="0" smtClean="0">
                <a:latin typeface="Arial" charset="0"/>
              </a:rPr>
            </a:br>
            <a:r>
              <a:rPr lang="en-US" sz="1200" dirty="0" smtClean="0">
                <a:latin typeface="Arial" charset="0"/>
              </a:rPr>
              <a:t>Simulink Code Inspector</a:t>
            </a:r>
            <a:endParaRPr lang="en-US" sz="1200" dirty="0">
              <a:latin typeface="Arial" charset="0"/>
            </a:endParaRPr>
          </a:p>
        </p:txBody>
      </p:sp>
      <p:sp>
        <p:nvSpPr>
          <p:cNvPr id="58" name="Text Box 18"/>
          <p:cNvSpPr txBox="1">
            <a:spLocks noChangeArrowheads="1"/>
          </p:cNvSpPr>
          <p:nvPr/>
        </p:nvSpPr>
        <p:spPr bwMode="auto">
          <a:xfrm>
            <a:off x="7457506" y="1726245"/>
            <a:ext cx="1045479" cy="276999"/>
          </a:xfrm>
          <a:prstGeom prst="rect">
            <a:avLst/>
          </a:prstGeom>
          <a:noFill/>
          <a:ln w="9525">
            <a:noFill/>
            <a:miter lim="800000"/>
            <a:headEnd/>
            <a:tailEnd/>
          </a:ln>
        </p:spPr>
        <p:txBody>
          <a:bodyPr wrap="none">
            <a:spAutoFit/>
          </a:bodyPr>
          <a:lstStyle/>
          <a:p>
            <a:pPr algn="ctr" eaLnBrk="0" hangingPunct="0"/>
            <a:r>
              <a:rPr lang="en-US" sz="1200" dirty="0" smtClean="0">
                <a:latin typeface="Arial" charset="0"/>
              </a:rPr>
              <a:t>Source code</a:t>
            </a:r>
            <a:endParaRPr lang="en-US" sz="1200" dirty="0">
              <a:latin typeface="Arial" charset="0"/>
            </a:endParaRPr>
          </a:p>
        </p:txBody>
      </p:sp>
      <p:sp>
        <p:nvSpPr>
          <p:cNvPr id="59" name="Text Box 18"/>
          <p:cNvSpPr txBox="1">
            <a:spLocks noChangeArrowheads="1"/>
          </p:cNvSpPr>
          <p:nvPr/>
        </p:nvSpPr>
        <p:spPr bwMode="auto">
          <a:xfrm>
            <a:off x="6149052" y="1726245"/>
            <a:ext cx="601448" cy="276999"/>
          </a:xfrm>
          <a:prstGeom prst="rect">
            <a:avLst/>
          </a:prstGeom>
          <a:noFill/>
          <a:ln w="9525">
            <a:noFill/>
            <a:miter lim="800000"/>
            <a:headEnd/>
            <a:tailEnd/>
          </a:ln>
        </p:spPr>
        <p:txBody>
          <a:bodyPr wrap="none">
            <a:spAutoFit/>
          </a:bodyPr>
          <a:lstStyle/>
          <a:p>
            <a:pPr algn="ctr" eaLnBrk="0" hangingPunct="0"/>
            <a:r>
              <a:rPr lang="en-US" sz="1200" dirty="0" smtClean="0">
                <a:latin typeface="Arial" charset="0"/>
              </a:rPr>
              <a:t>Model</a:t>
            </a:r>
            <a:endParaRPr lang="en-US" sz="1200" dirty="0">
              <a:latin typeface="Arial" charset="0"/>
            </a:endParaRPr>
          </a:p>
        </p:txBody>
      </p:sp>
      <p:sp>
        <p:nvSpPr>
          <p:cNvPr id="60" name="Text Box 18"/>
          <p:cNvSpPr txBox="1">
            <a:spLocks noChangeArrowheads="1"/>
          </p:cNvSpPr>
          <p:nvPr/>
        </p:nvSpPr>
        <p:spPr bwMode="auto">
          <a:xfrm>
            <a:off x="8065301" y="907475"/>
            <a:ext cx="1154899" cy="646331"/>
          </a:xfrm>
          <a:prstGeom prst="rect">
            <a:avLst/>
          </a:prstGeom>
          <a:noFill/>
          <a:ln w="9525">
            <a:noFill/>
            <a:miter lim="800000"/>
            <a:headEnd/>
            <a:tailEnd/>
          </a:ln>
        </p:spPr>
        <p:txBody>
          <a:bodyPr wrap="square">
            <a:spAutoFit/>
          </a:bodyPr>
          <a:lstStyle/>
          <a:p>
            <a:pPr algn="ctr" eaLnBrk="0" hangingPunct="0"/>
            <a:r>
              <a:rPr lang="en-US" sz="1200" dirty="0" smtClean="0">
                <a:latin typeface="Arial" charset="0"/>
              </a:rPr>
              <a:t>Code </a:t>
            </a:r>
            <a:br>
              <a:rPr lang="en-US" sz="1200" dirty="0" smtClean="0">
                <a:latin typeface="Arial" charset="0"/>
              </a:rPr>
            </a:br>
            <a:r>
              <a:rPr lang="en-US" sz="1200" dirty="0" smtClean="0">
                <a:latin typeface="Arial" charset="0"/>
              </a:rPr>
              <a:t>conformance: </a:t>
            </a:r>
            <a:br>
              <a:rPr lang="en-US" sz="1200" dirty="0" smtClean="0">
                <a:latin typeface="Arial" charset="0"/>
              </a:rPr>
            </a:br>
            <a:r>
              <a:rPr lang="en-US" sz="1200" dirty="0" smtClean="0">
                <a:latin typeface="Arial" charset="0"/>
              </a:rPr>
              <a:t>Polyspace</a:t>
            </a:r>
            <a:endParaRPr lang="en-US" sz="1200" dirty="0">
              <a:latin typeface="Arial" charset="0"/>
            </a:endParaRPr>
          </a:p>
        </p:txBody>
      </p:sp>
      <p:sp>
        <p:nvSpPr>
          <p:cNvPr id="2049" name="Rectangle 1"/>
          <p:cNvSpPr>
            <a:spLocks noChangeArrowheads="1"/>
          </p:cNvSpPr>
          <p:nvPr/>
        </p:nvSpPr>
        <p:spPr bwMode="auto">
          <a:xfrm>
            <a:off x="0" y="-181491"/>
            <a:ext cx="184731" cy="369332"/>
          </a:xfrm>
          <a:prstGeom prst="rect">
            <a:avLst/>
          </a:prstGeom>
          <a:solidFill>
            <a:srgbClr val="000000"/>
          </a:solidFill>
          <a:ln w="9525">
            <a:solidFill>
              <a:schemeClr val="tx1"/>
            </a:solidFill>
            <a:prstDash val="solid"/>
            <a:miter lim="800000"/>
            <a:headEnd/>
            <a:tailEnd/>
          </a:ln>
          <a:effectLst/>
        </p:spPr>
        <p:txBody>
          <a:bodyPr vert="horz" wrap="none" lIns="91440" tIns="45720" rIns="91440" bIns="45720" numCol="1" anchor="ctr" anchorCtr="0" compatLnSpc="1">
            <a:prstTxWarp prst="textNoShape">
              <a:avLst/>
            </a:prstTxWarp>
            <a:spAutoFit/>
          </a:bodyPr>
          <a:lstStyle/>
          <a:p>
            <a:pPr eaLnBrk="0" hangingPunct="0"/>
            <a:endParaRPr lang="en-US"/>
          </a:p>
        </p:txBody>
      </p:sp>
      <p:graphicFrame>
        <p:nvGraphicFramePr>
          <p:cNvPr id="9" name="Table 8"/>
          <p:cNvGraphicFramePr>
            <a:graphicFrameLocks noGrp="1"/>
          </p:cNvGraphicFramePr>
          <p:nvPr>
            <p:extLst/>
          </p:nvPr>
        </p:nvGraphicFramePr>
        <p:xfrm>
          <a:off x="533400" y="3276600"/>
          <a:ext cx="7619999" cy="3442764"/>
        </p:xfrm>
        <a:graphic>
          <a:graphicData uri="http://schemas.openxmlformats.org/drawingml/2006/table">
            <a:tbl>
              <a:tblPr/>
              <a:tblGrid>
                <a:gridCol w="685800"/>
                <a:gridCol w="1828800"/>
                <a:gridCol w="896257"/>
                <a:gridCol w="1088571"/>
                <a:gridCol w="3120571"/>
              </a:tblGrid>
              <a:tr h="343778">
                <a:tc>
                  <a:txBody>
                    <a:bodyPr/>
                    <a:lstStyle/>
                    <a:p>
                      <a:pPr marL="63500" marR="76200" eaLnBrk="0" latinLnBrk="0" hangingPunct="0">
                        <a:lnSpc>
                          <a:spcPct val="115000"/>
                        </a:lnSpc>
                        <a:spcBef>
                          <a:spcPts val="600"/>
                        </a:spcBef>
                        <a:spcAft>
                          <a:spcPts val="600"/>
                        </a:spcAft>
                      </a:pPr>
                      <a:r>
                        <a:rPr lang="en-US" sz="1000" b="1" dirty="0">
                          <a:latin typeface="Arial"/>
                          <a:ea typeface="Times New Roman"/>
                          <a:cs typeface="Arial"/>
                        </a:rPr>
                        <a:t>Annex A Table </a:t>
                      </a:r>
                      <a:endParaRPr lang="en-US" sz="1000" dirty="0">
                        <a:latin typeface="Arial"/>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0" marR="76200" eaLnBrk="0" latinLnBrk="0" hangingPunct="0">
                        <a:lnSpc>
                          <a:spcPct val="115000"/>
                        </a:lnSpc>
                        <a:spcBef>
                          <a:spcPts val="600"/>
                        </a:spcBef>
                        <a:spcAft>
                          <a:spcPts val="600"/>
                        </a:spcAft>
                      </a:pPr>
                      <a:r>
                        <a:rPr lang="en-US" sz="1000" b="1" dirty="0">
                          <a:latin typeface="Arial"/>
                          <a:ea typeface="Times New Roman"/>
                          <a:cs typeface="Arial"/>
                        </a:rPr>
                        <a:t>Objective</a:t>
                      </a:r>
                      <a:endParaRPr lang="en-US" sz="1000" dirty="0">
                        <a:latin typeface="Arial"/>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0" marR="76200" eaLnBrk="0" latinLnBrk="0" hangingPunct="0">
                        <a:lnSpc>
                          <a:spcPct val="115000"/>
                        </a:lnSpc>
                        <a:spcBef>
                          <a:spcPts val="600"/>
                        </a:spcBef>
                        <a:spcAft>
                          <a:spcPts val="600"/>
                        </a:spcAft>
                      </a:pPr>
                      <a:r>
                        <a:rPr lang="en-US" sz="1000" b="1" dirty="0">
                          <a:latin typeface="Arial"/>
                          <a:ea typeface="Times New Roman"/>
                          <a:cs typeface="Arial"/>
                        </a:rPr>
                        <a:t>DO-178B </a:t>
                      </a:r>
                      <a:r>
                        <a:rPr lang="en-US" sz="1000" b="1" dirty="0" smtClean="0">
                          <a:latin typeface="Arial"/>
                          <a:ea typeface="Times New Roman"/>
                          <a:cs typeface="Arial"/>
                        </a:rPr>
                        <a:t>Ref.</a:t>
                      </a:r>
                      <a:endParaRPr lang="en-US" sz="1000" dirty="0">
                        <a:latin typeface="Arial"/>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0" marR="76200" eaLnBrk="0" latinLnBrk="0" hangingPunct="0">
                        <a:lnSpc>
                          <a:spcPct val="115000"/>
                        </a:lnSpc>
                        <a:spcBef>
                          <a:spcPts val="600"/>
                        </a:spcBef>
                        <a:spcAft>
                          <a:spcPts val="600"/>
                        </a:spcAft>
                      </a:pPr>
                      <a:r>
                        <a:rPr lang="en-US" sz="1000" b="1" dirty="0">
                          <a:latin typeface="Arial"/>
                          <a:ea typeface="Times New Roman"/>
                          <a:cs typeface="Arial"/>
                        </a:rPr>
                        <a:t>Software Levels</a:t>
                      </a:r>
                      <a:endParaRPr lang="en-US" sz="1000" dirty="0">
                        <a:latin typeface="Arial"/>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0" marR="76200" eaLnBrk="0" latinLnBrk="0" hangingPunct="0">
                        <a:lnSpc>
                          <a:spcPct val="115000"/>
                        </a:lnSpc>
                        <a:spcBef>
                          <a:spcPts val="600"/>
                        </a:spcBef>
                        <a:spcAft>
                          <a:spcPts val="600"/>
                        </a:spcAft>
                      </a:pPr>
                      <a:r>
                        <a:rPr lang="de-DE" sz="1000" b="1" dirty="0" smtClean="0">
                          <a:latin typeface="Arial"/>
                          <a:ea typeface="Times New Roman"/>
                          <a:cs typeface="Times New Roman"/>
                        </a:rPr>
                        <a:t>Anticipated </a:t>
                      </a:r>
                      <a:r>
                        <a:rPr lang="de-DE" sz="1000" b="1" dirty="0" err="1" smtClean="0">
                          <a:latin typeface="Arial"/>
                          <a:ea typeface="Times New Roman"/>
                          <a:cs typeface="Times New Roman"/>
                        </a:rPr>
                        <a:t>Certification</a:t>
                      </a:r>
                      <a:r>
                        <a:rPr lang="de-DE" sz="1000" b="1" dirty="0" smtClean="0">
                          <a:latin typeface="Arial"/>
                          <a:ea typeface="Times New Roman"/>
                          <a:cs typeface="Times New Roman"/>
                        </a:rPr>
                        <a:t> </a:t>
                      </a:r>
                      <a:r>
                        <a:rPr lang="de-DE" sz="1000" b="1" dirty="0" err="1" smtClean="0">
                          <a:latin typeface="Arial"/>
                          <a:ea typeface="Times New Roman"/>
                          <a:cs typeface="Times New Roman"/>
                        </a:rPr>
                        <a:t>Credit</a:t>
                      </a:r>
                      <a:r>
                        <a:rPr lang="de-DE" sz="1000" b="1" dirty="0" smtClean="0">
                          <a:latin typeface="Arial"/>
                          <a:ea typeface="Times New Roman"/>
                          <a:cs typeface="Times New Roman"/>
                        </a:rPr>
                        <a:t> [Tool(s)]</a:t>
                      </a:r>
                      <a:endParaRPr lang="en-US" sz="1000" b="1" dirty="0">
                        <a:latin typeface="Arial"/>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8467">
                <a:tc>
                  <a:txBody>
                    <a:bodyPr/>
                    <a:lstStyle/>
                    <a:p>
                      <a:pPr marL="63500" marR="76200" eaLnBrk="0" latinLnBrk="0" hangingPunct="0">
                        <a:lnSpc>
                          <a:spcPct val="115000"/>
                        </a:lnSpc>
                        <a:spcBef>
                          <a:spcPts val="600"/>
                        </a:spcBef>
                        <a:spcAft>
                          <a:spcPts val="600"/>
                        </a:spcAft>
                      </a:pPr>
                      <a:r>
                        <a:rPr lang="en-US" sz="1000" dirty="0" smtClean="0">
                          <a:latin typeface="Arial"/>
                          <a:ea typeface="Times New Roman"/>
                          <a:cs typeface="Arial"/>
                        </a:rPr>
                        <a:t>A-5</a:t>
                      </a:r>
                      <a:endParaRPr lang="en-US" sz="1000" dirty="0">
                        <a:latin typeface="Arial"/>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0" marR="76200" eaLnBrk="0" latinLnBrk="0" hangingPunct="0">
                        <a:lnSpc>
                          <a:spcPct val="115000"/>
                        </a:lnSpc>
                        <a:spcBef>
                          <a:spcPts val="600"/>
                        </a:spcBef>
                        <a:spcAft>
                          <a:spcPts val="600"/>
                        </a:spcAft>
                      </a:pPr>
                      <a:r>
                        <a:rPr lang="en-US" sz="1000" b="1" dirty="0">
                          <a:latin typeface="Arial"/>
                          <a:ea typeface="Times New Roman"/>
                          <a:cs typeface="Arial"/>
                        </a:rPr>
                        <a:t>(1) Source Code complies with low-level requirements</a:t>
                      </a:r>
                      <a:endParaRPr lang="en-US" sz="1000" b="1" dirty="0">
                        <a:latin typeface="Arial"/>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0" marR="76200" eaLnBrk="0" latinLnBrk="0" hangingPunct="0">
                        <a:lnSpc>
                          <a:spcPct val="115000"/>
                        </a:lnSpc>
                        <a:spcBef>
                          <a:spcPts val="600"/>
                        </a:spcBef>
                        <a:spcAft>
                          <a:spcPts val="600"/>
                        </a:spcAft>
                      </a:pPr>
                      <a:r>
                        <a:rPr lang="en-US" sz="1000" dirty="0">
                          <a:latin typeface="Arial"/>
                          <a:ea typeface="Times New Roman"/>
                          <a:cs typeface="Arial"/>
                        </a:rPr>
                        <a:t>Section 6.3.4a</a:t>
                      </a:r>
                      <a:endParaRPr lang="en-US" sz="1000" dirty="0">
                        <a:latin typeface="Arial"/>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0" marR="76200" eaLnBrk="0" latinLnBrk="0" hangingPunct="0">
                        <a:lnSpc>
                          <a:spcPct val="115000"/>
                        </a:lnSpc>
                        <a:spcBef>
                          <a:spcPts val="600"/>
                        </a:spcBef>
                        <a:spcAft>
                          <a:spcPts val="600"/>
                        </a:spcAft>
                      </a:pPr>
                      <a:r>
                        <a:rPr lang="en-US" sz="1000" dirty="0">
                          <a:latin typeface="Arial"/>
                          <a:ea typeface="Times New Roman"/>
                          <a:cs typeface="Arial"/>
                        </a:rPr>
                        <a:t>A, B, C</a:t>
                      </a:r>
                      <a:r>
                        <a:rPr lang="en-US" sz="900" dirty="0">
                          <a:latin typeface="Arial"/>
                          <a:ea typeface="Times New Roman"/>
                          <a:cs typeface="Times New Roman"/>
                        </a:rPr>
                        <a:t> </a:t>
                      </a:r>
                      <a:endParaRPr lang="en-US" sz="1000" dirty="0">
                        <a:latin typeface="Arial"/>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0" marR="76200" eaLnBrk="0" latinLnBrk="0" hangingPunct="0">
                        <a:lnSpc>
                          <a:spcPct val="115000"/>
                        </a:lnSpc>
                        <a:spcBef>
                          <a:spcPts val="600"/>
                        </a:spcBef>
                        <a:spcAft>
                          <a:spcPts val="600"/>
                        </a:spcAft>
                        <a:buFontTx/>
                        <a:buNone/>
                      </a:pPr>
                      <a:r>
                        <a:rPr lang="de-DE" sz="1000" dirty="0" err="1" smtClean="0">
                          <a:latin typeface="Arial"/>
                          <a:ea typeface="Times New Roman"/>
                          <a:cs typeface="Times New Roman"/>
                        </a:rPr>
                        <a:t>Full</a:t>
                      </a:r>
                      <a:r>
                        <a:rPr lang="de-DE" sz="1000" dirty="0" smtClean="0">
                          <a:latin typeface="Arial"/>
                          <a:ea typeface="Times New Roman"/>
                          <a:cs typeface="Times New Roman"/>
                        </a:rPr>
                        <a:t/>
                      </a:r>
                      <a:br>
                        <a:rPr lang="de-DE" sz="1000" dirty="0" smtClean="0">
                          <a:latin typeface="Arial"/>
                          <a:ea typeface="Times New Roman"/>
                          <a:cs typeface="Times New Roman"/>
                        </a:rPr>
                      </a:br>
                      <a:r>
                        <a:rPr lang="de-DE" sz="1000" dirty="0" smtClean="0">
                          <a:latin typeface="Arial"/>
                          <a:ea typeface="Times New Roman"/>
                          <a:cs typeface="Times New Roman"/>
                        </a:rPr>
                        <a:t>[Simulink Code Inspector]</a:t>
                      </a:r>
                      <a:endParaRPr lang="en-US" sz="1000" dirty="0">
                        <a:latin typeface="Arial"/>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02880">
                <a:tc>
                  <a:txBody>
                    <a:bodyPr/>
                    <a:lstStyle/>
                    <a:p>
                      <a:pPr marL="63500" marR="76200" eaLnBrk="0" latinLnBrk="0" hangingPunct="0">
                        <a:lnSpc>
                          <a:spcPct val="115000"/>
                        </a:lnSpc>
                        <a:spcBef>
                          <a:spcPts val="600"/>
                        </a:spcBef>
                        <a:spcAft>
                          <a:spcPts val="600"/>
                        </a:spcAft>
                      </a:pPr>
                      <a:r>
                        <a:rPr lang="en-US" sz="1000" dirty="0" smtClean="0">
                          <a:latin typeface="Arial"/>
                          <a:ea typeface="Times New Roman"/>
                          <a:cs typeface="Arial"/>
                        </a:rPr>
                        <a:t>A-5</a:t>
                      </a:r>
                      <a:endParaRPr lang="en-US" sz="1000" dirty="0">
                        <a:latin typeface="Arial"/>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0" marR="76200" eaLnBrk="0" latinLnBrk="0" hangingPunct="0">
                        <a:lnSpc>
                          <a:spcPct val="115000"/>
                        </a:lnSpc>
                        <a:spcBef>
                          <a:spcPts val="600"/>
                        </a:spcBef>
                        <a:spcAft>
                          <a:spcPts val="600"/>
                        </a:spcAft>
                      </a:pPr>
                      <a:r>
                        <a:rPr lang="en-US" sz="1000" b="1" dirty="0">
                          <a:latin typeface="Arial"/>
                          <a:ea typeface="Times New Roman"/>
                          <a:cs typeface="Arial"/>
                        </a:rPr>
                        <a:t>(2) Source Code complies with software architecture</a:t>
                      </a:r>
                      <a:endParaRPr lang="en-US" sz="1000" b="1" dirty="0">
                        <a:latin typeface="Arial"/>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0" marR="76200" eaLnBrk="0" latinLnBrk="0" hangingPunct="0">
                        <a:lnSpc>
                          <a:spcPct val="115000"/>
                        </a:lnSpc>
                        <a:spcBef>
                          <a:spcPts val="600"/>
                        </a:spcBef>
                        <a:spcAft>
                          <a:spcPts val="600"/>
                        </a:spcAft>
                      </a:pPr>
                      <a:r>
                        <a:rPr lang="en-US" sz="1000" dirty="0">
                          <a:latin typeface="Arial"/>
                          <a:ea typeface="Times New Roman"/>
                          <a:cs typeface="Arial"/>
                        </a:rPr>
                        <a:t>Section 6.3.4b </a:t>
                      </a:r>
                      <a:endParaRPr lang="en-US" sz="1000" dirty="0">
                        <a:latin typeface="Arial"/>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0" marR="76200" eaLnBrk="0" latinLnBrk="0" hangingPunct="0">
                        <a:lnSpc>
                          <a:spcPct val="115000"/>
                        </a:lnSpc>
                        <a:spcBef>
                          <a:spcPts val="600"/>
                        </a:spcBef>
                        <a:spcAft>
                          <a:spcPts val="600"/>
                        </a:spcAft>
                      </a:pPr>
                      <a:r>
                        <a:rPr lang="en-US" sz="1000" dirty="0">
                          <a:latin typeface="Arial"/>
                          <a:ea typeface="Times New Roman"/>
                          <a:cs typeface="Arial"/>
                        </a:rPr>
                        <a:t>A, B, C</a:t>
                      </a:r>
                      <a:endParaRPr lang="en-US" sz="1000" dirty="0">
                        <a:latin typeface="Arial"/>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0" marR="76200" indent="0" algn="l" defTabSz="914400" rtl="0" eaLnBrk="0" fontAlgn="auto" latinLnBrk="0" hangingPunct="0">
                        <a:lnSpc>
                          <a:spcPct val="115000"/>
                        </a:lnSpc>
                        <a:spcBef>
                          <a:spcPts val="600"/>
                        </a:spcBef>
                        <a:spcAft>
                          <a:spcPts val="600"/>
                        </a:spcAft>
                        <a:buClrTx/>
                        <a:buSzTx/>
                        <a:buFontTx/>
                        <a:buNone/>
                        <a:tabLst/>
                        <a:defRPr/>
                      </a:pPr>
                      <a:r>
                        <a:rPr lang="de-DE" sz="1000" dirty="0" err="1" smtClean="0">
                          <a:latin typeface="+mn-lt"/>
                          <a:ea typeface="Times New Roman"/>
                          <a:cs typeface="Times New Roman"/>
                        </a:rPr>
                        <a:t>Full</a:t>
                      </a:r>
                      <a:r>
                        <a:rPr lang="de-DE" sz="1000" dirty="0" smtClean="0">
                          <a:latin typeface="+mn-lt"/>
                          <a:ea typeface="Times New Roman"/>
                          <a:cs typeface="Times New Roman"/>
                        </a:rPr>
                        <a:t/>
                      </a:r>
                      <a:br>
                        <a:rPr lang="de-DE" sz="1000" dirty="0" smtClean="0">
                          <a:latin typeface="+mn-lt"/>
                          <a:ea typeface="Times New Roman"/>
                          <a:cs typeface="Times New Roman"/>
                        </a:rPr>
                      </a:br>
                      <a:r>
                        <a:rPr lang="de-DE" sz="1000" dirty="0" smtClean="0">
                          <a:latin typeface="+mn-lt"/>
                          <a:ea typeface="Times New Roman"/>
                          <a:cs typeface="Times New Roman"/>
                        </a:rPr>
                        <a:t>[Simulink Code Inspector]</a:t>
                      </a:r>
                      <a:endParaRPr lang="en-US" sz="1000" dirty="0" smtClean="0">
                        <a:latin typeface="+mn-lt"/>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6909">
                <a:tc>
                  <a:txBody>
                    <a:bodyPr/>
                    <a:lstStyle/>
                    <a:p>
                      <a:pPr marL="63500" marR="76200" eaLnBrk="0" latinLnBrk="0" hangingPunct="0">
                        <a:lnSpc>
                          <a:spcPct val="115000"/>
                        </a:lnSpc>
                        <a:spcBef>
                          <a:spcPts val="600"/>
                        </a:spcBef>
                        <a:spcAft>
                          <a:spcPts val="600"/>
                        </a:spcAft>
                      </a:pPr>
                      <a:r>
                        <a:rPr lang="en-US" sz="1000" dirty="0" smtClean="0">
                          <a:latin typeface="Arial"/>
                          <a:ea typeface="Times New Roman"/>
                          <a:cs typeface="Arial"/>
                        </a:rPr>
                        <a:t>A-5</a:t>
                      </a:r>
                      <a:endParaRPr lang="en-US" sz="1000" dirty="0">
                        <a:latin typeface="Arial"/>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0" marR="76200" eaLnBrk="0" latinLnBrk="0" hangingPunct="0">
                        <a:lnSpc>
                          <a:spcPct val="115000"/>
                        </a:lnSpc>
                        <a:spcBef>
                          <a:spcPts val="600"/>
                        </a:spcBef>
                        <a:spcAft>
                          <a:spcPts val="600"/>
                        </a:spcAft>
                      </a:pPr>
                      <a:r>
                        <a:rPr lang="en-US" sz="1000" b="1" dirty="0">
                          <a:latin typeface="Arial"/>
                          <a:ea typeface="Times New Roman"/>
                          <a:cs typeface="Arial"/>
                        </a:rPr>
                        <a:t>(3) Source Code is verifiable</a:t>
                      </a:r>
                      <a:endParaRPr lang="en-US" sz="1000" b="1" dirty="0">
                        <a:latin typeface="Arial"/>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0" marR="76200" eaLnBrk="0" latinLnBrk="0" hangingPunct="0">
                        <a:lnSpc>
                          <a:spcPct val="115000"/>
                        </a:lnSpc>
                        <a:spcBef>
                          <a:spcPts val="600"/>
                        </a:spcBef>
                        <a:spcAft>
                          <a:spcPts val="600"/>
                        </a:spcAft>
                      </a:pPr>
                      <a:r>
                        <a:rPr lang="en-US" sz="1000" dirty="0">
                          <a:latin typeface="Arial"/>
                          <a:ea typeface="Times New Roman"/>
                          <a:cs typeface="Arial"/>
                        </a:rPr>
                        <a:t>Section 6.3.4c </a:t>
                      </a:r>
                      <a:endParaRPr lang="en-US" sz="1000" dirty="0">
                        <a:latin typeface="Arial"/>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0" marR="76200" eaLnBrk="0" latinLnBrk="0" hangingPunct="0">
                        <a:lnSpc>
                          <a:spcPct val="115000"/>
                        </a:lnSpc>
                        <a:spcBef>
                          <a:spcPts val="600"/>
                        </a:spcBef>
                        <a:spcAft>
                          <a:spcPts val="600"/>
                        </a:spcAft>
                      </a:pPr>
                      <a:r>
                        <a:rPr lang="en-US" sz="1000" dirty="0">
                          <a:latin typeface="Arial"/>
                          <a:ea typeface="Times New Roman"/>
                          <a:cs typeface="Arial"/>
                        </a:rPr>
                        <a:t>A, B </a:t>
                      </a:r>
                      <a:endParaRPr lang="en-US" sz="1000" dirty="0">
                        <a:latin typeface="Arial"/>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0" marR="76200" eaLnBrk="0" latinLnBrk="0" hangingPunct="0">
                        <a:lnSpc>
                          <a:spcPct val="115000"/>
                        </a:lnSpc>
                        <a:spcBef>
                          <a:spcPts val="600"/>
                        </a:spcBef>
                        <a:spcAft>
                          <a:spcPts val="600"/>
                        </a:spcAft>
                        <a:buFontTx/>
                        <a:buNone/>
                      </a:pPr>
                      <a:r>
                        <a:rPr lang="de-DE" sz="1000" dirty="0" err="1" smtClean="0">
                          <a:latin typeface="+mn-lt"/>
                          <a:ea typeface="Times New Roman"/>
                          <a:cs typeface="Times New Roman"/>
                        </a:rPr>
                        <a:t>Full</a:t>
                      </a:r>
                      <a:r>
                        <a:rPr lang="de-DE" sz="1000" dirty="0" smtClean="0">
                          <a:latin typeface="+mn-lt"/>
                          <a:ea typeface="Times New Roman"/>
                          <a:cs typeface="Times New Roman"/>
                        </a:rPr>
                        <a:t/>
                      </a:r>
                      <a:br>
                        <a:rPr lang="de-DE" sz="1000" dirty="0" smtClean="0">
                          <a:latin typeface="+mn-lt"/>
                          <a:ea typeface="Times New Roman"/>
                          <a:cs typeface="Times New Roman"/>
                        </a:rPr>
                      </a:br>
                      <a:r>
                        <a:rPr lang="de-DE" sz="1000" dirty="0" smtClean="0">
                          <a:latin typeface="+mn-lt"/>
                          <a:ea typeface="Times New Roman"/>
                          <a:cs typeface="Times New Roman"/>
                        </a:rPr>
                        <a:t>[Simulink Code Inspector,</a:t>
                      </a:r>
                      <a:r>
                        <a:rPr lang="de-DE" sz="1000" baseline="0" dirty="0" smtClean="0">
                          <a:latin typeface="+mn-lt"/>
                          <a:ea typeface="Times New Roman"/>
                          <a:cs typeface="Times New Roman"/>
                        </a:rPr>
                        <a:t> Polyspace  </a:t>
                      </a:r>
                      <a:r>
                        <a:rPr lang="de-DE" sz="1000" baseline="0" dirty="0" err="1" smtClean="0">
                          <a:latin typeface="+mn-lt"/>
                          <a:ea typeface="Times New Roman"/>
                          <a:cs typeface="Times New Roman"/>
                        </a:rPr>
                        <a:t>dead</a:t>
                      </a:r>
                      <a:r>
                        <a:rPr lang="de-DE" sz="1000" baseline="0" dirty="0" smtClean="0">
                          <a:latin typeface="+mn-lt"/>
                          <a:ea typeface="Times New Roman"/>
                          <a:cs typeface="Times New Roman"/>
                        </a:rPr>
                        <a:t> </a:t>
                      </a:r>
                      <a:r>
                        <a:rPr lang="de-DE" sz="1000" baseline="0" dirty="0" err="1" smtClean="0">
                          <a:latin typeface="+mn-lt"/>
                          <a:ea typeface="Times New Roman"/>
                          <a:cs typeface="Times New Roman"/>
                        </a:rPr>
                        <a:t>code</a:t>
                      </a:r>
                      <a:r>
                        <a:rPr lang="de-DE" sz="1000" baseline="0" dirty="0" smtClean="0">
                          <a:latin typeface="+mn-lt"/>
                          <a:ea typeface="Times New Roman"/>
                          <a:cs typeface="Times New Roman"/>
                        </a:rPr>
                        <a:t> </a:t>
                      </a:r>
                      <a:r>
                        <a:rPr lang="de-DE" sz="1000" baseline="0" dirty="0" err="1" smtClean="0">
                          <a:latin typeface="+mn-lt"/>
                          <a:ea typeface="Times New Roman"/>
                          <a:cs typeface="Times New Roman"/>
                        </a:rPr>
                        <a:t>analysis</a:t>
                      </a:r>
                      <a:r>
                        <a:rPr lang="de-DE" sz="1000" dirty="0" smtClean="0">
                          <a:latin typeface="+mn-lt"/>
                          <a:ea typeface="Times New Roman"/>
                          <a:cs typeface="Times New Roman"/>
                        </a:rPr>
                        <a:t>]</a:t>
                      </a:r>
                      <a:endParaRPr lang="en-US" sz="1000" dirty="0">
                        <a:latin typeface="+mn-lt"/>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6909">
                <a:tc>
                  <a:txBody>
                    <a:bodyPr/>
                    <a:lstStyle/>
                    <a:p>
                      <a:pPr marL="63500" marR="76200" eaLnBrk="0" latinLnBrk="0" hangingPunct="0">
                        <a:lnSpc>
                          <a:spcPct val="115000"/>
                        </a:lnSpc>
                        <a:spcBef>
                          <a:spcPts val="600"/>
                        </a:spcBef>
                        <a:spcAft>
                          <a:spcPts val="600"/>
                        </a:spcAft>
                      </a:pPr>
                      <a:r>
                        <a:rPr lang="de-DE" sz="1000" dirty="0" smtClean="0">
                          <a:latin typeface="Arial"/>
                          <a:ea typeface="Times New Roman"/>
                          <a:cs typeface="Times New Roman"/>
                        </a:rPr>
                        <a:t>A-5</a:t>
                      </a:r>
                      <a:endParaRPr lang="en-US" sz="1000" dirty="0">
                        <a:latin typeface="Arial"/>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0" marR="76200" eaLnBrk="0" latinLnBrk="0" hangingPunct="0">
                        <a:lnSpc>
                          <a:spcPct val="115000"/>
                        </a:lnSpc>
                        <a:spcBef>
                          <a:spcPts val="600"/>
                        </a:spcBef>
                        <a:spcAft>
                          <a:spcPts val="600"/>
                        </a:spcAft>
                      </a:pPr>
                      <a:r>
                        <a:rPr lang="de-DE" sz="1000" b="1" dirty="0" smtClean="0">
                          <a:latin typeface="Arial"/>
                          <a:ea typeface="Times New Roman"/>
                          <a:cs typeface="Times New Roman"/>
                        </a:rPr>
                        <a:t>(4) Source Code </a:t>
                      </a:r>
                      <a:r>
                        <a:rPr lang="de-DE" sz="1000" b="1" dirty="0" err="1" smtClean="0">
                          <a:latin typeface="Arial"/>
                          <a:ea typeface="Times New Roman"/>
                          <a:cs typeface="Times New Roman"/>
                        </a:rPr>
                        <a:t>conforms</a:t>
                      </a:r>
                      <a:r>
                        <a:rPr lang="de-DE" sz="1000" b="1" dirty="0" smtClean="0">
                          <a:latin typeface="Arial"/>
                          <a:ea typeface="Times New Roman"/>
                          <a:cs typeface="Times New Roman"/>
                        </a:rPr>
                        <a:t> </a:t>
                      </a:r>
                      <a:r>
                        <a:rPr lang="de-DE" sz="1000" b="1" dirty="0" err="1" smtClean="0">
                          <a:latin typeface="Arial"/>
                          <a:ea typeface="Times New Roman"/>
                          <a:cs typeface="Times New Roman"/>
                        </a:rPr>
                        <a:t>to</a:t>
                      </a:r>
                      <a:r>
                        <a:rPr lang="de-DE" sz="1000" b="1" dirty="0" smtClean="0">
                          <a:latin typeface="Arial"/>
                          <a:ea typeface="Times New Roman"/>
                          <a:cs typeface="Times New Roman"/>
                        </a:rPr>
                        <a:t> </a:t>
                      </a:r>
                      <a:r>
                        <a:rPr lang="de-DE" sz="1000" b="1" dirty="0" err="1" smtClean="0">
                          <a:latin typeface="Arial"/>
                          <a:ea typeface="Times New Roman"/>
                          <a:cs typeface="Times New Roman"/>
                        </a:rPr>
                        <a:t>standards</a:t>
                      </a:r>
                      <a:endParaRPr lang="en-US" sz="1000" b="1" dirty="0">
                        <a:latin typeface="Arial"/>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0" marR="76200" eaLnBrk="0" latinLnBrk="0" hangingPunct="0">
                        <a:lnSpc>
                          <a:spcPct val="115000"/>
                        </a:lnSpc>
                        <a:spcBef>
                          <a:spcPts val="600"/>
                        </a:spcBef>
                        <a:spcAft>
                          <a:spcPts val="600"/>
                        </a:spcAft>
                      </a:pPr>
                      <a:r>
                        <a:rPr lang="en-US" sz="1000" dirty="0">
                          <a:latin typeface="Arial"/>
                          <a:ea typeface="Times New Roman"/>
                          <a:cs typeface="Arial"/>
                        </a:rPr>
                        <a:t>Section </a:t>
                      </a:r>
                      <a:r>
                        <a:rPr lang="en-US" sz="1000" dirty="0" smtClean="0">
                          <a:latin typeface="Arial"/>
                          <a:ea typeface="Times New Roman"/>
                          <a:cs typeface="Arial"/>
                        </a:rPr>
                        <a:t>6.3.4d </a:t>
                      </a:r>
                      <a:endParaRPr lang="en-US" sz="1000" dirty="0">
                        <a:latin typeface="Arial"/>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0" marR="76200" eaLnBrk="0" latinLnBrk="0" hangingPunct="0">
                        <a:lnSpc>
                          <a:spcPct val="115000"/>
                        </a:lnSpc>
                        <a:spcBef>
                          <a:spcPts val="600"/>
                        </a:spcBef>
                        <a:spcAft>
                          <a:spcPts val="600"/>
                        </a:spcAft>
                      </a:pPr>
                      <a:r>
                        <a:rPr lang="en-US" sz="1000" dirty="0">
                          <a:latin typeface="Arial"/>
                          <a:ea typeface="Times New Roman"/>
                          <a:cs typeface="Arial"/>
                        </a:rPr>
                        <a:t>A, B, C </a:t>
                      </a:r>
                      <a:endParaRPr lang="en-US" sz="1000" dirty="0">
                        <a:latin typeface="Arial"/>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0" marR="76200" eaLnBrk="0" latinLnBrk="0" hangingPunct="0">
                        <a:lnSpc>
                          <a:spcPct val="115000"/>
                        </a:lnSpc>
                        <a:spcBef>
                          <a:spcPts val="600"/>
                        </a:spcBef>
                        <a:spcAft>
                          <a:spcPts val="600"/>
                        </a:spcAft>
                      </a:pPr>
                      <a:r>
                        <a:rPr lang="de-DE" sz="1000" dirty="0" err="1" smtClean="0">
                          <a:latin typeface="Arial"/>
                          <a:ea typeface="Times New Roman"/>
                          <a:cs typeface="Times New Roman"/>
                        </a:rPr>
                        <a:t>Full</a:t>
                      </a:r>
                      <a:r>
                        <a:rPr lang="de-DE" sz="1000" dirty="0" smtClean="0">
                          <a:latin typeface="Arial"/>
                          <a:ea typeface="Times New Roman"/>
                          <a:cs typeface="Times New Roman"/>
                        </a:rPr>
                        <a:t/>
                      </a:r>
                      <a:br>
                        <a:rPr lang="de-DE" sz="1000" dirty="0" smtClean="0">
                          <a:latin typeface="Arial"/>
                          <a:ea typeface="Times New Roman"/>
                          <a:cs typeface="Times New Roman"/>
                        </a:rPr>
                      </a:br>
                      <a:r>
                        <a:rPr lang="de-DE" sz="1000" dirty="0" smtClean="0">
                          <a:latin typeface="Arial"/>
                          <a:ea typeface="Times New Roman"/>
                          <a:cs typeface="Times New Roman"/>
                        </a:rPr>
                        <a:t>[Polyspace MISRA-AC</a:t>
                      </a:r>
                      <a:r>
                        <a:rPr lang="de-DE" sz="1000" baseline="0" dirty="0" smtClean="0">
                          <a:latin typeface="Arial"/>
                          <a:ea typeface="Times New Roman"/>
                          <a:cs typeface="Times New Roman"/>
                        </a:rPr>
                        <a:t> ACG </a:t>
                      </a:r>
                      <a:r>
                        <a:rPr lang="de-DE" sz="1000" baseline="0" dirty="0" err="1" smtClean="0">
                          <a:latin typeface="Arial"/>
                          <a:ea typeface="Times New Roman"/>
                          <a:cs typeface="Times New Roman"/>
                        </a:rPr>
                        <a:t>rules</a:t>
                      </a:r>
                      <a:r>
                        <a:rPr lang="de-DE" sz="1000" baseline="0" dirty="0" smtClean="0">
                          <a:latin typeface="Arial"/>
                          <a:ea typeface="Times New Roman"/>
                          <a:cs typeface="Times New Roman"/>
                        </a:rPr>
                        <a:t> </a:t>
                      </a:r>
                      <a:r>
                        <a:rPr lang="de-DE" sz="1000" baseline="0" dirty="0" err="1" smtClean="0">
                          <a:latin typeface="Arial"/>
                          <a:ea typeface="Times New Roman"/>
                          <a:cs typeface="Times New Roman"/>
                        </a:rPr>
                        <a:t>checker</a:t>
                      </a:r>
                      <a:r>
                        <a:rPr lang="de-DE" sz="1000" baseline="0" dirty="0" smtClean="0">
                          <a:latin typeface="Arial"/>
                          <a:ea typeface="Times New Roman"/>
                          <a:cs typeface="Times New Roman"/>
                        </a:rPr>
                        <a:t>]</a:t>
                      </a:r>
                      <a:r>
                        <a:rPr lang="de-DE" sz="1000" dirty="0" smtClean="0">
                          <a:latin typeface="Arial"/>
                          <a:ea typeface="Times New Roman"/>
                          <a:cs typeface="Times New Roman"/>
                        </a:rPr>
                        <a:t> </a:t>
                      </a:r>
                      <a:endParaRPr lang="en-US" sz="1000" dirty="0">
                        <a:latin typeface="Arial"/>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7200">
                <a:tc>
                  <a:txBody>
                    <a:bodyPr/>
                    <a:lstStyle/>
                    <a:p>
                      <a:pPr marL="63500" marR="76200" eaLnBrk="0" latinLnBrk="0" hangingPunct="0">
                        <a:lnSpc>
                          <a:spcPct val="115000"/>
                        </a:lnSpc>
                        <a:spcBef>
                          <a:spcPts val="600"/>
                        </a:spcBef>
                        <a:spcAft>
                          <a:spcPts val="600"/>
                        </a:spcAft>
                      </a:pPr>
                      <a:r>
                        <a:rPr lang="en-US" sz="1000" dirty="0" smtClean="0">
                          <a:latin typeface="Arial"/>
                          <a:ea typeface="Times New Roman"/>
                          <a:cs typeface="Arial"/>
                        </a:rPr>
                        <a:t>A-5</a:t>
                      </a:r>
                      <a:endParaRPr lang="en-US" sz="1000" dirty="0">
                        <a:latin typeface="Arial"/>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0" marR="76200" eaLnBrk="0" latinLnBrk="0" hangingPunct="0">
                        <a:lnSpc>
                          <a:spcPct val="115000"/>
                        </a:lnSpc>
                        <a:spcBef>
                          <a:spcPts val="600"/>
                        </a:spcBef>
                        <a:spcAft>
                          <a:spcPts val="600"/>
                        </a:spcAft>
                      </a:pPr>
                      <a:r>
                        <a:rPr lang="en-US" sz="1000" b="1" dirty="0">
                          <a:latin typeface="Arial"/>
                          <a:ea typeface="Times New Roman"/>
                          <a:cs typeface="Arial"/>
                        </a:rPr>
                        <a:t>(5) Source Code is traceable to low-level requirements</a:t>
                      </a:r>
                      <a:endParaRPr lang="en-US" sz="1000" b="1" dirty="0">
                        <a:latin typeface="Arial"/>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0" marR="76200" eaLnBrk="0" latinLnBrk="0" hangingPunct="0">
                        <a:lnSpc>
                          <a:spcPct val="115000"/>
                        </a:lnSpc>
                        <a:spcBef>
                          <a:spcPts val="600"/>
                        </a:spcBef>
                        <a:spcAft>
                          <a:spcPts val="600"/>
                        </a:spcAft>
                      </a:pPr>
                      <a:r>
                        <a:rPr lang="en-US" sz="1000" dirty="0">
                          <a:latin typeface="Arial"/>
                          <a:ea typeface="Times New Roman"/>
                          <a:cs typeface="Arial"/>
                        </a:rPr>
                        <a:t>Section 6.3.4e </a:t>
                      </a:r>
                      <a:endParaRPr lang="en-US" sz="1000" dirty="0">
                        <a:latin typeface="Arial"/>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0" marR="76200" eaLnBrk="0" latinLnBrk="0" hangingPunct="0">
                        <a:lnSpc>
                          <a:spcPct val="115000"/>
                        </a:lnSpc>
                        <a:spcBef>
                          <a:spcPts val="600"/>
                        </a:spcBef>
                        <a:spcAft>
                          <a:spcPts val="600"/>
                        </a:spcAft>
                      </a:pPr>
                      <a:r>
                        <a:rPr lang="en-US" sz="1000" dirty="0">
                          <a:latin typeface="Arial"/>
                          <a:ea typeface="Times New Roman"/>
                          <a:cs typeface="Arial"/>
                        </a:rPr>
                        <a:t>A, B, C </a:t>
                      </a:r>
                      <a:endParaRPr lang="en-US" sz="1000" dirty="0">
                        <a:latin typeface="Arial"/>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0" marR="76200" eaLnBrk="0" latinLnBrk="0" hangingPunct="0">
                        <a:lnSpc>
                          <a:spcPct val="115000"/>
                        </a:lnSpc>
                        <a:spcBef>
                          <a:spcPts val="600"/>
                        </a:spcBef>
                        <a:spcAft>
                          <a:spcPts val="600"/>
                        </a:spcAft>
                      </a:pPr>
                      <a:r>
                        <a:rPr lang="de-DE" sz="1000" dirty="0" err="1" smtClean="0">
                          <a:latin typeface="Arial"/>
                          <a:ea typeface="Times New Roman"/>
                          <a:cs typeface="Times New Roman"/>
                        </a:rPr>
                        <a:t>Full</a:t>
                      </a:r>
                      <a:r>
                        <a:rPr lang="de-DE" sz="1000" dirty="0" smtClean="0">
                          <a:latin typeface="Arial"/>
                          <a:ea typeface="Times New Roman"/>
                          <a:cs typeface="Times New Roman"/>
                        </a:rPr>
                        <a:t/>
                      </a:r>
                      <a:br>
                        <a:rPr lang="de-DE" sz="1000" dirty="0" smtClean="0">
                          <a:latin typeface="Arial"/>
                          <a:ea typeface="Times New Roman"/>
                          <a:cs typeface="Times New Roman"/>
                        </a:rPr>
                      </a:br>
                      <a:r>
                        <a:rPr lang="de-DE" sz="1000" dirty="0" smtClean="0">
                          <a:latin typeface="Arial"/>
                          <a:ea typeface="Times New Roman"/>
                          <a:cs typeface="Times New Roman"/>
                        </a:rPr>
                        <a:t>[Simulink Code </a:t>
                      </a:r>
                      <a:r>
                        <a:rPr lang="de-DE" sz="1000" dirty="0" err="1" smtClean="0">
                          <a:latin typeface="Arial"/>
                          <a:ea typeface="Times New Roman"/>
                          <a:cs typeface="Times New Roman"/>
                        </a:rPr>
                        <a:t>Inspector</a:t>
                      </a:r>
                      <a:r>
                        <a:rPr lang="de-DE" sz="1000" dirty="0" smtClean="0">
                          <a:latin typeface="Arial"/>
                          <a:ea typeface="Times New Roman"/>
                          <a:cs typeface="Times New Roman"/>
                        </a:rPr>
                        <a:t>]</a:t>
                      </a:r>
                      <a:endParaRPr lang="en-US" sz="1000" dirty="0">
                        <a:latin typeface="Arial"/>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7200">
                <a:tc>
                  <a:txBody>
                    <a:bodyPr/>
                    <a:lstStyle/>
                    <a:p>
                      <a:pPr marL="63500" marR="76200" eaLnBrk="0" latinLnBrk="0" hangingPunct="0">
                        <a:lnSpc>
                          <a:spcPct val="115000"/>
                        </a:lnSpc>
                        <a:spcBef>
                          <a:spcPts val="600"/>
                        </a:spcBef>
                        <a:spcAft>
                          <a:spcPts val="600"/>
                        </a:spcAft>
                      </a:pPr>
                      <a:r>
                        <a:rPr lang="en-US" sz="1000" dirty="0" smtClean="0">
                          <a:latin typeface="Arial"/>
                          <a:ea typeface="Times New Roman"/>
                          <a:cs typeface="Arial"/>
                        </a:rPr>
                        <a:t/>
                      </a:r>
                      <a:br>
                        <a:rPr lang="en-US" sz="1000" dirty="0" smtClean="0">
                          <a:latin typeface="Arial"/>
                          <a:ea typeface="Times New Roman"/>
                          <a:cs typeface="Arial"/>
                        </a:rPr>
                      </a:br>
                      <a:r>
                        <a:rPr lang="en-US" sz="1000" dirty="0" smtClean="0">
                          <a:latin typeface="Arial"/>
                          <a:ea typeface="Times New Roman"/>
                          <a:cs typeface="Arial"/>
                        </a:rPr>
                        <a:t>A-5</a:t>
                      </a:r>
                      <a:endParaRPr lang="en-US" sz="1000" dirty="0">
                        <a:latin typeface="Arial"/>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0" marR="76200" eaLnBrk="0" latinLnBrk="0" hangingPunct="0">
                        <a:lnSpc>
                          <a:spcPct val="115000"/>
                        </a:lnSpc>
                        <a:spcBef>
                          <a:spcPts val="600"/>
                        </a:spcBef>
                        <a:spcAft>
                          <a:spcPts val="600"/>
                        </a:spcAft>
                      </a:pPr>
                      <a:r>
                        <a:rPr lang="en-US" sz="1000" b="1" dirty="0">
                          <a:latin typeface="Arial"/>
                          <a:ea typeface="Times New Roman"/>
                          <a:cs typeface="Arial"/>
                        </a:rPr>
                        <a:t>(6) Source Code is accurate and consistent</a:t>
                      </a:r>
                      <a:endParaRPr lang="en-US" sz="1000" b="1" dirty="0">
                        <a:latin typeface="Arial"/>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0" marR="76200" eaLnBrk="0" latinLnBrk="0" hangingPunct="0">
                        <a:lnSpc>
                          <a:spcPct val="115000"/>
                        </a:lnSpc>
                        <a:spcBef>
                          <a:spcPts val="600"/>
                        </a:spcBef>
                        <a:spcAft>
                          <a:spcPts val="600"/>
                        </a:spcAft>
                      </a:pPr>
                      <a:r>
                        <a:rPr lang="en-US" sz="1000" dirty="0">
                          <a:latin typeface="Arial"/>
                          <a:ea typeface="Times New Roman"/>
                          <a:cs typeface="Arial"/>
                        </a:rPr>
                        <a:t>Section 6.3.4f</a:t>
                      </a:r>
                      <a:endParaRPr lang="en-US" sz="1000" dirty="0">
                        <a:latin typeface="Arial"/>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0" marR="76200" eaLnBrk="0" latinLnBrk="0" hangingPunct="0">
                        <a:lnSpc>
                          <a:spcPct val="115000"/>
                        </a:lnSpc>
                        <a:spcBef>
                          <a:spcPts val="600"/>
                        </a:spcBef>
                        <a:spcAft>
                          <a:spcPts val="600"/>
                        </a:spcAft>
                      </a:pPr>
                      <a:r>
                        <a:rPr lang="en-US" sz="1000" dirty="0">
                          <a:latin typeface="Arial"/>
                          <a:ea typeface="Times New Roman"/>
                          <a:cs typeface="Arial"/>
                        </a:rPr>
                        <a:t>A, B, C</a:t>
                      </a:r>
                      <a:endParaRPr lang="en-US" sz="1000" dirty="0">
                        <a:latin typeface="Arial"/>
                        <a:ea typeface="Times New Roman"/>
                        <a:cs typeface="Times New Roman"/>
                      </a:endParaRP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0" marR="76200" eaLnBrk="0" latinLnBrk="0" hangingPunct="0">
                        <a:lnSpc>
                          <a:spcPct val="115000"/>
                        </a:lnSpc>
                        <a:spcBef>
                          <a:spcPts val="600"/>
                        </a:spcBef>
                        <a:spcAft>
                          <a:spcPts val="600"/>
                        </a:spcAft>
                      </a:pPr>
                      <a:r>
                        <a:rPr lang="de-DE" sz="1000" dirty="0" err="1" smtClean="0">
                          <a:latin typeface="Arial"/>
                          <a:ea typeface="Times New Roman"/>
                          <a:cs typeface="Times New Roman"/>
                        </a:rPr>
                        <a:t>Full</a:t>
                      </a:r>
                      <a:r>
                        <a:rPr lang="de-DE" sz="1000" baseline="0" dirty="0" smtClean="0">
                          <a:latin typeface="Arial"/>
                          <a:ea typeface="Times New Roman"/>
                          <a:cs typeface="Times New Roman"/>
                        </a:rPr>
                        <a:t> (</a:t>
                      </a:r>
                      <a:r>
                        <a:rPr lang="de-DE" sz="1000" baseline="0" dirty="0" err="1" smtClean="0">
                          <a:latin typeface="Arial"/>
                          <a:ea typeface="Times New Roman"/>
                          <a:cs typeface="Times New Roman"/>
                        </a:rPr>
                        <a:t>for</a:t>
                      </a:r>
                      <a:r>
                        <a:rPr lang="de-DE" sz="1000" baseline="0" dirty="0" smtClean="0">
                          <a:latin typeface="Arial"/>
                          <a:ea typeface="Times New Roman"/>
                          <a:cs typeface="Times New Roman"/>
                        </a:rPr>
                        <a:t> </a:t>
                      </a:r>
                      <a:r>
                        <a:rPr lang="de-DE" sz="1000" baseline="0" dirty="0" err="1" smtClean="0">
                          <a:latin typeface="Arial"/>
                          <a:ea typeface="Times New Roman"/>
                          <a:cs typeface="Times New Roman"/>
                        </a:rPr>
                        <a:t>source</a:t>
                      </a:r>
                      <a:r>
                        <a:rPr lang="de-DE" sz="1000" baseline="0" dirty="0" smtClean="0">
                          <a:latin typeface="Arial"/>
                          <a:ea typeface="Times New Roman"/>
                          <a:cs typeface="Times New Roman"/>
                        </a:rPr>
                        <a:t> </a:t>
                      </a:r>
                      <a:r>
                        <a:rPr lang="de-DE" sz="1000" baseline="0" dirty="0" err="1" smtClean="0">
                          <a:latin typeface="Arial"/>
                          <a:ea typeface="Times New Roman"/>
                          <a:cs typeface="Times New Roman"/>
                        </a:rPr>
                        <a:t>code</a:t>
                      </a:r>
                      <a:r>
                        <a:rPr lang="de-DE" sz="1000" baseline="0" dirty="0" smtClean="0">
                          <a:latin typeface="Arial"/>
                          <a:ea typeface="Times New Roman"/>
                          <a:cs typeface="Times New Roman"/>
                        </a:rPr>
                        <a:t> </a:t>
                      </a:r>
                      <a:r>
                        <a:rPr lang="de-DE" sz="1000" baseline="0" dirty="0" err="1" smtClean="0">
                          <a:latin typeface="Arial"/>
                          <a:ea typeface="Times New Roman"/>
                          <a:cs typeface="Times New Roman"/>
                        </a:rPr>
                        <a:t>based</a:t>
                      </a:r>
                      <a:r>
                        <a:rPr lang="de-DE" sz="1000" baseline="0" dirty="0" smtClean="0">
                          <a:latin typeface="Arial"/>
                          <a:ea typeface="Times New Roman"/>
                          <a:cs typeface="Times New Roman"/>
                        </a:rPr>
                        <a:t> </a:t>
                      </a:r>
                      <a:r>
                        <a:rPr lang="de-DE" sz="1000" baseline="0" dirty="0" err="1" smtClean="0">
                          <a:latin typeface="Arial"/>
                          <a:ea typeface="Times New Roman"/>
                          <a:cs typeface="Times New Roman"/>
                        </a:rPr>
                        <a:t>criteria</a:t>
                      </a:r>
                      <a:r>
                        <a:rPr lang="de-DE" sz="1000" baseline="0" dirty="0" smtClean="0">
                          <a:latin typeface="Arial"/>
                          <a:ea typeface="Times New Roman"/>
                          <a:cs typeface="Times New Roman"/>
                        </a:rPr>
                        <a:t>)</a:t>
                      </a:r>
                      <a:br>
                        <a:rPr lang="de-DE" sz="1000" baseline="0" dirty="0" smtClean="0">
                          <a:latin typeface="Arial"/>
                          <a:ea typeface="Times New Roman"/>
                          <a:cs typeface="Times New Roman"/>
                        </a:rPr>
                      </a:br>
                      <a:r>
                        <a:rPr lang="de-DE" sz="1000" baseline="0" dirty="0" smtClean="0">
                          <a:latin typeface="Arial"/>
                          <a:ea typeface="Times New Roman"/>
                          <a:cs typeface="Times New Roman"/>
                        </a:rPr>
                        <a:t>[Simulink Code Inspector, Polyspace </a:t>
                      </a:r>
                      <a:r>
                        <a:rPr lang="de-DE" sz="1000" baseline="0" dirty="0" err="1" smtClean="0">
                          <a:latin typeface="Arial"/>
                          <a:ea typeface="Times New Roman"/>
                          <a:cs typeface="Times New Roman"/>
                        </a:rPr>
                        <a:t>verifier</a:t>
                      </a:r>
                      <a:r>
                        <a:rPr lang="de-DE" sz="1000" baseline="0" dirty="0" smtClean="0">
                          <a:latin typeface="Arial"/>
                          <a:ea typeface="Times New Roman"/>
                          <a:cs typeface="Times New Roman"/>
                        </a:rPr>
                        <a:t>]</a:t>
                      </a:r>
                    </a:p>
                  </a:txBody>
                  <a:tcPr marL="9144" marR="9144" marT="17538" marB="175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051" name="Rectangle 3"/>
          <p:cNvSpPr>
            <a:spLocks noChangeArrowheads="1"/>
          </p:cNvSpPr>
          <p:nvPr/>
        </p:nvSpPr>
        <p:spPr bwMode="auto">
          <a:xfrm>
            <a:off x="0" y="-181491"/>
            <a:ext cx="184731" cy="369332"/>
          </a:xfrm>
          <a:prstGeom prst="rect">
            <a:avLst/>
          </a:prstGeom>
          <a:solidFill>
            <a:srgbClr val="000000"/>
          </a:solidFill>
          <a:ln w="9525">
            <a:solidFill>
              <a:schemeClr val="tx1"/>
            </a:solidFill>
            <a:prstDash val="solid"/>
            <a:miter lim="800000"/>
            <a:headEnd/>
            <a:tailEnd/>
          </a:ln>
          <a:effectLst/>
        </p:spPr>
        <p:txBody>
          <a:bodyPr vert="horz" wrap="none" lIns="91440" tIns="45720" rIns="91440" bIns="45720" numCol="1" anchor="ctr" anchorCtr="0" compatLnSpc="1">
            <a:prstTxWarp prst="textNoShape">
              <a:avLst/>
            </a:prstTxWarp>
            <a:spAutoFit/>
          </a:bodyPr>
          <a:lstStyle/>
          <a:p>
            <a:pPr eaLnBrk="0" hangingPunct="0"/>
            <a:endParaRPr lang="en-US"/>
          </a:p>
        </p:txBody>
      </p:sp>
      <p:cxnSp>
        <p:nvCxnSpPr>
          <p:cNvPr id="62" name="Straight Connector 61"/>
          <p:cNvCxnSpPr>
            <a:endCxn id="60" idx="1"/>
          </p:cNvCxnSpPr>
          <p:nvPr/>
        </p:nvCxnSpPr>
        <p:spPr>
          <a:xfrm flipV="1">
            <a:off x="7620000" y="1230641"/>
            <a:ext cx="445301" cy="217159"/>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2130465"/>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AutoShape 2"/>
          <p:cNvSpPr>
            <a:spLocks noChangeAspect="1" noChangeArrowheads="1"/>
          </p:cNvSpPr>
          <p:nvPr/>
        </p:nvSpPr>
        <p:spPr bwMode="auto">
          <a:xfrm>
            <a:off x="1216025" y="1881188"/>
            <a:ext cx="1031875" cy="608012"/>
          </a:xfrm>
          <a:prstGeom prst="roundRect">
            <a:avLst>
              <a:gd name="adj" fmla="val 16667"/>
            </a:avLst>
          </a:prstGeom>
          <a:solidFill>
            <a:srgbClr val="FFFFFF"/>
          </a:solidFill>
          <a:ln w="9525">
            <a:solidFill>
              <a:srgbClr val="000000"/>
            </a:solidFill>
            <a:round/>
            <a:headEnd/>
            <a:tailEnd/>
          </a:ln>
          <a:effectLst>
            <a:outerShdw dist="35921" dir="2700000" algn="ctr" rotWithShape="0">
              <a:srgbClr val="808080"/>
            </a:outerShdw>
          </a:effectLst>
        </p:spPr>
        <p:txBody>
          <a:bodyPr lIns="45720" rIns="4572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000" b="0" i="0" u="none" strike="noStrike" kern="0" cap="none" spc="0" normalizeH="0" baseline="0" noProof="0">
              <a:ln>
                <a:noFill/>
              </a:ln>
              <a:solidFill>
                <a:sysClr val="windowText" lastClr="000000"/>
              </a:solidFill>
              <a:effectLst/>
              <a:uLnTx/>
              <a:uFillTx/>
              <a:latin typeface="Arial" charset="0"/>
              <a:ea typeface="굴림" charset="-127"/>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a:ln>
                  <a:noFill/>
                </a:ln>
                <a:solidFill>
                  <a:sysClr val="windowText" lastClr="000000"/>
                </a:solidFill>
                <a:effectLst/>
                <a:uLnTx/>
                <a:uFillTx/>
                <a:latin typeface="Arial" charset="0"/>
                <a:ea typeface="굴림" charset="-127"/>
              </a:rPr>
              <a:t>Ind. Standards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000" b="0" i="0" u="none" strike="noStrike" kern="0" cap="none" spc="0" normalizeH="0" baseline="0" noProof="0">
              <a:ln>
                <a:noFill/>
              </a:ln>
              <a:solidFill>
                <a:sysClr val="windowText" lastClr="000000"/>
              </a:solidFill>
              <a:effectLst/>
              <a:uLnTx/>
              <a:uFillTx/>
              <a:latin typeface="Arial" charset="0"/>
              <a:ea typeface="굴림" charset="-127"/>
            </a:endParaRPr>
          </a:p>
        </p:txBody>
      </p:sp>
      <p:sp>
        <p:nvSpPr>
          <p:cNvPr id="163" name="Line 3"/>
          <p:cNvSpPr>
            <a:spLocks noChangeShapeType="1"/>
          </p:cNvSpPr>
          <p:nvPr/>
        </p:nvSpPr>
        <p:spPr bwMode="auto">
          <a:xfrm>
            <a:off x="315913" y="1743075"/>
            <a:ext cx="4259262" cy="4511675"/>
          </a:xfrm>
          <a:prstGeom prst="line">
            <a:avLst/>
          </a:prstGeom>
          <a:noFill/>
          <a:ln w="76200">
            <a:solidFill>
              <a:srgbClr val="DDDDDD"/>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000" b="0" i="0" u="none" strike="noStrike" kern="0" cap="none" spc="0" normalizeH="0" baseline="0" noProof="0" smtClean="0">
              <a:ln>
                <a:noFill/>
              </a:ln>
              <a:solidFill>
                <a:sysClr val="windowText" lastClr="000000"/>
              </a:solidFill>
              <a:effectLst/>
              <a:uLnTx/>
              <a:uFillTx/>
            </a:endParaRPr>
          </a:p>
        </p:txBody>
      </p:sp>
      <p:sp>
        <p:nvSpPr>
          <p:cNvPr id="164" name="Line 4"/>
          <p:cNvSpPr>
            <a:spLocks noChangeShapeType="1"/>
          </p:cNvSpPr>
          <p:nvPr/>
        </p:nvSpPr>
        <p:spPr bwMode="auto">
          <a:xfrm flipH="1">
            <a:off x="4583113" y="1763713"/>
            <a:ext cx="4257675" cy="4511675"/>
          </a:xfrm>
          <a:prstGeom prst="line">
            <a:avLst/>
          </a:prstGeom>
          <a:noFill/>
          <a:ln w="76200">
            <a:solidFill>
              <a:srgbClr val="DDDDDD"/>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000" b="0" i="0" u="none" strike="noStrike" kern="0" cap="none" spc="0" normalizeH="0" baseline="0" noProof="0" smtClean="0">
              <a:ln>
                <a:noFill/>
              </a:ln>
              <a:solidFill>
                <a:sysClr val="windowText" lastClr="000000"/>
              </a:solidFill>
              <a:effectLst/>
              <a:uLnTx/>
              <a:uFillTx/>
            </a:endParaRPr>
          </a:p>
        </p:txBody>
      </p:sp>
      <p:sp>
        <p:nvSpPr>
          <p:cNvPr id="165" name="Rectangle 5">
            <a:hlinkClick r:id="rId3" action="ppaction://hlinksldjump"/>
          </p:cNvPr>
          <p:cNvSpPr>
            <a:spLocks noChangeArrowheads="1"/>
          </p:cNvSpPr>
          <p:nvPr/>
        </p:nvSpPr>
        <p:spPr bwMode="auto">
          <a:xfrm>
            <a:off x="0" y="2378075"/>
            <a:ext cx="1320800" cy="723900"/>
          </a:xfrm>
          <a:prstGeom prst="rect">
            <a:avLst/>
          </a:prstGeom>
          <a:noFill/>
          <a:ln w="25400" algn="ctr">
            <a:no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dirty="0" smtClean="0">
                <a:ln>
                  <a:noFill/>
                </a:ln>
                <a:solidFill>
                  <a:srgbClr val="808080"/>
                </a:solidFill>
                <a:effectLst/>
                <a:uLnTx/>
                <a:uFillTx/>
                <a:latin typeface="Arial" pitchFamily="34" charset="0"/>
                <a:ea typeface="굴림" pitchFamily="50" charset="-127"/>
              </a:rPr>
              <a:t>Requirements</a:t>
            </a:r>
          </a:p>
        </p:txBody>
      </p:sp>
      <p:sp>
        <p:nvSpPr>
          <p:cNvPr id="166" name="Rectangle 6">
            <a:hlinkClick r:id="rId3" action="ppaction://hlinksldjump"/>
          </p:cNvPr>
          <p:cNvSpPr>
            <a:spLocks noChangeArrowheads="1"/>
          </p:cNvSpPr>
          <p:nvPr/>
        </p:nvSpPr>
        <p:spPr bwMode="auto">
          <a:xfrm>
            <a:off x="369888" y="3732213"/>
            <a:ext cx="1509712" cy="725487"/>
          </a:xfrm>
          <a:prstGeom prst="rect">
            <a:avLst/>
          </a:prstGeom>
          <a:noFill/>
          <a:ln w="25400" algn="ctr">
            <a:noFill/>
            <a:miter lim="800000"/>
            <a:headEnd/>
            <a:tailEnd/>
          </a:ln>
        </p:spPr>
        <p:txBody>
          <a:bodyPr wrap="none" tIns="0" bIns="0" anchor="ctr"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smtClean="0">
                <a:ln>
                  <a:noFill/>
                </a:ln>
                <a:solidFill>
                  <a:srgbClr val="808080"/>
                </a:solidFill>
                <a:effectLst/>
                <a:uLnTx/>
                <a:uFillTx/>
                <a:latin typeface="Arial" pitchFamily="34" charset="0"/>
                <a:ea typeface="굴림" pitchFamily="50" charset="-127"/>
              </a:rPr>
              <a:t>System-Level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smtClean="0">
                <a:ln>
                  <a:noFill/>
                </a:ln>
                <a:solidFill>
                  <a:srgbClr val="808080"/>
                </a:solidFill>
                <a:effectLst/>
                <a:uLnTx/>
                <a:uFillTx/>
                <a:latin typeface="Arial" pitchFamily="34" charset="0"/>
                <a:ea typeface="굴림" pitchFamily="50" charset="-127"/>
              </a:rPr>
              <a:t>Specification</a:t>
            </a:r>
          </a:p>
        </p:txBody>
      </p:sp>
      <p:sp>
        <p:nvSpPr>
          <p:cNvPr id="167" name="Rectangle 7">
            <a:hlinkClick r:id="rId3" action="ppaction://hlinksldjump"/>
          </p:cNvPr>
          <p:cNvSpPr>
            <a:spLocks noChangeArrowheads="1"/>
          </p:cNvSpPr>
          <p:nvPr/>
        </p:nvSpPr>
        <p:spPr bwMode="auto">
          <a:xfrm>
            <a:off x="1589088" y="4962525"/>
            <a:ext cx="1509712" cy="725488"/>
          </a:xfrm>
          <a:prstGeom prst="rect">
            <a:avLst/>
          </a:prstGeom>
          <a:noFill/>
          <a:ln w="25400" algn="ctr">
            <a:noFill/>
            <a:miter lim="800000"/>
            <a:headEnd/>
            <a:tailEnd/>
          </a:ln>
        </p:spPr>
        <p:txBody>
          <a:bodyPr wrap="none" tIns="0" bIns="0" anchor="ctr"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smtClean="0">
                <a:ln>
                  <a:noFill/>
                </a:ln>
                <a:solidFill>
                  <a:srgbClr val="808080"/>
                </a:solidFill>
                <a:effectLst/>
                <a:uLnTx/>
                <a:uFillTx/>
                <a:latin typeface="Arial" pitchFamily="34" charset="0"/>
                <a:ea typeface="굴림" pitchFamily="50" charset="-127"/>
              </a:rPr>
              <a:t>Subsystem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smtClean="0">
                <a:ln>
                  <a:noFill/>
                </a:ln>
                <a:solidFill>
                  <a:srgbClr val="808080"/>
                </a:solidFill>
                <a:effectLst/>
                <a:uLnTx/>
                <a:uFillTx/>
                <a:latin typeface="Arial" pitchFamily="34" charset="0"/>
                <a:ea typeface="굴림" pitchFamily="50" charset="-127"/>
              </a:rPr>
              <a:t>Design</a:t>
            </a:r>
          </a:p>
        </p:txBody>
      </p:sp>
      <p:sp>
        <p:nvSpPr>
          <p:cNvPr id="168" name="Rectangle 8">
            <a:hlinkClick r:id="rId3" action="ppaction://hlinksldjump"/>
          </p:cNvPr>
          <p:cNvSpPr>
            <a:spLocks noChangeArrowheads="1"/>
          </p:cNvSpPr>
          <p:nvPr/>
        </p:nvSpPr>
        <p:spPr bwMode="auto">
          <a:xfrm>
            <a:off x="3281363" y="6237312"/>
            <a:ext cx="2565400" cy="620688"/>
          </a:xfrm>
          <a:prstGeom prst="rect">
            <a:avLst/>
          </a:prstGeom>
          <a:noFill/>
          <a:ln w="25400" algn="ctr">
            <a:noFill/>
            <a:miter lim="800000"/>
            <a:headEnd/>
            <a:tailEnd/>
          </a:ln>
        </p:spPr>
        <p:txBody>
          <a:bodyPr wrap="none" tIns="0" bIns="0" anchor="ctr"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dirty="0" smtClean="0">
                <a:ln>
                  <a:noFill/>
                </a:ln>
                <a:solidFill>
                  <a:srgbClr val="808080"/>
                </a:solidFill>
                <a:effectLst/>
                <a:uLnTx/>
                <a:uFillTx/>
                <a:latin typeface="Arial" pitchFamily="34" charset="0"/>
                <a:ea typeface="굴림" pitchFamily="50" charset="-127"/>
              </a:rPr>
              <a:t>Subsystem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dirty="0" smtClean="0">
                <a:ln>
                  <a:noFill/>
                </a:ln>
                <a:solidFill>
                  <a:srgbClr val="808080"/>
                </a:solidFill>
                <a:effectLst/>
                <a:uLnTx/>
                <a:uFillTx/>
                <a:latin typeface="Arial" pitchFamily="34" charset="0"/>
                <a:ea typeface="굴림" pitchFamily="50" charset="-127"/>
              </a:rPr>
              <a:t>Implementation</a:t>
            </a:r>
          </a:p>
        </p:txBody>
      </p:sp>
      <p:sp>
        <p:nvSpPr>
          <p:cNvPr id="169" name="Rectangle 9">
            <a:hlinkClick r:id="rId3" action="ppaction://hlinksldjump"/>
          </p:cNvPr>
          <p:cNvSpPr>
            <a:spLocks noChangeArrowheads="1"/>
          </p:cNvSpPr>
          <p:nvPr/>
        </p:nvSpPr>
        <p:spPr bwMode="auto">
          <a:xfrm>
            <a:off x="5446713" y="5108575"/>
            <a:ext cx="1819275" cy="725488"/>
          </a:xfrm>
          <a:prstGeom prst="rect">
            <a:avLst/>
          </a:prstGeom>
          <a:noFill/>
          <a:ln w="25400" algn="ctr">
            <a:noFill/>
            <a:miter lim="800000"/>
            <a:headEnd/>
            <a:tailEnd/>
          </a:ln>
        </p:spPr>
        <p:txBody>
          <a:bodyPr wrap="none" tIns="0" bIns="0" anchor="ctr"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smtClean="0">
                <a:ln>
                  <a:noFill/>
                </a:ln>
                <a:solidFill>
                  <a:srgbClr val="808080"/>
                </a:solidFill>
                <a:effectLst/>
                <a:uLnTx/>
                <a:uFillTx/>
                <a:latin typeface="Arial" pitchFamily="34" charset="0"/>
                <a:ea typeface="굴림" pitchFamily="50" charset="-127"/>
              </a:rPr>
              <a:t>Subsystem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smtClean="0">
                <a:ln>
                  <a:noFill/>
                </a:ln>
                <a:solidFill>
                  <a:srgbClr val="808080"/>
                </a:solidFill>
                <a:effectLst/>
                <a:uLnTx/>
                <a:uFillTx/>
                <a:latin typeface="Arial" pitchFamily="34" charset="0"/>
                <a:ea typeface="굴림" pitchFamily="50" charset="-127"/>
              </a:rPr>
              <a:t>Integration &amp; Test</a:t>
            </a:r>
          </a:p>
        </p:txBody>
      </p:sp>
      <p:sp>
        <p:nvSpPr>
          <p:cNvPr id="170" name="Rectangle 10">
            <a:hlinkClick r:id="rId3" action="ppaction://hlinksldjump"/>
          </p:cNvPr>
          <p:cNvSpPr>
            <a:spLocks noChangeArrowheads="1"/>
          </p:cNvSpPr>
          <p:nvPr/>
        </p:nvSpPr>
        <p:spPr bwMode="auto">
          <a:xfrm>
            <a:off x="6491288" y="3943350"/>
            <a:ext cx="1944687" cy="725488"/>
          </a:xfrm>
          <a:prstGeom prst="rect">
            <a:avLst/>
          </a:prstGeom>
          <a:noFill/>
          <a:ln w="25400" algn="ctr">
            <a:noFill/>
            <a:miter lim="800000"/>
            <a:headEnd/>
            <a:tailEnd/>
          </a:ln>
        </p:spPr>
        <p:txBody>
          <a:bodyPr wrap="none" tIns="0" bIns="0" anchor="ctr"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smtClean="0">
                <a:ln>
                  <a:noFill/>
                </a:ln>
                <a:solidFill>
                  <a:srgbClr val="808080"/>
                </a:solidFill>
                <a:effectLst/>
                <a:uLnTx/>
                <a:uFillTx/>
                <a:latin typeface="Arial" pitchFamily="34" charset="0"/>
                <a:ea typeface="굴림" pitchFamily="50" charset="-127"/>
              </a:rPr>
              <a:t>System-Level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smtClean="0">
                <a:ln>
                  <a:noFill/>
                </a:ln>
                <a:solidFill>
                  <a:srgbClr val="808080"/>
                </a:solidFill>
                <a:effectLst/>
                <a:uLnTx/>
                <a:uFillTx/>
                <a:latin typeface="Arial" pitchFamily="34" charset="0"/>
                <a:ea typeface="굴림" pitchFamily="50" charset="-127"/>
              </a:rPr>
              <a:t>Integration &amp; Test</a:t>
            </a:r>
          </a:p>
        </p:txBody>
      </p:sp>
      <p:sp>
        <p:nvSpPr>
          <p:cNvPr id="171" name="Rectangle 11">
            <a:hlinkClick r:id="rId3" action="ppaction://hlinksldjump"/>
          </p:cNvPr>
          <p:cNvSpPr>
            <a:spLocks noChangeArrowheads="1"/>
          </p:cNvSpPr>
          <p:nvPr/>
        </p:nvSpPr>
        <p:spPr bwMode="auto">
          <a:xfrm>
            <a:off x="7681913" y="2749550"/>
            <a:ext cx="1246187" cy="723900"/>
          </a:xfrm>
          <a:prstGeom prst="rect">
            <a:avLst/>
          </a:prstGeom>
          <a:noFill/>
          <a:ln w="25400" algn="ctr">
            <a:noFill/>
            <a:miter lim="800000"/>
            <a:headEnd/>
            <a:tailEnd/>
          </a:ln>
        </p:spPr>
        <p:txBody>
          <a:bodyPr wrap="none" tIns="0" bIns="0" anchor="ctr"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smtClean="0">
                <a:ln>
                  <a:noFill/>
                </a:ln>
                <a:solidFill>
                  <a:srgbClr val="808080"/>
                </a:solidFill>
                <a:effectLst/>
                <a:uLnTx/>
                <a:uFillTx/>
                <a:latin typeface="Arial" pitchFamily="34" charset="0"/>
                <a:ea typeface="굴림" pitchFamily="50" charset="-127"/>
              </a:rPr>
              <a:t>Complete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smtClean="0">
                <a:ln>
                  <a:noFill/>
                </a:ln>
                <a:solidFill>
                  <a:srgbClr val="808080"/>
                </a:solidFill>
                <a:effectLst/>
                <a:uLnTx/>
                <a:uFillTx/>
                <a:latin typeface="Arial" pitchFamily="34" charset="0"/>
                <a:ea typeface="굴림" pitchFamily="50" charset="-127"/>
              </a:rPr>
              <a:t>Integration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smtClean="0">
                <a:ln>
                  <a:noFill/>
                </a:ln>
                <a:solidFill>
                  <a:srgbClr val="808080"/>
                </a:solidFill>
                <a:effectLst/>
                <a:uLnTx/>
                <a:uFillTx/>
                <a:latin typeface="Arial" pitchFamily="34" charset="0"/>
                <a:ea typeface="굴림" pitchFamily="50" charset="-127"/>
              </a:rPr>
              <a:t>&amp; Test</a:t>
            </a:r>
          </a:p>
        </p:txBody>
      </p:sp>
      <p:sp>
        <p:nvSpPr>
          <p:cNvPr id="172" name="AutoShape 12"/>
          <p:cNvSpPr>
            <a:spLocks noChangeArrowheads="1"/>
          </p:cNvSpPr>
          <p:nvPr/>
        </p:nvSpPr>
        <p:spPr bwMode="auto">
          <a:xfrm>
            <a:off x="3675063" y="5748338"/>
            <a:ext cx="747712" cy="288925"/>
          </a:xfrm>
          <a:prstGeom prst="roundRect">
            <a:avLst>
              <a:gd name="adj" fmla="val 10162"/>
            </a:avLst>
          </a:prstGeom>
          <a:solidFill>
            <a:srgbClr val="FFFFFF"/>
          </a:solidFill>
          <a:ln w="12700" algn="ctr">
            <a:solidFill>
              <a:srgbClr val="000000"/>
            </a:solidFill>
            <a:round/>
            <a:headEnd/>
            <a:tailEnd/>
          </a:ln>
          <a:effectLst>
            <a:outerShdw dist="35921" dir="2700000" algn="ctr" rotWithShape="0">
              <a:srgbClr val="808080">
                <a:alpha val="50000"/>
              </a:srgbClr>
            </a:outerShdw>
          </a:effectLst>
        </p:spPr>
        <p:txBody>
          <a:bodyPr wrap="none" lIns="9144" tIns="9144" rIns="9144" bIns="9144"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a:ln>
                  <a:noFill/>
                </a:ln>
                <a:solidFill>
                  <a:srgbClr val="000000"/>
                </a:solidFill>
                <a:effectLst/>
                <a:uLnTx/>
                <a:uFillTx/>
                <a:latin typeface="Arial" charset="0"/>
                <a:ea typeface="굴림" charset="-127"/>
              </a:rPr>
              <a:t>C, C++</a:t>
            </a:r>
          </a:p>
        </p:txBody>
      </p:sp>
      <p:sp>
        <p:nvSpPr>
          <p:cNvPr id="173" name="Rectangle 13"/>
          <p:cNvSpPr>
            <a:spLocks noChangeArrowheads="1"/>
          </p:cNvSpPr>
          <p:nvPr/>
        </p:nvSpPr>
        <p:spPr bwMode="auto">
          <a:xfrm>
            <a:off x="3675063" y="6062663"/>
            <a:ext cx="328612" cy="228600"/>
          </a:xfrm>
          <a:prstGeom prst="rect">
            <a:avLst/>
          </a:prstGeom>
          <a:solidFill>
            <a:srgbClr val="FFFFFF"/>
          </a:solidFill>
          <a:ln w="12700" algn="ctr">
            <a:solidFill>
              <a:srgbClr val="000000"/>
            </a:solidFill>
            <a:miter lim="800000"/>
            <a:headEnd/>
            <a:tailEnd/>
          </a:ln>
          <a:effectLst>
            <a:outerShdw dist="35921" dir="2700000" algn="ctr" rotWithShape="0">
              <a:srgbClr val="808080">
                <a:alpha val="50000"/>
              </a:srgbClr>
            </a:outerShdw>
          </a:effectLst>
        </p:spPr>
        <p:txBody>
          <a:bodyPr wrap="none" lIns="9144" tIns="9144" rIns="9144" bIns="9144"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a:ln>
                  <a:noFill/>
                </a:ln>
                <a:solidFill>
                  <a:srgbClr val="000000"/>
                </a:solidFill>
                <a:effectLst/>
                <a:uLnTx/>
                <a:uFillTx/>
                <a:latin typeface="Arial" charset="0"/>
                <a:ea typeface="굴림" charset="-127"/>
              </a:rPr>
              <a:t>MCU</a:t>
            </a:r>
          </a:p>
        </p:txBody>
      </p:sp>
      <p:sp>
        <p:nvSpPr>
          <p:cNvPr id="174" name="Rectangle 14"/>
          <p:cNvSpPr>
            <a:spLocks noChangeArrowheads="1"/>
          </p:cNvSpPr>
          <p:nvPr/>
        </p:nvSpPr>
        <p:spPr bwMode="auto">
          <a:xfrm>
            <a:off x="4094163" y="6062663"/>
            <a:ext cx="328612" cy="228600"/>
          </a:xfrm>
          <a:prstGeom prst="rect">
            <a:avLst/>
          </a:prstGeom>
          <a:solidFill>
            <a:srgbClr val="FFFFFF"/>
          </a:solidFill>
          <a:ln w="12700" algn="ctr">
            <a:solidFill>
              <a:srgbClr val="000000"/>
            </a:solidFill>
            <a:miter lim="800000"/>
            <a:headEnd/>
            <a:tailEnd/>
          </a:ln>
          <a:effectLst>
            <a:outerShdw dist="35921" dir="2700000" algn="ctr" rotWithShape="0">
              <a:srgbClr val="808080">
                <a:alpha val="50000"/>
              </a:srgbClr>
            </a:outerShdw>
          </a:effectLst>
        </p:spPr>
        <p:txBody>
          <a:bodyPr wrap="none" lIns="9144" tIns="9144" rIns="9144" bIns="9144"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a:ln>
                  <a:noFill/>
                </a:ln>
                <a:solidFill>
                  <a:srgbClr val="000000"/>
                </a:solidFill>
                <a:effectLst/>
                <a:uLnTx/>
                <a:uFillTx/>
                <a:latin typeface="Arial" charset="0"/>
                <a:ea typeface="굴림" charset="-127"/>
              </a:rPr>
              <a:t>DSP</a:t>
            </a:r>
          </a:p>
        </p:txBody>
      </p:sp>
      <p:sp>
        <p:nvSpPr>
          <p:cNvPr id="175" name="Rectangle 15"/>
          <p:cNvSpPr>
            <a:spLocks noChangeArrowheads="1"/>
          </p:cNvSpPr>
          <p:nvPr/>
        </p:nvSpPr>
        <p:spPr bwMode="auto">
          <a:xfrm>
            <a:off x="4675188" y="6062663"/>
            <a:ext cx="328612" cy="228600"/>
          </a:xfrm>
          <a:prstGeom prst="rect">
            <a:avLst/>
          </a:prstGeom>
          <a:solidFill>
            <a:srgbClr val="FFFFFF"/>
          </a:solidFill>
          <a:ln w="12700" algn="ctr">
            <a:solidFill>
              <a:srgbClr val="000000"/>
            </a:solidFill>
            <a:miter lim="800000"/>
            <a:headEnd/>
            <a:tailEnd/>
          </a:ln>
          <a:effectLst>
            <a:outerShdw dist="35921" dir="2700000" algn="ctr" rotWithShape="0">
              <a:srgbClr val="808080">
                <a:alpha val="50000"/>
              </a:srgbClr>
            </a:outerShdw>
          </a:effectLst>
        </p:spPr>
        <p:txBody>
          <a:bodyPr wrap="none" lIns="9144" tIns="9144" rIns="9144" bIns="9144"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a:ln>
                  <a:noFill/>
                </a:ln>
                <a:solidFill>
                  <a:srgbClr val="000000"/>
                </a:solidFill>
                <a:effectLst/>
                <a:uLnTx/>
                <a:uFillTx/>
                <a:latin typeface="Arial" charset="0"/>
                <a:ea typeface="굴림" charset="-127"/>
              </a:rPr>
              <a:t>FPGA</a:t>
            </a:r>
          </a:p>
        </p:txBody>
      </p:sp>
      <p:sp>
        <p:nvSpPr>
          <p:cNvPr id="176" name="Rectangle 16"/>
          <p:cNvSpPr>
            <a:spLocks noChangeArrowheads="1"/>
          </p:cNvSpPr>
          <p:nvPr/>
        </p:nvSpPr>
        <p:spPr bwMode="auto">
          <a:xfrm>
            <a:off x="5094288" y="6062663"/>
            <a:ext cx="328612" cy="228600"/>
          </a:xfrm>
          <a:prstGeom prst="rect">
            <a:avLst/>
          </a:prstGeom>
          <a:solidFill>
            <a:srgbClr val="FFFFFF"/>
          </a:solidFill>
          <a:ln w="12700" algn="ctr">
            <a:solidFill>
              <a:srgbClr val="000000"/>
            </a:solidFill>
            <a:miter lim="800000"/>
            <a:headEnd/>
            <a:tailEnd/>
          </a:ln>
          <a:effectLst>
            <a:outerShdw dist="35921" dir="2700000" algn="ctr" rotWithShape="0">
              <a:srgbClr val="808080">
                <a:alpha val="50000"/>
              </a:srgbClr>
            </a:outerShdw>
          </a:effectLst>
        </p:spPr>
        <p:txBody>
          <a:bodyPr wrap="none" lIns="9144" tIns="9144" rIns="9144" bIns="9144"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a:ln>
                  <a:noFill/>
                </a:ln>
                <a:solidFill>
                  <a:srgbClr val="000000"/>
                </a:solidFill>
                <a:effectLst/>
                <a:uLnTx/>
                <a:uFillTx/>
                <a:latin typeface="Arial" charset="0"/>
                <a:ea typeface="굴림" charset="-127"/>
              </a:rPr>
              <a:t>ASIC</a:t>
            </a:r>
          </a:p>
        </p:txBody>
      </p:sp>
      <p:sp>
        <p:nvSpPr>
          <p:cNvPr id="177" name="AutoShape 17"/>
          <p:cNvSpPr>
            <a:spLocks noChangeArrowheads="1"/>
          </p:cNvSpPr>
          <p:nvPr/>
        </p:nvSpPr>
        <p:spPr bwMode="auto">
          <a:xfrm>
            <a:off x="4675188" y="5743575"/>
            <a:ext cx="747712" cy="288925"/>
          </a:xfrm>
          <a:prstGeom prst="roundRect">
            <a:avLst>
              <a:gd name="adj" fmla="val 10162"/>
            </a:avLst>
          </a:prstGeom>
          <a:solidFill>
            <a:srgbClr val="FFFFFF"/>
          </a:solidFill>
          <a:ln w="12700" algn="ctr">
            <a:solidFill>
              <a:srgbClr val="000000"/>
            </a:solidFill>
            <a:round/>
            <a:headEnd/>
            <a:tailEnd/>
          </a:ln>
          <a:effectLst>
            <a:outerShdw dist="35921" dir="2700000" algn="ctr" rotWithShape="0">
              <a:srgbClr val="808080">
                <a:alpha val="50000"/>
              </a:srgbClr>
            </a:outerShdw>
          </a:effectLst>
        </p:spPr>
        <p:txBody>
          <a:bodyPr lIns="9144" tIns="9144" rIns="9144" bIns="9144"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a:ln>
                  <a:noFill/>
                </a:ln>
                <a:solidFill>
                  <a:srgbClr val="000000"/>
                </a:solidFill>
                <a:effectLst/>
                <a:uLnTx/>
                <a:uFillTx/>
                <a:latin typeface="Arial" charset="0"/>
                <a:ea typeface="굴림" charset="-127"/>
              </a:rPr>
              <a:t>HDL</a:t>
            </a:r>
          </a:p>
        </p:txBody>
      </p:sp>
      <p:sp>
        <p:nvSpPr>
          <p:cNvPr id="178" name="AutoShape 18"/>
          <p:cNvSpPr>
            <a:spLocks noChangeArrowheads="1"/>
          </p:cNvSpPr>
          <p:nvPr/>
        </p:nvSpPr>
        <p:spPr bwMode="auto">
          <a:xfrm rot="2669895">
            <a:off x="2906713" y="5145088"/>
            <a:ext cx="873125" cy="314325"/>
          </a:xfrm>
          <a:prstGeom prst="rightArrow">
            <a:avLst>
              <a:gd name="adj1" fmla="val 60417"/>
              <a:gd name="adj2" fmla="val 112847"/>
            </a:avLst>
          </a:prstGeom>
          <a:solidFill>
            <a:srgbClr val="FFFFFF"/>
          </a:solidFill>
          <a:ln w="9525">
            <a:solidFill>
              <a:srgbClr val="000000"/>
            </a:solidFill>
            <a:miter lim="800000"/>
            <a:headEnd/>
            <a:tailEnd/>
          </a:ln>
          <a:effectLst>
            <a:outerShdw dist="35921" dir="2700000" algn="ctr" rotWithShape="0">
              <a:srgbClr val="808080"/>
            </a:outerShdw>
          </a:effectLst>
        </p:spPr>
        <p:txBody>
          <a:bodyPr wrap="none" anchor="ctr"/>
          <a:lstStyle/>
          <a:p>
            <a:pPr marL="0" marR="0" lvl="0" indent="0" algn="ctr" defTabSz="914400" eaLnBrk="1" fontAlgn="auto" latinLnBrk="0" hangingPunct="1">
              <a:lnSpc>
                <a:spcPct val="80000"/>
              </a:lnSpc>
              <a:spcBef>
                <a:spcPct val="20000"/>
              </a:spcBef>
              <a:spcAft>
                <a:spcPts val="0"/>
              </a:spcAft>
              <a:buClr>
                <a:srgbClr val="215383"/>
              </a:buClr>
              <a:buSzPct val="75000"/>
              <a:buFont typeface="Wingdings" pitchFamily="2" charset="2"/>
              <a:buNone/>
              <a:tabLst/>
              <a:defRPr/>
            </a:pPr>
            <a:r>
              <a:rPr kumimoji="0" lang="en-US" altLang="ko-KR" sz="1000" b="0" i="0" u="none" strike="noStrike" kern="0" cap="none" spc="0" normalizeH="0" baseline="0" noProof="0">
                <a:ln>
                  <a:noFill/>
                </a:ln>
                <a:solidFill>
                  <a:srgbClr val="000000"/>
                </a:solidFill>
                <a:effectLst/>
                <a:uLnTx/>
                <a:uFillTx/>
                <a:latin typeface="Arial" charset="0"/>
                <a:ea typeface="굴림" charset="-127"/>
              </a:rPr>
              <a:t>Generate</a:t>
            </a:r>
          </a:p>
        </p:txBody>
      </p:sp>
      <p:grpSp>
        <p:nvGrpSpPr>
          <p:cNvPr id="2" name="Group 89"/>
          <p:cNvGrpSpPr>
            <a:grpSpLocks/>
          </p:cNvGrpSpPr>
          <p:nvPr/>
        </p:nvGrpSpPr>
        <p:grpSpPr bwMode="auto">
          <a:xfrm>
            <a:off x="5605463" y="1943100"/>
            <a:ext cx="3306762" cy="3271838"/>
            <a:chOff x="3531" y="1146"/>
            <a:chExt cx="2083" cy="2061"/>
          </a:xfrm>
        </p:grpSpPr>
        <p:sp>
          <p:nvSpPr>
            <p:cNvPr id="180" name="Rectangle 24"/>
            <p:cNvSpPr>
              <a:spLocks noChangeArrowheads="1"/>
            </p:cNvSpPr>
            <p:nvPr/>
          </p:nvSpPr>
          <p:spPr bwMode="auto">
            <a:xfrm>
              <a:off x="3531" y="2752"/>
              <a:ext cx="651" cy="455"/>
            </a:xfrm>
            <a:prstGeom prst="rect">
              <a:avLst/>
            </a:prstGeom>
            <a:solidFill>
              <a:srgbClr val="FFFFFF"/>
            </a:solidFill>
            <a:ln w="12700" algn="ctr">
              <a:solidFill>
                <a:srgbClr val="000000"/>
              </a:solidFill>
              <a:miter lim="800000"/>
              <a:headEnd/>
              <a:tailEnd/>
            </a:ln>
            <a:effectLst>
              <a:outerShdw dist="35921" dir="2700000" algn="ctr" rotWithShape="0">
                <a:srgbClr val="808080">
                  <a:alpha val="50000"/>
                </a:srgbClr>
              </a:outerShdw>
            </a:effectLst>
          </p:spPr>
          <p:txBody>
            <a:bodyPr lIns="45720" rIns="4572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a:ln>
                    <a:noFill/>
                  </a:ln>
                  <a:solidFill>
                    <a:sysClr val="windowText" lastClr="000000"/>
                  </a:solidFill>
                  <a:effectLst/>
                  <a:uLnTx/>
                  <a:uFillTx/>
                  <a:latin typeface="Arial" charset="0"/>
                  <a:ea typeface="굴림" charset="-127"/>
                </a:rPr>
                <a:t>Code Verification and Validation</a:t>
              </a:r>
              <a:endParaRPr kumimoji="0" lang="en-US" altLang="ko-KR" sz="1000" b="0" i="0" u="none" strike="noStrike" kern="0" cap="none" spc="0" normalizeH="0" baseline="0" noProof="0">
                <a:ln>
                  <a:noFill/>
                </a:ln>
                <a:solidFill>
                  <a:srgbClr val="000000"/>
                </a:solidFill>
                <a:effectLst/>
                <a:uLnTx/>
                <a:uFillTx/>
                <a:latin typeface="Arial" charset="0"/>
                <a:ea typeface="굴림" charset="-127"/>
              </a:endParaRPr>
            </a:p>
          </p:txBody>
        </p:sp>
        <p:sp>
          <p:nvSpPr>
            <p:cNvPr id="181" name="Rectangle 25"/>
            <p:cNvSpPr>
              <a:spLocks noChangeArrowheads="1"/>
            </p:cNvSpPr>
            <p:nvPr/>
          </p:nvSpPr>
          <p:spPr bwMode="auto">
            <a:xfrm>
              <a:off x="4186" y="1922"/>
              <a:ext cx="650" cy="518"/>
            </a:xfrm>
            <a:prstGeom prst="rect">
              <a:avLst/>
            </a:prstGeom>
            <a:solidFill>
              <a:srgbClr val="FFFFFF"/>
            </a:solidFill>
            <a:ln w="12700" algn="ctr">
              <a:solidFill>
                <a:srgbClr val="000000"/>
              </a:solidFill>
              <a:miter lim="800000"/>
              <a:headEnd/>
              <a:tailEnd/>
            </a:ln>
            <a:effectLst>
              <a:outerShdw dist="35921" dir="2700000" algn="ctr" rotWithShape="0">
                <a:srgbClr val="808080">
                  <a:alpha val="50000"/>
                </a:srgbClr>
              </a:outerShdw>
            </a:effectLst>
          </p:spPr>
          <p:txBody>
            <a:bodyPr lIns="45720" rIns="4572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a:ln>
                    <a:noFill/>
                  </a:ln>
                  <a:solidFill>
                    <a:sysClr val="windowText" lastClr="000000"/>
                  </a:solidFill>
                  <a:effectLst/>
                  <a:uLnTx/>
                  <a:uFillTx/>
                  <a:latin typeface="Arial" charset="0"/>
                  <a:ea typeface="굴림" charset="-127"/>
                </a:rPr>
                <a:t>Integration testing</a:t>
              </a:r>
              <a:endParaRPr kumimoji="0" lang="en-US" altLang="ko-KR" sz="1000" b="0" i="0" u="none" strike="noStrike" kern="0" cap="none" spc="0" normalizeH="0" baseline="0" noProof="0">
                <a:ln>
                  <a:noFill/>
                </a:ln>
                <a:solidFill>
                  <a:srgbClr val="000000"/>
                </a:solidFill>
                <a:effectLst/>
                <a:uLnTx/>
                <a:uFillTx/>
                <a:latin typeface="Arial" charset="0"/>
                <a:ea typeface="굴림" charset="-127"/>
              </a:endParaRPr>
            </a:p>
          </p:txBody>
        </p:sp>
        <p:sp>
          <p:nvSpPr>
            <p:cNvPr id="182" name="Rectangle 26"/>
            <p:cNvSpPr>
              <a:spLocks noChangeArrowheads="1"/>
            </p:cNvSpPr>
            <p:nvPr/>
          </p:nvSpPr>
          <p:spPr bwMode="auto">
            <a:xfrm>
              <a:off x="4910" y="1146"/>
              <a:ext cx="704" cy="498"/>
            </a:xfrm>
            <a:prstGeom prst="rect">
              <a:avLst/>
            </a:prstGeom>
            <a:solidFill>
              <a:srgbClr val="FFFFFF"/>
            </a:solidFill>
            <a:ln w="12700" algn="ctr">
              <a:solidFill>
                <a:srgbClr val="000000"/>
              </a:solidFill>
              <a:miter lim="800000"/>
              <a:headEnd/>
              <a:tailEnd/>
            </a:ln>
            <a:effectLst>
              <a:outerShdw dist="45791" dir="3378596" algn="ctr" rotWithShape="0">
                <a:srgbClr val="808080">
                  <a:alpha val="50000"/>
                </a:srgbClr>
              </a:outerShdw>
            </a:effectLst>
          </p:spPr>
          <p:txBody>
            <a:bodyPr lIns="45720" rIns="4572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a:ln>
                    <a:noFill/>
                  </a:ln>
                  <a:solidFill>
                    <a:sysClr val="windowText" lastClr="000000"/>
                  </a:solidFill>
                  <a:effectLst/>
                  <a:uLnTx/>
                  <a:uFillTx/>
                  <a:latin typeface="Arial" charset="0"/>
                  <a:ea typeface="굴림" charset="-127"/>
                </a:rPr>
                <a:t>User Acceptance Testing</a:t>
              </a:r>
              <a:endParaRPr kumimoji="0" lang="en-US" altLang="ko-KR" sz="1000" b="0" i="0" u="none" strike="noStrike" kern="0" cap="none" spc="0" normalizeH="0" baseline="0" noProof="0">
                <a:ln>
                  <a:noFill/>
                </a:ln>
                <a:solidFill>
                  <a:srgbClr val="000000"/>
                </a:solidFill>
                <a:effectLst/>
                <a:uLnTx/>
                <a:uFillTx/>
                <a:latin typeface="Arial" charset="0"/>
                <a:ea typeface="굴림" charset="-127"/>
              </a:endParaRPr>
            </a:p>
          </p:txBody>
        </p:sp>
      </p:grpSp>
      <p:sp>
        <p:nvSpPr>
          <p:cNvPr id="184" name="AutoShape 55"/>
          <p:cNvSpPr>
            <a:spLocks noChangeAspect="1" noChangeArrowheads="1"/>
          </p:cNvSpPr>
          <p:nvPr/>
        </p:nvSpPr>
        <p:spPr bwMode="auto">
          <a:xfrm>
            <a:off x="171450" y="1878013"/>
            <a:ext cx="995363" cy="608012"/>
          </a:xfrm>
          <a:prstGeom prst="roundRect">
            <a:avLst>
              <a:gd name="adj" fmla="val 16667"/>
            </a:avLst>
          </a:prstGeom>
          <a:solidFill>
            <a:srgbClr val="FFFFFF"/>
          </a:solidFill>
          <a:ln w="9525">
            <a:solidFill>
              <a:srgbClr val="000000"/>
            </a:solidFill>
            <a:round/>
            <a:headEnd/>
            <a:tailEnd/>
          </a:ln>
          <a:effectLst>
            <a:outerShdw dist="35921" dir="2700000" algn="ctr" rotWithShape="0">
              <a:srgbClr val="808080"/>
            </a:outerShdw>
          </a:effectLst>
        </p:spPr>
        <p:txBody>
          <a:bodyPr lIns="45720" rIns="4572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000" b="0" i="0" u="none" strike="noStrike" kern="0" cap="none" spc="0" normalizeH="0" baseline="0" noProof="0">
              <a:ln>
                <a:noFill/>
              </a:ln>
              <a:solidFill>
                <a:sysClr val="windowText" lastClr="000000"/>
              </a:solidFill>
              <a:effectLst/>
              <a:uLnTx/>
              <a:uFillTx/>
              <a:latin typeface="Arial" charset="0"/>
              <a:ea typeface="굴림" charset="-127"/>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a:ln>
                  <a:noFill/>
                </a:ln>
                <a:solidFill>
                  <a:sysClr val="windowText" lastClr="000000"/>
                </a:solidFill>
                <a:effectLst/>
                <a:uLnTx/>
                <a:uFillTx/>
                <a:latin typeface="Arial" charset="0"/>
                <a:ea typeface="굴림" charset="-127"/>
              </a:rPr>
              <a:t>Requirements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000" b="0" i="0" u="none" strike="noStrike" kern="0" cap="none" spc="0" normalizeH="0" baseline="0" noProof="0">
              <a:ln>
                <a:noFill/>
              </a:ln>
              <a:solidFill>
                <a:sysClr val="windowText" lastClr="000000"/>
              </a:solidFill>
              <a:effectLst/>
              <a:uLnTx/>
              <a:uFillTx/>
              <a:latin typeface="Arial" charset="0"/>
              <a:ea typeface="굴림" charset="-127"/>
            </a:endParaRPr>
          </a:p>
        </p:txBody>
      </p:sp>
      <p:grpSp>
        <p:nvGrpSpPr>
          <p:cNvPr id="3" name="Group 61"/>
          <p:cNvGrpSpPr>
            <a:grpSpLocks/>
          </p:cNvGrpSpPr>
          <p:nvPr/>
        </p:nvGrpSpPr>
        <p:grpSpPr bwMode="auto">
          <a:xfrm>
            <a:off x="3432175" y="2171700"/>
            <a:ext cx="2470150" cy="2608263"/>
            <a:chOff x="2162" y="1195"/>
            <a:chExt cx="1405" cy="1643"/>
          </a:xfrm>
        </p:grpSpPr>
        <p:sp>
          <p:nvSpPr>
            <p:cNvPr id="186" name="AutoShape 62"/>
            <p:cNvSpPr>
              <a:spLocks noChangeArrowheads="1"/>
            </p:cNvSpPr>
            <p:nvPr/>
          </p:nvSpPr>
          <p:spPr bwMode="auto">
            <a:xfrm>
              <a:off x="2163" y="2626"/>
              <a:ext cx="1403" cy="212"/>
            </a:xfrm>
            <a:prstGeom prst="leftRightArrow">
              <a:avLst>
                <a:gd name="adj1" fmla="val 50000"/>
                <a:gd name="adj2" fmla="val 132358"/>
              </a:avLst>
            </a:prstGeom>
            <a:solidFill>
              <a:srgbClr val="D27800">
                <a:alpha val="20000"/>
              </a:srgbClr>
            </a:solidFill>
            <a:ln w="9525">
              <a:solidFill>
                <a:srgbClr val="C0C0C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0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187" name="AutoShape 63"/>
            <p:cNvSpPr>
              <a:spLocks noChangeArrowheads="1"/>
            </p:cNvSpPr>
            <p:nvPr/>
          </p:nvSpPr>
          <p:spPr bwMode="auto">
            <a:xfrm>
              <a:off x="2164" y="1877"/>
              <a:ext cx="1403" cy="212"/>
            </a:xfrm>
            <a:prstGeom prst="leftRightArrow">
              <a:avLst>
                <a:gd name="adj1" fmla="val 50000"/>
                <a:gd name="adj2" fmla="val 132358"/>
              </a:avLst>
            </a:prstGeom>
            <a:solidFill>
              <a:srgbClr val="D27800">
                <a:alpha val="20000"/>
              </a:srgbClr>
            </a:solidFill>
            <a:ln w="9525">
              <a:solidFill>
                <a:srgbClr val="C0C0C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0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188" name="AutoShape 64"/>
            <p:cNvSpPr>
              <a:spLocks noChangeArrowheads="1"/>
            </p:cNvSpPr>
            <p:nvPr/>
          </p:nvSpPr>
          <p:spPr bwMode="auto">
            <a:xfrm>
              <a:off x="2162" y="1195"/>
              <a:ext cx="1403" cy="212"/>
            </a:xfrm>
            <a:prstGeom prst="leftRightArrow">
              <a:avLst>
                <a:gd name="adj1" fmla="val 50000"/>
                <a:gd name="adj2" fmla="val 132358"/>
              </a:avLst>
            </a:prstGeom>
            <a:solidFill>
              <a:srgbClr val="D27800">
                <a:alpha val="20000"/>
              </a:srgbClr>
            </a:solidFill>
            <a:ln w="9525">
              <a:solidFill>
                <a:srgbClr val="C0C0C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000" b="0" i="0" u="none" strike="noStrike" kern="0" cap="none" spc="0" normalizeH="0" baseline="0" noProof="0" smtClean="0">
                <a:ln>
                  <a:noFill/>
                </a:ln>
                <a:solidFill>
                  <a:sysClr val="windowText" lastClr="000000"/>
                </a:solidFill>
                <a:effectLst/>
                <a:uLnTx/>
                <a:uFillTx/>
                <a:ea typeface="굴림" pitchFamily="50" charset="-127"/>
              </a:endParaRPr>
            </a:p>
          </p:txBody>
        </p:sp>
      </p:grpSp>
      <p:grpSp>
        <p:nvGrpSpPr>
          <p:cNvPr id="4" name="Group 75"/>
          <p:cNvGrpSpPr>
            <a:grpSpLocks/>
          </p:cNvGrpSpPr>
          <p:nvPr/>
        </p:nvGrpSpPr>
        <p:grpSpPr bwMode="auto">
          <a:xfrm>
            <a:off x="1671638" y="3209925"/>
            <a:ext cx="1323975" cy="1608138"/>
            <a:chOff x="1053" y="1944"/>
            <a:chExt cx="834" cy="1013"/>
          </a:xfrm>
        </p:grpSpPr>
        <p:sp>
          <p:nvSpPr>
            <p:cNvPr id="190" name="Rectangle 76"/>
            <p:cNvSpPr>
              <a:spLocks noChangeArrowheads="1"/>
            </p:cNvSpPr>
            <p:nvPr/>
          </p:nvSpPr>
          <p:spPr bwMode="auto">
            <a:xfrm>
              <a:off x="1053" y="1944"/>
              <a:ext cx="834" cy="1013"/>
            </a:xfrm>
            <a:prstGeom prst="rect">
              <a:avLst/>
            </a:prstGeom>
            <a:solidFill>
              <a:srgbClr val="FFFFFF"/>
            </a:solidFill>
            <a:ln w="12700" algn="ctr">
              <a:solidFill>
                <a:srgbClr val="000000"/>
              </a:solidFill>
              <a:miter lim="800000"/>
              <a:headEnd/>
              <a:tailEnd/>
            </a:ln>
            <a:effectLst>
              <a:outerShdw dist="53882" dir="2700000" algn="ctr" rotWithShape="0">
                <a:srgbClr val="808080">
                  <a:alpha val="50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ko-KR" sz="1000" b="0" i="0" u="none" strike="noStrike" kern="0" cap="none" spc="0" normalizeH="0" baseline="30000" noProof="0">
                <a:ln>
                  <a:noFill/>
                </a:ln>
                <a:solidFill>
                  <a:srgbClr val="FFFFFF"/>
                </a:solidFill>
                <a:effectLst>
                  <a:outerShdw blurRad="38100" dist="38100" dir="2700000" algn="tl">
                    <a:srgbClr val="C0C0C0"/>
                  </a:outerShdw>
                </a:effectLst>
                <a:uLnTx/>
                <a:uFillTx/>
                <a:latin typeface="Arial" pitchFamily="34" charset="0"/>
                <a:ea typeface="굴림" pitchFamily="50" charset="-127"/>
              </a:endParaRPr>
            </a:p>
          </p:txBody>
        </p:sp>
        <p:sp>
          <p:nvSpPr>
            <p:cNvPr id="191" name="Rectangle 77"/>
            <p:cNvSpPr>
              <a:spLocks noChangeArrowheads="1"/>
            </p:cNvSpPr>
            <p:nvPr/>
          </p:nvSpPr>
          <p:spPr bwMode="auto">
            <a:xfrm>
              <a:off x="1128" y="2309"/>
              <a:ext cx="617" cy="225"/>
            </a:xfrm>
            <a:prstGeom prst="rect">
              <a:avLst/>
            </a:prstGeom>
            <a:solidFill>
              <a:srgbClr val="FFFFFF"/>
            </a:solidFill>
            <a:ln w="12700" algn="ctr">
              <a:solidFill>
                <a:srgbClr val="000000"/>
              </a:solidFill>
              <a:miter lim="800000"/>
              <a:headEnd/>
              <a:tailEnd/>
            </a:ln>
            <a:effectLst>
              <a:outerShdw dist="53882" dir="2700000" algn="ctr" rotWithShape="0">
                <a:srgbClr val="808080">
                  <a:alpha val="50000"/>
                </a:srgbClr>
              </a:outerShdw>
            </a:effectLst>
          </p:spPr>
          <p:txBody>
            <a:bodyPr lIns="9144" tIns="9144" rIns="9144" bIns="9144"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a:ln>
                    <a:noFill/>
                  </a:ln>
                  <a:solidFill>
                    <a:sysClr val="windowText" lastClr="000000"/>
                  </a:solidFill>
                  <a:effectLst/>
                  <a:uLnTx/>
                  <a:uFillTx/>
                  <a:latin typeface="Arial" charset="0"/>
                  <a:ea typeface="굴림" charset="-127"/>
                </a:rPr>
                <a:t>Physical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a:ln>
                    <a:noFill/>
                  </a:ln>
                  <a:solidFill>
                    <a:sysClr val="windowText" lastClr="000000"/>
                  </a:solidFill>
                  <a:effectLst/>
                  <a:uLnTx/>
                  <a:uFillTx/>
                  <a:latin typeface="Arial" charset="0"/>
                  <a:ea typeface="굴림" charset="-127"/>
                </a:rPr>
                <a:t>Components </a:t>
              </a:r>
            </a:p>
          </p:txBody>
        </p:sp>
        <p:sp>
          <p:nvSpPr>
            <p:cNvPr id="192" name="Rectangle 78"/>
            <p:cNvSpPr>
              <a:spLocks noChangeArrowheads="1"/>
            </p:cNvSpPr>
            <p:nvPr/>
          </p:nvSpPr>
          <p:spPr bwMode="auto">
            <a:xfrm>
              <a:off x="1128" y="2012"/>
              <a:ext cx="617" cy="224"/>
            </a:xfrm>
            <a:prstGeom prst="rect">
              <a:avLst/>
            </a:prstGeom>
            <a:solidFill>
              <a:srgbClr val="FFFFFF"/>
            </a:solidFill>
            <a:ln w="12700" algn="ctr">
              <a:solidFill>
                <a:srgbClr val="000000"/>
              </a:solidFill>
              <a:miter lim="800000"/>
              <a:headEnd/>
              <a:tailEnd/>
            </a:ln>
            <a:effectLst>
              <a:outerShdw dist="53882" dir="2700000" algn="ctr" rotWithShape="0">
                <a:srgbClr val="808080">
                  <a:alpha val="50000"/>
                </a:srgbClr>
              </a:outerShdw>
            </a:effectLst>
          </p:spPr>
          <p:txBody>
            <a:bodyPr lIns="9144" tIns="9144" rIns="9144" bIns="9144"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a:ln>
                    <a:noFill/>
                  </a:ln>
                  <a:solidFill>
                    <a:sysClr val="windowText" lastClr="000000"/>
                  </a:solidFill>
                  <a:effectLst/>
                  <a:uLnTx/>
                  <a:uFillTx/>
                  <a:latin typeface="Arial" charset="0"/>
                  <a:ea typeface="굴림" charset="-127"/>
                </a:rPr>
                <a:t>Environment</a:t>
              </a:r>
            </a:p>
          </p:txBody>
        </p:sp>
        <p:sp>
          <p:nvSpPr>
            <p:cNvPr id="193" name="Rectangle 79"/>
            <p:cNvSpPr>
              <a:spLocks noChangeArrowheads="1"/>
            </p:cNvSpPr>
            <p:nvPr/>
          </p:nvSpPr>
          <p:spPr bwMode="auto">
            <a:xfrm>
              <a:off x="1128" y="2607"/>
              <a:ext cx="617" cy="224"/>
            </a:xfrm>
            <a:prstGeom prst="rect">
              <a:avLst/>
            </a:prstGeom>
            <a:solidFill>
              <a:srgbClr val="FFFFFF"/>
            </a:solidFill>
            <a:ln w="12700" algn="ctr">
              <a:solidFill>
                <a:srgbClr val="000000"/>
              </a:solidFill>
              <a:miter lim="800000"/>
              <a:headEnd/>
              <a:tailEnd/>
            </a:ln>
            <a:effectLst>
              <a:outerShdw dist="53882" dir="2700000" algn="ctr" rotWithShape="0">
                <a:srgbClr val="808080">
                  <a:alpha val="50000"/>
                </a:srgbClr>
              </a:outerShdw>
            </a:effectLst>
          </p:spPr>
          <p:txBody>
            <a:bodyPr lIns="9144" tIns="9144" rIns="9144" bIns="9144"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a:ln>
                    <a:noFill/>
                  </a:ln>
                  <a:solidFill>
                    <a:sysClr val="windowText" lastClr="000000"/>
                  </a:solidFill>
                  <a:effectLst/>
                  <a:uLnTx/>
                  <a:uFillTx/>
                  <a:latin typeface="Arial" charset="0"/>
                  <a:ea typeface="굴림" charset="-127"/>
                </a:rPr>
                <a:t>Algorithms</a:t>
              </a:r>
            </a:p>
          </p:txBody>
        </p:sp>
      </p:grpSp>
      <p:grpSp>
        <p:nvGrpSpPr>
          <p:cNvPr id="5" name="Group 88"/>
          <p:cNvGrpSpPr>
            <a:grpSpLocks/>
          </p:cNvGrpSpPr>
          <p:nvPr/>
        </p:nvGrpSpPr>
        <p:grpSpPr bwMode="auto">
          <a:xfrm>
            <a:off x="147638" y="1647825"/>
            <a:ext cx="8805862" cy="3717925"/>
            <a:chOff x="108" y="996"/>
            <a:chExt cx="5547" cy="2342"/>
          </a:xfrm>
        </p:grpSpPr>
        <p:sp>
          <p:nvSpPr>
            <p:cNvPr id="195" name="Rectangle 85"/>
            <p:cNvSpPr>
              <a:spLocks noChangeArrowheads="1"/>
            </p:cNvSpPr>
            <p:nvPr/>
          </p:nvSpPr>
          <p:spPr bwMode="auto">
            <a:xfrm>
              <a:off x="3365" y="2697"/>
              <a:ext cx="873" cy="542"/>
            </a:xfrm>
            <a:prstGeom prst="rect">
              <a:avLst/>
            </a:prstGeom>
            <a:solidFill>
              <a:srgbClr val="808080">
                <a:alpha val="10196"/>
              </a:srgbClr>
            </a:solidFill>
            <a:ln w="9525">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0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196" name="Rectangle 71"/>
            <p:cNvSpPr>
              <a:spLocks noChangeArrowheads="1"/>
            </p:cNvSpPr>
            <p:nvPr/>
          </p:nvSpPr>
          <p:spPr bwMode="auto">
            <a:xfrm rot="10800000">
              <a:off x="2396" y="996"/>
              <a:ext cx="969" cy="2342"/>
            </a:xfrm>
            <a:prstGeom prst="rect">
              <a:avLst/>
            </a:prstGeom>
            <a:solidFill>
              <a:srgbClr val="808080">
                <a:alpha val="10196"/>
              </a:srgbClr>
            </a:solidFill>
            <a:ln w="9525">
              <a:noFill/>
              <a:miter lim="800000"/>
              <a:headEnd/>
              <a:tailEnd/>
            </a:ln>
          </p:spPr>
          <p:txBody>
            <a:bodyPr vert="eaVert"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b="1" i="0" u="none" strike="noStrike" kern="0" cap="none" spc="0" normalizeH="0" baseline="0" noProof="0" dirty="0" smtClean="0">
                  <a:ln>
                    <a:noFill/>
                  </a:ln>
                  <a:solidFill>
                    <a:sysClr val="windowText" lastClr="000000"/>
                  </a:solidFill>
                  <a:effectLst/>
                  <a:uLnTx/>
                  <a:uFillTx/>
                  <a:latin typeface="Arial" pitchFamily="34" charset="0"/>
                  <a:ea typeface="굴림" pitchFamily="50" charset="-127"/>
                </a:rPr>
                <a:t>Verification and Validation</a:t>
              </a:r>
            </a:p>
          </p:txBody>
        </p:sp>
        <p:sp>
          <p:nvSpPr>
            <p:cNvPr id="197" name="Rectangle 72"/>
            <p:cNvSpPr>
              <a:spLocks noChangeArrowheads="1"/>
            </p:cNvSpPr>
            <p:nvPr/>
          </p:nvSpPr>
          <p:spPr bwMode="auto">
            <a:xfrm>
              <a:off x="3364" y="1881"/>
              <a:ext cx="1487" cy="580"/>
            </a:xfrm>
            <a:prstGeom prst="rect">
              <a:avLst/>
            </a:prstGeom>
            <a:solidFill>
              <a:srgbClr val="808080">
                <a:alpha val="10196"/>
              </a:srgbClr>
            </a:solidFill>
            <a:ln w="9525">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0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198" name="Rectangle 74"/>
            <p:cNvSpPr>
              <a:spLocks noChangeArrowheads="1"/>
            </p:cNvSpPr>
            <p:nvPr/>
          </p:nvSpPr>
          <p:spPr bwMode="auto">
            <a:xfrm>
              <a:off x="3366" y="1112"/>
              <a:ext cx="2289" cy="580"/>
            </a:xfrm>
            <a:prstGeom prst="rect">
              <a:avLst/>
            </a:prstGeom>
            <a:solidFill>
              <a:srgbClr val="808080">
                <a:alpha val="10196"/>
              </a:srgbClr>
            </a:solidFill>
            <a:ln w="9525">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0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199" name="Rectangle 80"/>
            <p:cNvSpPr>
              <a:spLocks noChangeArrowheads="1"/>
            </p:cNvSpPr>
            <p:nvPr/>
          </p:nvSpPr>
          <p:spPr bwMode="auto">
            <a:xfrm>
              <a:off x="108" y="1124"/>
              <a:ext cx="2289" cy="580"/>
            </a:xfrm>
            <a:prstGeom prst="rect">
              <a:avLst/>
            </a:prstGeom>
            <a:solidFill>
              <a:srgbClr val="808080">
                <a:alpha val="10196"/>
              </a:srgbClr>
            </a:solidFill>
            <a:ln w="9525">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0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00" name="Rectangle 81"/>
            <p:cNvSpPr>
              <a:spLocks noChangeArrowheads="1"/>
            </p:cNvSpPr>
            <p:nvPr/>
          </p:nvSpPr>
          <p:spPr bwMode="auto">
            <a:xfrm>
              <a:off x="1036" y="1875"/>
              <a:ext cx="1361" cy="580"/>
            </a:xfrm>
            <a:prstGeom prst="rect">
              <a:avLst/>
            </a:prstGeom>
            <a:solidFill>
              <a:srgbClr val="808080">
                <a:alpha val="10196"/>
              </a:srgbClr>
            </a:solidFill>
            <a:ln w="9525">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0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01" name="Rectangle 82"/>
            <p:cNvSpPr>
              <a:spLocks noChangeArrowheads="1"/>
            </p:cNvSpPr>
            <p:nvPr/>
          </p:nvSpPr>
          <p:spPr bwMode="auto">
            <a:xfrm>
              <a:off x="1523" y="2697"/>
              <a:ext cx="873" cy="542"/>
            </a:xfrm>
            <a:prstGeom prst="rect">
              <a:avLst/>
            </a:prstGeom>
            <a:solidFill>
              <a:srgbClr val="808080">
                <a:alpha val="10196"/>
              </a:srgbClr>
            </a:solidFill>
            <a:ln w="9525">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000" b="0" i="0" u="none" strike="noStrike" kern="0" cap="none" spc="0" normalizeH="0" baseline="0" noProof="0" smtClean="0">
                <a:ln>
                  <a:noFill/>
                </a:ln>
                <a:solidFill>
                  <a:sysClr val="windowText" lastClr="000000"/>
                </a:solidFill>
                <a:effectLst/>
                <a:uLnTx/>
                <a:uFillTx/>
                <a:ea typeface="굴림" pitchFamily="50" charset="-127"/>
              </a:endParaRPr>
            </a:p>
          </p:txBody>
        </p:sp>
      </p:grpSp>
      <p:sp>
        <p:nvSpPr>
          <p:cNvPr id="42" name="Title 36"/>
          <p:cNvSpPr txBox="1">
            <a:spLocks/>
          </p:cNvSpPr>
          <p:nvPr/>
        </p:nvSpPr>
        <p:spPr>
          <a:xfrm>
            <a:off x="457200" y="457200"/>
            <a:ext cx="8077200" cy="990600"/>
          </a:xfrm>
          <a:prstGeom prst="rect">
            <a:avLst/>
          </a:prstGeom>
        </p:spPr>
        <p:txBody>
          <a:bodyPr/>
          <a:lstStyle/>
          <a:p>
            <a:pPr lvl="0">
              <a:defRPr/>
            </a:pPr>
            <a:r>
              <a:rPr lang="en-US" altLang="ko-KR" sz="2800" b="1" kern="0" dirty="0" smtClean="0">
                <a:solidFill>
                  <a:srgbClr val="265787"/>
                </a:solidFill>
                <a:latin typeface="Arial" pitchFamily="34" charset="0"/>
                <a:ea typeface="굴림" pitchFamily="50" charset="-127"/>
              </a:rPr>
              <a:t>Development Process</a:t>
            </a:r>
            <a:endParaRPr lang="en-US" altLang="ko-KR" sz="2000" b="1" kern="0" dirty="0" smtClean="0">
              <a:solidFill>
                <a:srgbClr val="D27800"/>
              </a:solidFill>
              <a:latin typeface="Arial" pitchFamily="34" charset="0"/>
              <a:ea typeface="굴림" pitchFamily="50" charset="-127"/>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569913" y="1833563"/>
            <a:ext cx="8162925" cy="1016000"/>
          </a:xfrm>
        </p:spPr>
        <p:txBody>
          <a:bodyPr/>
          <a:lstStyle/>
          <a:p>
            <a:r>
              <a:rPr lang="en-US" altLang="ko-KR" sz="3600" dirty="0"/>
              <a:t>2) Static Analysis</a:t>
            </a:r>
          </a:p>
        </p:txBody>
      </p:sp>
    </p:spTree>
    <p:extLst>
      <p:ext uri="{BB962C8B-B14F-4D97-AF65-F5344CB8AC3E}">
        <p14:creationId xmlns:p14="http://schemas.microsoft.com/office/powerpoint/2010/main" val="35221393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3"/>
          <p:cNvSpPr>
            <a:spLocks noGrp="1" noChangeArrowheads="1"/>
          </p:cNvSpPr>
          <p:nvPr>
            <p:ph type="body" sz="half" idx="1"/>
          </p:nvPr>
        </p:nvSpPr>
        <p:spPr>
          <a:xfrm>
            <a:off x="301625" y="1452662"/>
            <a:ext cx="4105275" cy="4168775"/>
          </a:xfrm>
        </p:spPr>
        <p:txBody>
          <a:bodyPr/>
          <a:lstStyle/>
          <a:p>
            <a:pPr>
              <a:lnSpc>
                <a:spcPct val="80000"/>
              </a:lnSpc>
            </a:pPr>
            <a:r>
              <a:rPr lang="en-US" altLang="ko-KR" sz="2600" smtClean="0"/>
              <a:t>Arithmetic errors</a:t>
            </a:r>
          </a:p>
          <a:p>
            <a:pPr lvl="1">
              <a:lnSpc>
                <a:spcPct val="80000"/>
              </a:lnSpc>
            </a:pPr>
            <a:r>
              <a:rPr lang="en-US" altLang="ko-KR" sz="1600" smtClean="0">
                <a:ea typeface="굴림" pitchFamily="50" charset="-127"/>
              </a:rPr>
              <a:t>Found in (code)</a:t>
            </a:r>
          </a:p>
          <a:p>
            <a:pPr lvl="2">
              <a:lnSpc>
                <a:spcPct val="80000"/>
              </a:lnSpc>
            </a:pPr>
            <a:r>
              <a:rPr lang="en-US" altLang="ko-KR" sz="1800" smtClean="0">
                <a:ea typeface="굴림" pitchFamily="50" charset="-127"/>
              </a:rPr>
              <a:t>Overflows, division by zero, bit-shifts, square root of negative numbers</a:t>
            </a:r>
          </a:p>
          <a:p>
            <a:pPr lvl="1">
              <a:lnSpc>
                <a:spcPct val="80000"/>
              </a:lnSpc>
            </a:pPr>
            <a:r>
              <a:rPr lang="en-US" altLang="ko-KR" sz="1600" smtClean="0">
                <a:ea typeface="굴림" pitchFamily="50" charset="-127"/>
              </a:rPr>
              <a:t>Caused by (model)</a:t>
            </a:r>
          </a:p>
          <a:p>
            <a:pPr lvl="2">
              <a:lnSpc>
                <a:spcPct val="80000"/>
              </a:lnSpc>
            </a:pPr>
            <a:r>
              <a:rPr lang="en-US" altLang="ko-KR" sz="1800" smtClean="0">
                <a:ea typeface="굴림" pitchFamily="50" charset="-127"/>
              </a:rPr>
              <a:t>Faulty scaling, changes in or unknown calibrations, untested data ranges coming out of a subsystem into an arithmetic block</a:t>
            </a:r>
          </a:p>
          <a:p>
            <a:pPr>
              <a:lnSpc>
                <a:spcPct val="80000"/>
              </a:lnSpc>
            </a:pPr>
            <a:r>
              <a:rPr lang="en-US" altLang="ko-KR" sz="2600" smtClean="0"/>
              <a:t>Memory corruption</a:t>
            </a:r>
          </a:p>
          <a:p>
            <a:pPr lvl="1">
              <a:lnSpc>
                <a:spcPct val="80000"/>
              </a:lnSpc>
            </a:pPr>
            <a:r>
              <a:rPr lang="en-US" altLang="ko-KR" sz="1600" smtClean="0">
                <a:ea typeface="굴림" pitchFamily="50" charset="-127"/>
              </a:rPr>
              <a:t>Found in (code)</a:t>
            </a:r>
          </a:p>
          <a:p>
            <a:pPr lvl="2">
              <a:lnSpc>
                <a:spcPct val="80000"/>
              </a:lnSpc>
            </a:pPr>
            <a:r>
              <a:rPr lang="en-US" altLang="ko-KR" sz="1800" smtClean="0">
                <a:ea typeface="굴림" pitchFamily="50" charset="-127"/>
              </a:rPr>
              <a:t>Out of bound array indexes</a:t>
            </a:r>
          </a:p>
          <a:p>
            <a:pPr lvl="2">
              <a:lnSpc>
                <a:spcPct val="80000"/>
              </a:lnSpc>
            </a:pPr>
            <a:r>
              <a:rPr lang="en-US" altLang="ko-KR" sz="1800" smtClean="0">
                <a:ea typeface="굴림" pitchFamily="50" charset="-127"/>
              </a:rPr>
              <a:t>Pointer arithmetic</a:t>
            </a:r>
          </a:p>
          <a:p>
            <a:pPr lvl="1">
              <a:lnSpc>
                <a:spcPct val="80000"/>
              </a:lnSpc>
            </a:pPr>
            <a:r>
              <a:rPr lang="en-US" altLang="ko-KR" sz="1600" smtClean="0">
                <a:ea typeface="굴림" pitchFamily="50" charset="-127"/>
              </a:rPr>
              <a:t>Caused by (model)</a:t>
            </a:r>
          </a:p>
          <a:p>
            <a:pPr lvl="2">
              <a:lnSpc>
                <a:spcPct val="80000"/>
              </a:lnSpc>
            </a:pPr>
            <a:r>
              <a:rPr lang="en-US" altLang="ko-KR" sz="1800" smtClean="0">
                <a:ea typeface="굴림" pitchFamily="50" charset="-127"/>
              </a:rPr>
              <a:t>Array manipulation in Stafeflow</a:t>
            </a:r>
          </a:p>
          <a:p>
            <a:pPr lvl="2">
              <a:lnSpc>
                <a:spcPct val="80000"/>
              </a:lnSpc>
            </a:pPr>
            <a:r>
              <a:rPr lang="en-US" altLang="ko-KR" sz="1800" smtClean="0">
                <a:ea typeface="굴림" pitchFamily="50" charset="-127"/>
              </a:rPr>
              <a:t>Hand-written look-up table functions</a:t>
            </a:r>
          </a:p>
        </p:txBody>
      </p:sp>
      <p:sp>
        <p:nvSpPr>
          <p:cNvPr id="83972" name="Rectangle 4"/>
          <p:cNvSpPr>
            <a:spLocks noGrp="1" noChangeArrowheads="1"/>
          </p:cNvSpPr>
          <p:nvPr>
            <p:ph type="body" sz="half" idx="2"/>
          </p:nvPr>
        </p:nvSpPr>
        <p:spPr>
          <a:xfrm>
            <a:off x="4692650" y="1862237"/>
            <a:ext cx="4105275" cy="4051300"/>
          </a:xfrm>
        </p:spPr>
        <p:txBody>
          <a:bodyPr/>
          <a:lstStyle/>
          <a:p>
            <a:pPr>
              <a:lnSpc>
                <a:spcPct val="80000"/>
              </a:lnSpc>
            </a:pPr>
            <a:r>
              <a:rPr lang="en-US" altLang="ko-KR" sz="2600" smtClean="0"/>
              <a:t>Data truncation</a:t>
            </a:r>
          </a:p>
          <a:p>
            <a:pPr lvl="1">
              <a:lnSpc>
                <a:spcPct val="80000"/>
              </a:lnSpc>
            </a:pPr>
            <a:r>
              <a:rPr lang="en-US" altLang="ko-KR" sz="1600" smtClean="0">
                <a:ea typeface="굴림" pitchFamily="50" charset="-127"/>
              </a:rPr>
              <a:t>Found in (code)</a:t>
            </a:r>
          </a:p>
          <a:p>
            <a:pPr lvl="2">
              <a:lnSpc>
                <a:spcPct val="80000"/>
              </a:lnSpc>
            </a:pPr>
            <a:r>
              <a:rPr lang="en-US" altLang="ko-KR" sz="1800" smtClean="0">
                <a:ea typeface="굴림" pitchFamily="50" charset="-127"/>
              </a:rPr>
              <a:t>Overflows</a:t>
            </a:r>
          </a:p>
          <a:p>
            <a:pPr lvl="2">
              <a:lnSpc>
                <a:spcPct val="80000"/>
              </a:lnSpc>
            </a:pPr>
            <a:r>
              <a:rPr lang="en-US" altLang="ko-KR" sz="1800" smtClean="0">
                <a:ea typeface="굴림" pitchFamily="50" charset="-127"/>
              </a:rPr>
              <a:t>Wrap around</a:t>
            </a:r>
          </a:p>
          <a:p>
            <a:pPr lvl="1">
              <a:lnSpc>
                <a:spcPct val="80000"/>
              </a:lnSpc>
            </a:pPr>
            <a:r>
              <a:rPr lang="en-US" altLang="ko-KR" sz="1600" smtClean="0">
                <a:ea typeface="굴림" pitchFamily="50" charset="-127"/>
              </a:rPr>
              <a:t>Caused by (model)</a:t>
            </a:r>
          </a:p>
          <a:p>
            <a:pPr lvl="2">
              <a:lnSpc>
                <a:spcPct val="80000"/>
              </a:lnSpc>
            </a:pPr>
            <a:r>
              <a:rPr lang="en-US" altLang="ko-KR" sz="1800" smtClean="0">
                <a:ea typeface="굴림" pitchFamily="50" charset="-127"/>
              </a:rPr>
              <a:t>Saturations leading to unexpected data flow inside the generated code </a:t>
            </a:r>
          </a:p>
          <a:p>
            <a:pPr>
              <a:lnSpc>
                <a:spcPct val="80000"/>
              </a:lnSpc>
            </a:pPr>
            <a:r>
              <a:rPr lang="en-US" altLang="ko-KR" sz="2600" smtClean="0"/>
              <a:t>Coding errors</a:t>
            </a:r>
          </a:p>
          <a:p>
            <a:pPr lvl="1">
              <a:lnSpc>
                <a:spcPct val="80000"/>
              </a:lnSpc>
            </a:pPr>
            <a:r>
              <a:rPr lang="en-US" altLang="ko-KR" sz="1600" smtClean="0">
                <a:ea typeface="굴림" pitchFamily="50" charset="-127"/>
              </a:rPr>
              <a:t>Found in (code) </a:t>
            </a:r>
          </a:p>
          <a:p>
            <a:pPr lvl="2">
              <a:lnSpc>
                <a:spcPct val="80000"/>
              </a:lnSpc>
            </a:pPr>
            <a:r>
              <a:rPr lang="en-US" altLang="ko-KR" sz="1800" smtClean="0">
                <a:ea typeface="굴림" pitchFamily="50" charset="-127"/>
              </a:rPr>
              <a:t>Non initialized data</a:t>
            </a:r>
          </a:p>
          <a:p>
            <a:pPr lvl="2">
              <a:lnSpc>
                <a:spcPct val="80000"/>
              </a:lnSpc>
            </a:pPr>
            <a:r>
              <a:rPr lang="en-US" altLang="ko-KR" sz="1800" smtClean="0">
                <a:ea typeface="굴림" pitchFamily="50" charset="-127"/>
              </a:rPr>
              <a:t>Dead code leading to unreachable transitions or states</a:t>
            </a:r>
          </a:p>
          <a:p>
            <a:pPr lvl="1">
              <a:lnSpc>
                <a:spcPct val="80000"/>
              </a:lnSpc>
            </a:pPr>
            <a:r>
              <a:rPr lang="en-US" altLang="ko-KR" sz="1600" smtClean="0">
                <a:ea typeface="굴림" pitchFamily="50" charset="-127"/>
              </a:rPr>
              <a:t>Caused by (model) </a:t>
            </a:r>
          </a:p>
          <a:p>
            <a:pPr lvl="2">
              <a:lnSpc>
                <a:spcPct val="80000"/>
              </a:lnSpc>
            </a:pPr>
            <a:r>
              <a:rPr lang="en-US" altLang="ko-KR" sz="1800" smtClean="0">
                <a:ea typeface="굴림" pitchFamily="50" charset="-127"/>
              </a:rPr>
              <a:t>Faulty Stateflow programming</a:t>
            </a:r>
          </a:p>
        </p:txBody>
      </p:sp>
      <p:sp>
        <p:nvSpPr>
          <p:cNvPr id="30" name="Title 29"/>
          <p:cNvSpPr>
            <a:spLocks noGrp="1"/>
          </p:cNvSpPr>
          <p:nvPr>
            <p:ph type="title"/>
          </p:nvPr>
        </p:nvSpPr>
        <p:spPr/>
        <p:txBody>
          <a:bodyPr/>
          <a:lstStyle/>
          <a:p>
            <a:r>
              <a:rPr lang="en-US" altLang="ko-KR" dirty="0" smtClean="0"/>
              <a:t>Runtime Errors</a:t>
            </a:r>
            <a:endParaRPr lang="ko-KR" altLang="en-US" dirty="0"/>
          </a:p>
        </p:txBody>
      </p:sp>
    </p:spTree>
    <p:extLst>
      <p:ext uri="{BB962C8B-B14F-4D97-AF65-F5344CB8AC3E}">
        <p14:creationId xmlns:p14="http://schemas.microsoft.com/office/powerpoint/2010/main" val="57924843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0" latinLnBrk="0" hangingPunct="0"/>
            <a:r>
              <a:rPr lang="en-US" altLang="en-US" dirty="0" smtClean="0"/>
              <a:t>CATEGORY OF STATIC ANALYSIS OF USING TOOLS</a:t>
            </a:r>
            <a:endParaRPr lang="ko-KR" altLang="en-US" dirty="0"/>
          </a:p>
        </p:txBody>
      </p:sp>
      <p:grpSp>
        <p:nvGrpSpPr>
          <p:cNvPr id="2053" name="Group 2052"/>
          <p:cNvGrpSpPr/>
          <p:nvPr/>
        </p:nvGrpSpPr>
        <p:grpSpPr>
          <a:xfrm>
            <a:off x="1325034" y="2185119"/>
            <a:ext cx="6127286" cy="3332113"/>
            <a:chOff x="1325034" y="2185119"/>
            <a:chExt cx="6127286" cy="3332113"/>
          </a:xfrm>
        </p:grpSpPr>
        <p:grpSp>
          <p:nvGrpSpPr>
            <p:cNvPr id="10" name="Group 9"/>
            <p:cNvGrpSpPr/>
            <p:nvPr/>
          </p:nvGrpSpPr>
          <p:grpSpPr>
            <a:xfrm>
              <a:off x="2481416" y="2384406"/>
              <a:ext cx="2880320" cy="2735349"/>
              <a:chOff x="1475656" y="1844824"/>
              <a:chExt cx="2880320" cy="2735349"/>
            </a:xfrm>
          </p:grpSpPr>
          <p:sp>
            <p:nvSpPr>
              <p:cNvPr id="4" name="Oval 3"/>
              <p:cNvSpPr/>
              <p:nvPr/>
            </p:nvSpPr>
            <p:spPr>
              <a:xfrm>
                <a:off x="2080295" y="1844824"/>
                <a:ext cx="1656184" cy="1656184"/>
              </a:xfrm>
              <a:prstGeom prst="ellipse">
                <a:avLst/>
              </a:prstGeom>
              <a:solidFill>
                <a:srgbClr val="7030A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ko-KR" altLang="en-US" b="1" dirty="0" smtClean="0">
                  <a:latin typeface="Arial" pitchFamily="34" charset="0"/>
                  <a:cs typeface="Arial" pitchFamily="34" charset="0"/>
                </a:endParaRPr>
              </a:p>
            </p:txBody>
          </p:sp>
          <p:sp>
            <p:nvSpPr>
              <p:cNvPr id="6" name="Oval 5"/>
              <p:cNvSpPr/>
              <p:nvPr/>
            </p:nvSpPr>
            <p:spPr>
              <a:xfrm>
                <a:off x="1475656" y="2923989"/>
                <a:ext cx="1656184" cy="1656184"/>
              </a:xfrm>
              <a:prstGeom prst="ellipse">
                <a:avLst/>
              </a:prstGeom>
              <a:solidFill>
                <a:srgbClr val="FFC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ko-KR" altLang="en-US" b="1" dirty="0" smtClean="0">
                  <a:latin typeface="Arial" pitchFamily="34" charset="0"/>
                  <a:cs typeface="Arial" pitchFamily="34" charset="0"/>
                </a:endParaRPr>
              </a:p>
            </p:txBody>
          </p:sp>
          <p:sp>
            <p:nvSpPr>
              <p:cNvPr id="7" name="Oval 6"/>
              <p:cNvSpPr/>
              <p:nvPr/>
            </p:nvSpPr>
            <p:spPr>
              <a:xfrm>
                <a:off x="2699792" y="2921707"/>
                <a:ext cx="1656184" cy="1656184"/>
              </a:xfrm>
              <a:prstGeom prst="ellipse">
                <a:avLst/>
              </a:prstGeom>
              <a:solidFill>
                <a:srgbClr val="00B05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ko-KR" altLang="en-US" b="1" dirty="0" smtClean="0">
                  <a:latin typeface="Arial" pitchFamily="34" charset="0"/>
                  <a:cs typeface="Arial" pitchFamily="34" charset="0"/>
                </a:endParaRPr>
              </a:p>
            </p:txBody>
          </p:sp>
        </p:grpSp>
        <p:cxnSp>
          <p:nvCxnSpPr>
            <p:cNvPr id="14" name="Straight Connector 13"/>
            <p:cNvCxnSpPr/>
            <p:nvPr/>
          </p:nvCxnSpPr>
          <p:spPr>
            <a:xfrm flipV="1">
              <a:off x="4401993" y="2492896"/>
              <a:ext cx="340246" cy="504056"/>
            </a:xfrm>
            <a:prstGeom prst="line">
              <a:avLst/>
            </a:prstGeom>
            <a:ln w="1905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742239" y="2492896"/>
              <a:ext cx="2636061" cy="0"/>
            </a:xfrm>
            <a:prstGeom prst="line">
              <a:avLst/>
            </a:prstGeom>
            <a:ln w="19050">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690025" y="2185119"/>
              <a:ext cx="1700850" cy="307777"/>
            </a:xfrm>
            <a:prstGeom prst="rect">
              <a:avLst/>
            </a:prstGeom>
            <a:noFill/>
          </p:spPr>
          <p:txBody>
            <a:bodyPr wrap="none" rtlCol="0">
              <a:spAutoFit/>
            </a:bodyPr>
            <a:lstStyle/>
            <a:p>
              <a:pPr eaLnBrk="0" hangingPunct="0"/>
              <a:r>
                <a:rPr lang="en-US" altLang="ko-KR" sz="1400" dirty="0" smtClean="0">
                  <a:solidFill>
                    <a:srgbClr val="7030A0"/>
                  </a:solidFill>
                  <a:latin typeface="Arial" pitchFamily="34" charset="0"/>
                  <a:cs typeface="Arial" pitchFamily="34" charset="0"/>
                </a:rPr>
                <a:t>Compiler Warnings</a:t>
              </a:r>
              <a:endParaRPr lang="ko-KR" altLang="en-US" sz="1400" dirty="0">
                <a:solidFill>
                  <a:srgbClr val="7030A0"/>
                </a:solidFill>
                <a:latin typeface="Arial" pitchFamily="34" charset="0"/>
                <a:cs typeface="Arial" pitchFamily="34" charset="0"/>
              </a:endParaRPr>
            </a:p>
          </p:txBody>
        </p:sp>
        <p:cxnSp>
          <p:nvCxnSpPr>
            <p:cNvPr id="21" name="Straight Connector 20"/>
            <p:cNvCxnSpPr/>
            <p:nvPr/>
          </p:nvCxnSpPr>
          <p:spPr>
            <a:xfrm flipH="1">
              <a:off x="2769448" y="4725144"/>
              <a:ext cx="316608" cy="504056"/>
            </a:xfrm>
            <a:prstGeom prst="line">
              <a:avLst/>
            </a:prstGeom>
            <a:ln w="1905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1401636" y="5229200"/>
              <a:ext cx="1367812" cy="0"/>
            </a:xfrm>
            <a:prstGeom prst="line">
              <a:avLst/>
            </a:prstGeom>
            <a:ln w="19050">
              <a:solidFill>
                <a:srgbClr val="FFC000"/>
              </a:solidFill>
              <a:prstDash val="dash"/>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545652" y="4921423"/>
              <a:ext cx="1229824" cy="307777"/>
            </a:xfrm>
            <a:prstGeom prst="rect">
              <a:avLst/>
            </a:prstGeom>
            <a:noFill/>
          </p:spPr>
          <p:txBody>
            <a:bodyPr wrap="none" rtlCol="0">
              <a:spAutoFit/>
            </a:bodyPr>
            <a:lstStyle/>
            <a:p>
              <a:pPr eaLnBrk="0" hangingPunct="0"/>
              <a:r>
                <a:rPr lang="en-US" altLang="ko-KR" sz="1400" dirty="0" smtClean="0">
                  <a:solidFill>
                    <a:srgbClr val="FFC000"/>
                  </a:solidFill>
                  <a:latin typeface="Arial" pitchFamily="34" charset="0"/>
                  <a:cs typeface="Arial" pitchFamily="34" charset="0"/>
                </a:rPr>
                <a:t>Bug Findings</a:t>
              </a:r>
              <a:endParaRPr lang="ko-KR" altLang="en-US" sz="1400" dirty="0">
                <a:solidFill>
                  <a:srgbClr val="FFC000"/>
                </a:solidFill>
                <a:latin typeface="Arial" pitchFamily="34" charset="0"/>
                <a:cs typeface="Arial" pitchFamily="34" charset="0"/>
              </a:endParaRPr>
            </a:p>
          </p:txBody>
        </p:sp>
        <p:cxnSp>
          <p:nvCxnSpPr>
            <p:cNvPr id="29" name="Straight Connector 28"/>
            <p:cNvCxnSpPr/>
            <p:nvPr/>
          </p:nvCxnSpPr>
          <p:spPr>
            <a:xfrm>
              <a:off x="5021539" y="4725144"/>
              <a:ext cx="316608" cy="504056"/>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5361736" y="5229200"/>
              <a:ext cx="1584516" cy="0"/>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290068" y="4921423"/>
              <a:ext cx="1476686" cy="307777"/>
            </a:xfrm>
            <a:prstGeom prst="rect">
              <a:avLst/>
            </a:prstGeom>
            <a:noFill/>
          </p:spPr>
          <p:txBody>
            <a:bodyPr wrap="none" rtlCol="0">
              <a:spAutoFit/>
            </a:bodyPr>
            <a:lstStyle/>
            <a:p>
              <a:pPr eaLnBrk="0" hangingPunct="0"/>
              <a:r>
                <a:rPr lang="en-US" altLang="ko-KR" sz="1400" dirty="0" smtClean="0">
                  <a:solidFill>
                    <a:srgbClr val="00B050"/>
                  </a:solidFill>
                  <a:latin typeface="Arial" pitchFamily="34" charset="0"/>
                  <a:cs typeface="Arial" pitchFamily="34" charset="0"/>
                </a:rPr>
                <a:t>Formal Methods</a:t>
              </a:r>
              <a:endParaRPr lang="ko-KR" altLang="en-US" sz="1400" dirty="0">
                <a:solidFill>
                  <a:srgbClr val="00B050"/>
                </a:solidFill>
                <a:latin typeface="Arial" pitchFamily="34" charset="0"/>
                <a:cs typeface="Arial" pitchFamily="34" charset="0"/>
              </a:endParaRPr>
            </a:p>
          </p:txBody>
        </p:sp>
        <p:sp>
          <p:nvSpPr>
            <p:cNvPr id="33" name="TextBox 32"/>
            <p:cNvSpPr txBox="1"/>
            <p:nvPr/>
          </p:nvSpPr>
          <p:spPr>
            <a:xfrm>
              <a:off x="4690025" y="2492896"/>
              <a:ext cx="2762295" cy="307777"/>
            </a:xfrm>
            <a:prstGeom prst="rect">
              <a:avLst/>
            </a:prstGeom>
            <a:noFill/>
          </p:spPr>
          <p:txBody>
            <a:bodyPr wrap="none" rtlCol="0">
              <a:spAutoFit/>
            </a:bodyPr>
            <a:lstStyle/>
            <a:p>
              <a:pPr eaLnBrk="0" hangingPunct="0"/>
              <a:r>
                <a:rPr lang="en-US" altLang="ko-KR" sz="1400" dirty="0" smtClean="0">
                  <a:solidFill>
                    <a:srgbClr val="7030A0"/>
                  </a:solidFill>
                  <a:latin typeface="Arial" pitchFamily="34" charset="0"/>
                  <a:cs typeface="Arial" pitchFamily="34" charset="0"/>
                </a:rPr>
                <a:t>Code Metrics, and Coding Rules</a:t>
              </a:r>
              <a:endParaRPr lang="ko-KR" altLang="en-US" sz="1400" dirty="0">
                <a:solidFill>
                  <a:srgbClr val="7030A0"/>
                </a:solidFill>
                <a:latin typeface="Arial" pitchFamily="34" charset="0"/>
                <a:cs typeface="Arial" pitchFamily="34" charset="0"/>
              </a:endParaRPr>
            </a:p>
          </p:txBody>
        </p:sp>
        <p:sp>
          <p:nvSpPr>
            <p:cNvPr id="36" name="TextBox 35"/>
            <p:cNvSpPr txBox="1"/>
            <p:nvPr/>
          </p:nvSpPr>
          <p:spPr>
            <a:xfrm>
              <a:off x="5290068" y="5209455"/>
              <a:ext cx="1745991" cy="307777"/>
            </a:xfrm>
            <a:prstGeom prst="rect">
              <a:avLst/>
            </a:prstGeom>
            <a:noFill/>
          </p:spPr>
          <p:txBody>
            <a:bodyPr wrap="none" rtlCol="0">
              <a:spAutoFit/>
            </a:bodyPr>
            <a:lstStyle/>
            <a:p>
              <a:pPr eaLnBrk="0" hangingPunct="0"/>
              <a:r>
                <a:rPr lang="en-US" altLang="ko-KR" sz="1400" dirty="0" smtClean="0">
                  <a:solidFill>
                    <a:srgbClr val="00B050"/>
                  </a:solidFill>
                  <a:latin typeface="Arial" pitchFamily="34" charset="0"/>
                  <a:cs typeface="Arial" pitchFamily="34" charset="0"/>
                </a:rPr>
                <a:t>(No False negative)</a:t>
              </a:r>
              <a:endParaRPr lang="ko-KR" altLang="en-US" sz="1400" dirty="0">
                <a:solidFill>
                  <a:srgbClr val="00B050"/>
                </a:solidFill>
                <a:latin typeface="Arial" pitchFamily="34" charset="0"/>
                <a:cs typeface="Arial" pitchFamily="34" charset="0"/>
              </a:endParaRPr>
            </a:p>
          </p:txBody>
        </p:sp>
        <p:sp>
          <p:nvSpPr>
            <p:cNvPr id="38" name="TextBox 37"/>
            <p:cNvSpPr txBox="1"/>
            <p:nvPr/>
          </p:nvSpPr>
          <p:spPr>
            <a:xfrm>
              <a:off x="1325034" y="5209455"/>
              <a:ext cx="1516762" cy="307777"/>
            </a:xfrm>
            <a:prstGeom prst="rect">
              <a:avLst/>
            </a:prstGeom>
            <a:noFill/>
          </p:spPr>
          <p:txBody>
            <a:bodyPr wrap="none" rtlCol="0">
              <a:spAutoFit/>
            </a:bodyPr>
            <a:lstStyle/>
            <a:p>
              <a:pPr eaLnBrk="0" hangingPunct="0"/>
              <a:r>
                <a:rPr lang="en-US" altLang="ko-KR" sz="1400" dirty="0" smtClean="0">
                  <a:solidFill>
                    <a:srgbClr val="FFC000"/>
                  </a:solidFill>
                  <a:latin typeface="Arial" pitchFamily="34" charset="0"/>
                  <a:cs typeface="Arial" pitchFamily="34" charset="0"/>
                </a:rPr>
                <a:t>(False negative)</a:t>
              </a:r>
              <a:endParaRPr lang="ko-KR" altLang="en-US" sz="1400" dirty="0">
                <a:solidFill>
                  <a:srgbClr val="FFC000"/>
                </a:solidFill>
                <a:latin typeface="Arial" pitchFamily="34" charset="0"/>
                <a:cs typeface="Arial" pitchFamily="34" charset="0"/>
              </a:endParaRPr>
            </a:p>
          </p:txBody>
        </p:sp>
      </p:grpSp>
      <p:sp>
        <p:nvSpPr>
          <p:cNvPr id="20" name="TextBox 19"/>
          <p:cNvSpPr txBox="1"/>
          <p:nvPr/>
        </p:nvSpPr>
        <p:spPr>
          <a:xfrm>
            <a:off x="3174262" y="3001307"/>
            <a:ext cx="1487908" cy="307777"/>
          </a:xfrm>
          <a:prstGeom prst="rect">
            <a:avLst/>
          </a:prstGeom>
          <a:noFill/>
          <a:effectLst>
            <a:outerShdw blurRad="50800" dist="38100" dir="2700000" algn="tl" rotWithShape="0">
              <a:prstClr val="black">
                <a:alpha val="40000"/>
              </a:prstClr>
            </a:outerShdw>
          </a:effectLst>
        </p:spPr>
        <p:txBody>
          <a:bodyPr wrap="none" rtlCol="0">
            <a:spAutoFit/>
          </a:bodyPr>
          <a:lstStyle/>
          <a:p>
            <a:pPr eaLnBrk="0" hangingPunct="0"/>
            <a:r>
              <a:rPr lang="en-US" altLang="ko-KR" sz="1400" dirty="0" smtClean="0">
                <a:solidFill>
                  <a:schemeClr val="bg1"/>
                </a:solidFill>
                <a:latin typeface="Arial" pitchFamily="34" charset="0"/>
                <a:cs typeface="Arial" pitchFamily="34" charset="0"/>
              </a:rPr>
              <a:t>Error Prevention</a:t>
            </a:r>
            <a:endParaRPr lang="ko-KR" altLang="en-US" sz="1400" dirty="0">
              <a:solidFill>
                <a:schemeClr val="bg1"/>
              </a:solidFill>
              <a:latin typeface="Arial" pitchFamily="34" charset="0"/>
              <a:cs typeface="Arial" pitchFamily="34" charset="0"/>
            </a:endParaRPr>
          </a:p>
        </p:txBody>
      </p:sp>
      <p:sp>
        <p:nvSpPr>
          <p:cNvPr id="22" name="TextBox 21"/>
          <p:cNvSpPr txBox="1"/>
          <p:nvPr/>
        </p:nvSpPr>
        <p:spPr>
          <a:xfrm>
            <a:off x="3223955" y="4135492"/>
            <a:ext cx="1388522" cy="307777"/>
          </a:xfrm>
          <a:prstGeom prst="rect">
            <a:avLst/>
          </a:prstGeom>
          <a:noFill/>
          <a:effectLst>
            <a:outerShdw blurRad="50800" dist="38100" dir="2700000" algn="tl" rotWithShape="0">
              <a:prstClr val="black">
                <a:alpha val="40000"/>
              </a:prstClr>
            </a:outerShdw>
          </a:effectLst>
        </p:spPr>
        <p:txBody>
          <a:bodyPr wrap="none" rtlCol="0">
            <a:spAutoFit/>
          </a:bodyPr>
          <a:lstStyle/>
          <a:p>
            <a:pPr eaLnBrk="0" hangingPunct="0"/>
            <a:r>
              <a:rPr lang="en-US" altLang="ko-KR" sz="1400" dirty="0" smtClean="0">
                <a:solidFill>
                  <a:schemeClr val="bg1"/>
                </a:solidFill>
                <a:latin typeface="Arial" pitchFamily="34" charset="0"/>
                <a:cs typeface="Arial" pitchFamily="34" charset="0"/>
              </a:rPr>
              <a:t>Error Detection</a:t>
            </a:r>
            <a:endParaRPr lang="ko-KR" altLang="en-US" sz="14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726448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053"/>
                                        </p:tgtEl>
                                        <p:attrNameLst>
                                          <p:attrName>style.visibility</p:attrName>
                                        </p:attrNameLst>
                                      </p:cBhvr>
                                      <p:to>
                                        <p:strVal val="visible"/>
                                      </p:to>
                                    </p:set>
                                    <p:anim calcmode="lin" valueType="num">
                                      <p:cBhvr>
                                        <p:cTn id="7" dur="2000" fill="hold"/>
                                        <p:tgtEl>
                                          <p:spTgt spid="2053"/>
                                        </p:tgtEl>
                                        <p:attrNameLst>
                                          <p:attrName>ppt_w</p:attrName>
                                        </p:attrNameLst>
                                      </p:cBhvr>
                                      <p:tavLst>
                                        <p:tav tm="0">
                                          <p:val>
                                            <p:fltVal val="0"/>
                                          </p:val>
                                        </p:tav>
                                        <p:tav tm="100000">
                                          <p:val>
                                            <p:strVal val="#ppt_w"/>
                                          </p:val>
                                        </p:tav>
                                      </p:tavLst>
                                    </p:anim>
                                    <p:anim calcmode="lin" valueType="num">
                                      <p:cBhvr>
                                        <p:cTn id="8" dur="2000" fill="hold"/>
                                        <p:tgtEl>
                                          <p:spTgt spid="2053"/>
                                        </p:tgtEl>
                                        <p:attrNameLst>
                                          <p:attrName>ppt_h</p:attrName>
                                        </p:attrNameLst>
                                      </p:cBhvr>
                                      <p:tavLst>
                                        <p:tav tm="0">
                                          <p:val>
                                            <p:fltVal val="0"/>
                                          </p:val>
                                        </p:tav>
                                        <p:tav tm="100000">
                                          <p:val>
                                            <p:strVal val="#ppt_h"/>
                                          </p:val>
                                        </p:tav>
                                      </p:tavLst>
                                    </p:anim>
                                    <p:anim calcmode="lin" valueType="num">
                                      <p:cBhvr>
                                        <p:cTn id="9" dur="2000" fill="hold"/>
                                        <p:tgtEl>
                                          <p:spTgt spid="2053"/>
                                        </p:tgtEl>
                                        <p:attrNameLst>
                                          <p:attrName>style.rotation</p:attrName>
                                        </p:attrNameLst>
                                      </p:cBhvr>
                                      <p:tavLst>
                                        <p:tav tm="0">
                                          <p:val>
                                            <p:fltVal val="90"/>
                                          </p:val>
                                        </p:tav>
                                        <p:tav tm="100000">
                                          <p:val>
                                            <p:fltVal val="0"/>
                                          </p:val>
                                        </p:tav>
                                      </p:tavLst>
                                    </p:anim>
                                    <p:animEffect transition="in" filter="fade">
                                      <p:cBhvr>
                                        <p:cTn id="10" dur="2000"/>
                                        <p:tgtEl>
                                          <p:spTgt spid="2053"/>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p:cTn id="15" dur="750" fill="hold"/>
                                        <p:tgtEl>
                                          <p:spTgt spid="20"/>
                                        </p:tgtEl>
                                        <p:attrNameLst>
                                          <p:attrName>ppt_w</p:attrName>
                                        </p:attrNameLst>
                                      </p:cBhvr>
                                      <p:tavLst>
                                        <p:tav tm="0">
                                          <p:val>
                                            <p:fltVal val="0"/>
                                          </p:val>
                                        </p:tav>
                                        <p:tav tm="100000">
                                          <p:val>
                                            <p:strVal val="#ppt_w"/>
                                          </p:val>
                                        </p:tav>
                                      </p:tavLst>
                                    </p:anim>
                                    <p:anim calcmode="lin" valueType="num">
                                      <p:cBhvr>
                                        <p:cTn id="16" dur="750" fill="hold"/>
                                        <p:tgtEl>
                                          <p:spTgt spid="20"/>
                                        </p:tgtEl>
                                        <p:attrNameLst>
                                          <p:attrName>ppt_h</p:attrName>
                                        </p:attrNameLst>
                                      </p:cBhvr>
                                      <p:tavLst>
                                        <p:tav tm="0">
                                          <p:val>
                                            <p:fltVal val="0"/>
                                          </p:val>
                                        </p:tav>
                                        <p:tav tm="100000">
                                          <p:val>
                                            <p:strVal val="#ppt_h"/>
                                          </p:val>
                                        </p:tav>
                                      </p:tavLst>
                                    </p:anim>
                                    <p:animEffect transition="in" filter="fade">
                                      <p:cBhvr>
                                        <p:cTn id="17" dur="750"/>
                                        <p:tgtEl>
                                          <p:spTgt spid="20"/>
                                        </p:tgtEl>
                                      </p:cBhvr>
                                    </p:animEffect>
                                  </p:childTnLst>
                                </p:cTn>
                              </p:par>
                            </p:childTnLst>
                          </p:cTn>
                        </p:par>
                        <p:par>
                          <p:cTn id="18" fill="hold">
                            <p:stCondLst>
                              <p:cond delay="750"/>
                            </p:stCondLst>
                            <p:childTnLst>
                              <p:par>
                                <p:cTn id="19" presetID="53" presetClass="entr" presetSubtype="16" fill="hold" grpId="0" nodeType="afterEffect">
                                  <p:stCondLst>
                                    <p:cond delay="1000"/>
                                  </p:stCondLst>
                                  <p:childTnLst>
                                    <p:set>
                                      <p:cBhvr>
                                        <p:cTn id="20" dur="1" fill="hold">
                                          <p:stCondLst>
                                            <p:cond delay="0"/>
                                          </p:stCondLst>
                                        </p:cTn>
                                        <p:tgtEl>
                                          <p:spTgt spid="22"/>
                                        </p:tgtEl>
                                        <p:attrNameLst>
                                          <p:attrName>style.visibility</p:attrName>
                                        </p:attrNameLst>
                                      </p:cBhvr>
                                      <p:to>
                                        <p:strVal val="visible"/>
                                      </p:to>
                                    </p:set>
                                    <p:anim calcmode="lin" valueType="num">
                                      <p:cBhvr>
                                        <p:cTn id="21" dur="750" fill="hold"/>
                                        <p:tgtEl>
                                          <p:spTgt spid="22"/>
                                        </p:tgtEl>
                                        <p:attrNameLst>
                                          <p:attrName>ppt_w</p:attrName>
                                        </p:attrNameLst>
                                      </p:cBhvr>
                                      <p:tavLst>
                                        <p:tav tm="0">
                                          <p:val>
                                            <p:fltVal val="0"/>
                                          </p:val>
                                        </p:tav>
                                        <p:tav tm="100000">
                                          <p:val>
                                            <p:strVal val="#ppt_w"/>
                                          </p:val>
                                        </p:tav>
                                      </p:tavLst>
                                    </p:anim>
                                    <p:anim calcmode="lin" valueType="num">
                                      <p:cBhvr>
                                        <p:cTn id="22" dur="750" fill="hold"/>
                                        <p:tgtEl>
                                          <p:spTgt spid="22"/>
                                        </p:tgtEl>
                                        <p:attrNameLst>
                                          <p:attrName>ppt_h</p:attrName>
                                        </p:attrNameLst>
                                      </p:cBhvr>
                                      <p:tavLst>
                                        <p:tav tm="0">
                                          <p:val>
                                            <p:fltVal val="0"/>
                                          </p:val>
                                        </p:tav>
                                        <p:tav tm="100000">
                                          <p:val>
                                            <p:strVal val="#ppt_h"/>
                                          </p:val>
                                        </p:tav>
                                      </p:tavLst>
                                    </p:anim>
                                    <p:animEffect transition="in" filter="fade">
                                      <p:cBhvr>
                                        <p:cTn id="23"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0" latinLnBrk="0" hangingPunct="0"/>
            <a:r>
              <a:rPr lang="en-US" altLang="ko-KR" dirty="0" smtClean="0"/>
              <a:t>Polyspace PRODUCTS</a:t>
            </a:r>
            <a:endParaRPr lang="ko-KR" altLang="en-US" dirty="0"/>
          </a:p>
        </p:txBody>
      </p:sp>
      <p:grpSp>
        <p:nvGrpSpPr>
          <p:cNvPr id="4" name="Group 3"/>
          <p:cNvGrpSpPr/>
          <p:nvPr/>
        </p:nvGrpSpPr>
        <p:grpSpPr>
          <a:xfrm>
            <a:off x="1325034" y="2185119"/>
            <a:ext cx="6127286" cy="3332113"/>
            <a:chOff x="1325034" y="2185119"/>
            <a:chExt cx="6127286" cy="3332113"/>
          </a:xfrm>
        </p:grpSpPr>
        <p:grpSp>
          <p:nvGrpSpPr>
            <p:cNvPr id="5" name="Group 4"/>
            <p:cNvGrpSpPr/>
            <p:nvPr/>
          </p:nvGrpSpPr>
          <p:grpSpPr>
            <a:xfrm>
              <a:off x="2481416" y="2384406"/>
              <a:ext cx="2880320" cy="2735349"/>
              <a:chOff x="1475656" y="1844824"/>
              <a:chExt cx="2880320" cy="2735349"/>
            </a:xfrm>
          </p:grpSpPr>
          <p:sp>
            <p:nvSpPr>
              <p:cNvPr id="18" name="Oval 17"/>
              <p:cNvSpPr/>
              <p:nvPr/>
            </p:nvSpPr>
            <p:spPr>
              <a:xfrm>
                <a:off x="2080295" y="1844824"/>
                <a:ext cx="1656184" cy="1656184"/>
              </a:xfrm>
              <a:prstGeom prst="ellipse">
                <a:avLst/>
              </a:prstGeom>
              <a:solidFill>
                <a:srgbClr val="7030A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ko-KR" altLang="en-US" b="1" dirty="0" smtClean="0">
                  <a:latin typeface="Arial" pitchFamily="34" charset="0"/>
                  <a:cs typeface="Arial" pitchFamily="34" charset="0"/>
                </a:endParaRPr>
              </a:p>
            </p:txBody>
          </p:sp>
          <p:sp>
            <p:nvSpPr>
              <p:cNvPr id="19" name="Oval 18"/>
              <p:cNvSpPr/>
              <p:nvPr/>
            </p:nvSpPr>
            <p:spPr>
              <a:xfrm>
                <a:off x="1475656" y="2923989"/>
                <a:ext cx="1656184" cy="1656184"/>
              </a:xfrm>
              <a:prstGeom prst="ellipse">
                <a:avLst/>
              </a:prstGeom>
              <a:solidFill>
                <a:srgbClr val="FFC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ko-KR" altLang="en-US" b="1" dirty="0" smtClean="0">
                  <a:latin typeface="Arial" pitchFamily="34" charset="0"/>
                  <a:cs typeface="Arial" pitchFamily="34" charset="0"/>
                </a:endParaRPr>
              </a:p>
            </p:txBody>
          </p:sp>
          <p:sp>
            <p:nvSpPr>
              <p:cNvPr id="20" name="Oval 19"/>
              <p:cNvSpPr/>
              <p:nvPr/>
            </p:nvSpPr>
            <p:spPr>
              <a:xfrm>
                <a:off x="2699792" y="2921707"/>
                <a:ext cx="1656184" cy="1656184"/>
              </a:xfrm>
              <a:prstGeom prst="ellipse">
                <a:avLst/>
              </a:prstGeom>
              <a:solidFill>
                <a:srgbClr val="00B05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ko-KR" altLang="en-US" b="1" dirty="0" smtClean="0">
                  <a:latin typeface="Arial" pitchFamily="34" charset="0"/>
                  <a:cs typeface="Arial" pitchFamily="34" charset="0"/>
                </a:endParaRPr>
              </a:p>
            </p:txBody>
          </p:sp>
        </p:grpSp>
        <p:cxnSp>
          <p:nvCxnSpPr>
            <p:cNvPr id="6" name="Straight Connector 5"/>
            <p:cNvCxnSpPr/>
            <p:nvPr/>
          </p:nvCxnSpPr>
          <p:spPr>
            <a:xfrm flipV="1">
              <a:off x="4401993" y="2492896"/>
              <a:ext cx="340246" cy="504056"/>
            </a:xfrm>
            <a:prstGeom prst="line">
              <a:avLst/>
            </a:prstGeom>
            <a:ln w="1905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742239" y="2492896"/>
              <a:ext cx="2636061" cy="0"/>
            </a:xfrm>
            <a:prstGeom prst="line">
              <a:avLst/>
            </a:prstGeom>
            <a:ln w="19050">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690025" y="2185119"/>
              <a:ext cx="1700850" cy="307777"/>
            </a:xfrm>
            <a:prstGeom prst="rect">
              <a:avLst/>
            </a:prstGeom>
            <a:noFill/>
          </p:spPr>
          <p:txBody>
            <a:bodyPr wrap="none" rtlCol="0">
              <a:spAutoFit/>
            </a:bodyPr>
            <a:lstStyle/>
            <a:p>
              <a:pPr eaLnBrk="0" hangingPunct="0"/>
              <a:r>
                <a:rPr lang="en-US" altLang="ko-KR" sz="1400" dirty="0" smtClean="0">
                  <a:solidFill>
                    <a:srgbClr val="7030A0"/>
                  </a:solidFill>
                  <a:latin typeface="Arial" pitchFamily="34" charset="0"/>
                  <a:cs typeface="Arial" pitchFamily="34" charset="0"/>
                </a:rPr>
                <a:t>Compiler Warnings</a:t>
              </a:r>
              <a:endParaRPr lang="ko-KR" altLang="en-US" sz="1400" dirty="0">
                <a:solidFill>
                  <a:srgbClr val="7030A0"/>
                </a:solidFill>
                <a:latin typeface="Arial" pitchFamily="34" charset="0"/>
                <a:cs typeface="Arial" pitchFamily="34" charset="0"/>
              </a:endParaRPr>
            </a:p>
          </p:txBody>
        </p:sp>
        <p:cxnSp>
          <p:nvCxnSpPr>
            <p:cNvPr id="9" name="Straight Connector 8"/>
            <p:cNvCxnSpPr/>
            <p:nvPr/>
          </p:nvCxnSpPr>
          <p:spPr>
            <a:xfrm flipH="1">
              <a:off x="2769448" y="4725144"/>
              <a:ext cx="316608" cy="504056"/>
            </a:xfrm>
            <a:prstGeom prst="line">
              <a:avLst/>
            </a:prstGeom>
            <a:ln w="1905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1401636" y="5229200"/>
              <a:ext cx="1367812" cy="0"/>
            </a:xfrm>
            <a:prstGeom prst="line">
              <a:avLst/>
            </a:prstGeom>
            <a:ln w="19050">
              <a:solidFill>
                <a:srgbClr val="FFC000"/>
              </a:solidFill>
              <a:prstDash val="dash"/>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45652" y="4921423"/>
              <a:ext cx="1229824" cy="307777"/>
            </a:xfrm>
            <a:prstGeom prst="rect">
              <a:avLst/>
            </a:prstGeom>
            <a:noFill/>
          </p:spPr>
          <p:txBody>
            <a:bodyPr wrap="none" rtlCol="0">
              <a:spAutoFit/>
            </a:bodyPr>
            <a:lstStyle/>
            <a:p>
              <a:pPr eaLnBrk="0" hangingPunct="0"/>
              <a:r>
                <a:rPr lang="en-US" altLang="ko-KR" sz="1400" dirty="0" smtClean="0">
                  <a:solidFill>
                    <a:srgbClr val="FFC000"/>
                  </a:solidFill>
                  <a:latin typeface="Arial" pitchFamily="34" charset="0"/>
                  <a:cs typeface="Arial" pitchFamily="34" charset="0"/>
                </a:rPr>
                <a:t>Bug Findings</a:t>
              </a:r>
              <a:endParaRPr lang="ko-KR" altLang="en-US" sz="1400" dirty="0">
                <a:solidFill>
                  <a:srgbClr val="FFC000"/>
                </a:solidFill>
                <a:latin typeface="Arial" pitchFamily="34" charset="0"/>
                <a:cs typeface="Arial" pitchFamily="34" charset="0"/>
              </a:endParaRPr>
            </a:p>
          </p:txBody>
        </p:sp>
        <p:cxnSp>
          <p:nvCxnSpPr>
            <p:cNvPr id="12" name="Straight Connector 11"/>
            <p:cNvCxnSpPr/>
            <p:nvPr/>
          </p:nvCxnSpPr>
          <p:spPr>
            <a:xfrm>
              <a:off x="5021539" y="4725144"/>
              <a:ext cx="316608" cy="504056"/>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5361736" y="5229200"/>
              <a:ext cx="1584516" cy="0"/>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290068" y="4921423"/>
              <a:ext cx="1476686" cy="307777"/>
            </a:xfrm>
            <a:prstGeom prst="rect">
              <a:avLst/>
            </a:prstGeom>
            <a:noFill/>
          </p:spPr>
          <p:txBody>
            <a:bodyPr wrap="none" rtlCol="0">
              <a:spAutoFit/>
            </a:bodyPr>
            <a:lstStyle/>
            <a:p>
              <a:pPr eaLnBrk="0" hangingPunct="0"/>
              <a:r>
                <a:rPr lang="en-US" altLang="ko-KR" sz="1400" dirty="0" smtClean="0">
                  <a:solidFill>
                    <a:srgbClr val="00B050"/>
                  </a:solidFill>
                  <a:latin typeface="Arial" pitchFamily="34" charset="0"/>
                  <a:cs typeface="Arial" pitchFamily="34" charset="0"/>
                </a:rPr>
                <a:t>Formal Methods</a:t>
              </a:r>
              <a:endParaRPr lang="ko-KR" altLang="en-US" sz="1400" dirty="0">
                <a:solidFill>
                  <a:srgbClr val="00B050"/>
                </a:solidFill>
                <a:latin typeface="Arial" pitchFamily="34" charset="0"/>
                <a:cs typeface="Arial" pitchFamily="34" charset="0"/>
              </a:endParaRPr>
            </a:p>
          </p:txBody>
        </p:sp>
        <p:sp>
          <p:nvSpPr>
            <p:cNvPr id="15" name="TextBox 14"/>
            <p:cNvSpPr txBox="1"/>
            <p:nvPr/>
          </p:nvSpPr>
          <p:spPr>
            <a:xfrm>
              <a:off x="4690025" y="2492896"/>
              <a:ext cx="2762295" cy="307777"/>
            </a:xfrm>
            <a:prstGeom prst="rect">
              <a:avLst/>
            </a:prstGeom>
            <a:noFill/>
          </p:spPr>
          <p:txBody>
            <a:bodyPr wrap="none" rtlCol="0">
              <a:spAutoFit/>
            </a:bodyPr>
            <a:lstStyle/>
            <a:p>
              <a:pPr eaLnBrk="0" hangingPunct="0"/>
              <a:r>
                <a:rPr lang="en-US" altLang="ko-KR" sz="1400" dirty="0" smtClean="0">
                  <a:solidFill>
                    <a:srgbClr val="7030A0"/>
                  </a:solidFill>
                  <a:latin typeface="Arial" pitchFamily="34" charset="0"/>
                  <a:cs typeface="Arial" pitchFamily="34" charset="0"/>
                </a:rPr>
                <a:t>Code Metrics, and Coding Rules</a:t>
              </a:r>
              <a:endParaRPr lang="ko-KR" altLang="en-US" sz="1400" dirty="0">
                <a:solidFill>
                  <a:srgbClr val="7030A0"/>
                </a:solidFill>
                <a:latin typeface="Arial" pitchFamily="34" charset="0"/>
                <a:cs typeface="Arial" pitchFamily="34" charset="0"/>
              </a:endParaRPr>
            </a:p>
          </p:txBody>
        </p:sp>
        <p:sp>
          <p:nvSpPr>
            <p:cNvPr id="16" name="TextBox 15"/>
            <p:cNvSpPr txBox="1"/>
            <p:nvPr/>
          </p:nvSpPr>
          <p:spPr>
            <a:xfrm>
              <a:off x="5290068" y="5209455"/>
              <a:ext cx="1745991" cy="307777"/>
            </a:xfrm>
            <a:prstGeom prst="rect">
              <a:avLst/>
            </a:prstGeom>
            <a:noFill/>
          </p:spPr>
          <p:txBody>
            <a:bodyPr wrap="none" rtlCol="0">
              <a:spAutoFit/>
            </a:bodyPr>
            <a:lstStyle/>
            <a:p>
              <a:pPr eaLnBrk="0" hangingPunct="0"/>
              <a:r>
                <a:rPr lang="en-US" altLang="ko-KR" sz="1400" dirty="0" smtClean="0">
                  <a:solidFill>
                    <a:srgbClr val="00B050"/>
                  </a:solidFill>
                  <a:latin typeface="Arial" pitchFamily="34" charset="0"/>
                  <a:cs typeface="Arial" pitchFamily="34" charset="0"/>
                </a:rPr>
                <a:t>(No False negative)</a:t>
              </a:r>
              <a:endParaRPr lang="ko-KR" altLang="en-US" sz="1400" dirty="0">
                <a:solidFill>
                  <a:srgbClr val="00B050"/>
                </a:solidFill>
                <a:latin typeface="Arial" pitchFamily="34" charset="0"/>
                <a:cs typeface="Arial" pitchFamily="34" charset="0"/>
              </a:endParaRPr>
            </a:p>
          </p:txBody>
        </p:sp>
        <p:sp>
          <p:nvSpPr>
            <p:cNvPr id="17" name="TextBox 16"/>
            <p:cNvSpPr txBox="1"/>
            <p:nvPr/>
          </p:nvSpPr>
          <p:spPr>
            <a:xfrm>
              <a:off x="1325034" y="5209455"/>
              <a:ext cx="1516762" cy="307777"/>
            </a:xfrm>
            <a:prstGeom prst="rect">
              <a:avLst/>
            </a:prstGeom>
            <a:noFill/>
          </p:spPr>
          <p:txBody>
            <a:bodyPr wrap="none" rtlCol="0">
              <a:spAutoFit/>
            </a:bodyPr>
            <a:lstStyle/>
            <a:p>
              <a:pPr eaLnBrk="0" hangingPunct="0"/>
              <a:r>
                <a:rPr lang="en-US" altLang="ko-KR" sz="1400" dirty="0" smtClean="0">
                  <a:solidFill>
                    <a:srgbClr val="FFC000"/>
                  </a:solidFill>
                  <a:latin typeface="Arial" pitchFamily="34" charset="0"/>
                  <a:cs typeface="Arial" pitchFamily="34" charset="0"/>
                </a:rPr>
                <a:t>(False negative)</a:t>
              </a:r>
              <a:endParaRPr lang="ko-KR" altLang="en-US" sz="1400" dirty="0">
                <a:solidFill>
                  <a:srgbClr val="FFC000"/>
                </a:solidFill>
                <a:latin typeface="Arial" pitchFamily="34" charset="0"/>
                <a:cs typeface="Arial" pitchFamily="34" charset="0"/>
              </a:endParaRPr>
            </a:p>
          </p:txBody>
        </p:sp>
      </p:grpSp>
      <p:grpSp>
        <p:nvGrpSpPr>
          <p:cNvPr id="25" name="Group 24"/>
          <p:cNvGrpSpPr/>
          <p:nvPr/>
        </p:nvGrpSpPr>
        <p:grpSpPr>
          <a:xfrm>
            <a:off x="4860032" y="2708920"/>
            <a:ext cx="2849312" cy="584775"/>
            <a:chOff x="4915764" y="2737495"/>
            <a:chExt cx="2849312" cy="584775"/>
          </a:xfrm>
        </p:grpSpPr>
        <p:sp>
          <p:nvSpPr>
            <p:cNvPr id="21" name="TextBox 20"/>
            <p:cNvSpPr txBox="1"/>
            <p:nvPr/>
          </p:nvSpPr>
          <p:spPr>
            <a:xfrm>
              <a:off x="5427577" y="2737495"/>
              <a:ext cx="2337499" cy="584775"/>
            </a:xfrm>
            <a:prstGeom prst="rect">
              <a:avLst/>
            </a:prstGeom>
            <a:noFill/>
            <a:effectLst>
              <a:outerShdw blurRad="50800" dist="38100" dir="2700000" algn="tl" rotWithShape="0">
                <a:prstClr val="black">
                  <a:alpha val="40000"/>
                </a:prstClr>
              </a:outerShdw>
            </a:effectLst>
          </p:spPr>
          <p:txBody>
            <a:bodyPr wrap="none" rtlCol="0">
              <a:spAutoFit/>
            </a:bodyPr>
            <a:lstStyle/>
            <a:p>
              <a:pPr eaLnBrk="0" hangingPunct="0"/>
              <a:r>
                <a:rPr lang="en-US" altLang="ko-KR" sz="1600" dirty="0" smtClean="0">
                  <a:latin typeface="Arial" pitchFamily="34" charset="0"/>
                  <a:cs typeface="Arial" pitchFamily="34" charset="0"/>
                </a:rPr>
                <a:t>Polyspace Bug Finder</a:t>
              </a:r>
            </a:p>
            <a:p>
              <a:pPr eaLnBrk="0" hangingPunct="0"/>
              <a:r>
                <a:rPr lang="en-US" altLang="ko-KR" sz="1600" dirty="0" smtClean="0">
                  <a:latin typeface="Arial" pitchFamily="34" charset="0"/>
                  <a:cs typeface="Arial" pitchFamily="34" charset="0"/>
                </a:rPr>
                <a:t>Polyspace Code Prover</a:t>
              </a:r>
              <a:endParaRPr lang="ko-KR" altLang="en-US" sz="1600" dirty="0">
                <a:latin typeface="Arial" pitchFamily="34" charset="0"/>
                <a:cs typeface="Arial" pitchFamily="34" charset="0"/>
              </a:endParaRPr>
            </a:p>
          </p:txBody>
        </p:sp>
        <p:pic>
          <p:nvPicPr>
            <p:cNvPr id="2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15764" y="2769213"/>
              <a:ext cx="521338" cy="52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9" name="Group 28"/>
          <p:cNvGrpSpPr/>
          <p:nvPr/>
        </p:nvGrpSpPr>
        <p:grpSpPr>
          <a:xfrm>
            <a:off x="971600" y="5489181"/>
            <a:ext cx="2531078" cy="381346"/>
            <a:chOff x="1210963" y="5530974"/>
            <a:chExt cx="2531078" cy="381346"/>
          </a:xfrm>
        </p:grpSpPr>
        <p:sp>
          <p:nvSpPr>
            <p:cNvPr id="22" name="TextBox 21"/>
            <p:cNvSpPr txBox="1"/>
            <p:nvPr/>
          </p:nvSpPr>
          <p:spPr>
            <a:xfrm>
              <a:off x="1553621" y="5552370"/>
              <a:ext cx="2188420" cy="338554"/>
            </a:xfrm>
            <a:prstGeom prst="rect">
              <a:avLst/>
            </a:prstGeom>
            <a:noFill/>
            <a:effectLst>
              <a:outerShdw blurRad="50800" dist="38100" dir="2700000" algn="tl" rotWithShape="0">
                <a:prstClr val="black">
                  <a:alpha val="40000"/>
                </a:prstClr>
              </a:outerShdw>
            </a:effectLst>
          </p:spPr>
          <p:txBody>
            <a:bodyPr wrap="none" rtlCol="0">
              <a:spAutoFit/>
            </a:bodyPr>
            <a:lstStyle>
              <a:defPPr>
                <a:defRPr lang="en-US"/>
              </a:defPPr>
              <a:lvl1pPr>
                <a:defRPr sz="1600">
                  <a:latin typeface="Arial" pitchFamily="34" charset="0"/>
                  <a:cs typeface="Arial" pitchFamily="34" charset="0"/>
                </a:defRPr>
              </a:lvl1pPr>
            </a:lstStyle>
            <a:p>
              <a:pPr eaLnBrk="0" hangingPunct="0"/>
              <a:r>
                <a:rPr lang="en-US" altLang="ko-KR" dirty="0"/>
                <a:t>Polyspace Bug Finder</a:t>
              </a:r>
            </a:p>
          </p:txBody>
        </p:sp>
        <p:pic>
          <p:nvPicPr>
            <p:cNvPr id="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0963" y="5530974"/>
              <a:ext cx="381346" cy="381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0" name="Group 29"/>
          <p:cNvGrpSpPr/>
          <p:nvPr/>
        </p:nvGrpSpPr>
        <p:grpSpPr>
          <a:xfrm>
            <a:off x="4932040" y="5489181"/>
            <a:ext cx="2680157" cy="381346"/>
            <a:chOff x="5157780" y="6021928"/>
            <a:chExt cx="2680157" cy="381346"/>
          </a:xfrm>
        </p:grpSpPr>
        <p:sp>
          <p:nvSpPr>
            <p:cNvPr id="27" name="TextBox 26"/>
            <p:cNvSpPr txBox="1"/>
            <p:nvPr/>
          </p:nvSpPr>
          <p:spPr>
            <a:xfrm>
              <a:off x="5500438" y="6043324"/>
              <a:ext cx="2337499" cy="338554"/>
            </a:xfrm>
            <a:prstGeom prst="rect">
              <a:avLst/>
            </a:prstGeom>
            <a:noFill/>
            <a:effectLst>
              <a:outerShdw blurRad="50800" dist="38100" dir="2700000" algn="tl" rotWithShape="0">
                <a:prstClr val="black">
                  <a:alpha val="40000"/>
                </a:prstClr>
              </a:outerShdw>
            </a:effectLst>
          </p:spPr>
          <p:txBody>
            <a:bodyPr wrap="none" rtlCol="0">
              <a:spAutoFit/>
            </a:bodyPr>
            <a:lstStyle>
              <a:defPPr>
                <a:defRPr lang="en-US"/>
              </a:defPPr>
              <a:lvl1pPr>
                <a:defRPr sz="1600">
                  <a:latin typeface="Arial" pitchFamily="34" charset="0"/>
                  <a:cs typeface="Arial" pitchFamily="34" charset="0"/>
                </a:defRPr>
              </a:lvl1pPr>
            </a:lstStyle>
            <a:p>
              <a:pPr eaLnBrk="0" hangingPunct="0"/>
              <a:r>
                <a:rPr lang="en-US" altLang="ko-KR" dirty="0"/>
                <a:t>Polyspace </a:t>
              </a:r>
              <a:r>
                <a:rPr lang="en-US" altLang="ko-KR" dirty="0" smtClean="0"/>
                <a:t>Code Prover</a:t>
              </a:r>
              <a:endParaRPr lang="en-US" altLang="ko-KR" dirty="0"/>
            </a:p>
          </p:txBody>
        </p:sp>
        <p:pic>
          <p:nvPicPr>
            <p:cNvPr id="2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57780" y="6021928"/>
              <a:ext cx="381346" cy="381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 name="TextBox 2"/>
          <p:cNvSpPr txBox="1"/>
          <p:nvPr/>
        </p:nvSpPr>
        <p:spPr>
          <a:xfrm>
            <a:off x="3174262" y="3001307"/>
            <a:ext cx="1487908" cy="307777"/>
          </a:xfrm>
          <a:prstGeom prst="rect">
            <a:avLst/>
          </a:prstGeom>
          <a:noFill/>
          <a:effectLst>
            <a:outerShdw blurRad="50800" dist="38100" dir="2700000" algn="tl" rotWithShape="0">
              <a:prstClr val="black">
                <a:alpha val="40000"/>
              </a:prstClr>
            </a:outerShdw>
          </a:effectLst>
        </p:spPr>
        <p:txBody>
          <a:bodyPr wrap="none" rtlCol="0">
            <a:spAutoFit/>
          </a:bodyPr>
          <a:lstStyle/>
          <a:p>
            <a:pPr eaLnBrk="0" hangingPunct="0"/>
            <a:r>
              <a:rPr lang="en-US" altLang="ko-KR" sz="1400" dirty="0" smtClean="0">
                <a:solidFill>
                  <a:schemeClr val="bg1"/>
                </a:solidFill>
                <a:latin typeface="Arial" pitchFamily="34" charset="0"/>
                <a:cs typeface="Arial" pitchFamily="34" charset="0"/>
              </a:rPr>
              <a:t>Error Prevention</a:t>
            </a:r>
            <a:endParaRPr lang="ko-KR" altLang="en-US" sz="1400" dirty="0">
              <a:solidFill>
                <a:schemeClr val="bg1"/>
              </a:solidFill>
              <a:latin typeface="Arial" pitchFamily="34" charset="0"/>
              <a:cs typeface="Arial" pitchFamily="34" charset="0"/>
            </a:endParaRPr>
          </a:p>
        </p:txBody>
      </p:sp>
      <p:sp>
        <p:nvSpPr>
          <p:cNvPr id="31" name="TextBox 30"/>
          <p:cNvSpPr txBox="1"/>
          <p:nvPr/>
        </p:nvSpPr>
        <p:spPr>
          <a:xfrm>
            <a:off x="3223955" y="4135492"/>
            <a:ext cx="1388522" cy="307777"/>
          </a:xfrm>
          <a:prstGeom prst="rect">
            <a:avLst/>
          </a:prstGeom>
          <a:noFill/>
          <a:effectLst>
            <a:outerShdw blurRad="50800" dist="38100" dir="2700000" algn="tl" rotWithShape="0">
              <a:prstClr val="black">
                <a:alpha val="40000"/>
              </a:prstClr>
            </a:outerShdw>
          </a:effectLst>
        </p:spPr>
        <p:txBody>
          <a:bodyPr wrap="none" rtlCol="0">
            <a:spAutoFit/>
          </a:bodyPr>
          <a:lstStyle/>
          <a:p>
            <a:pPr eaLnBrk="0" hangingPunct="0"/>
            <a:r>
              <a:rPr lang="en-US" altLang="ko-KR" sz="1400" dirty="0" smtClean="0">
                <a:solidFill>
                  <a:schemeClr val="bg1"/>
                </a:solidFill>
                <a:latin typeface="Arial" pitchFamily="34" charset="0"/>
                <a:cs typeface="Arial" pitchFamily="34" charset="0"/>
              </a:rPr>
              <a:t>Error Detection</a:t>
            </a:r>
            <a:endParaRPr lang="ko-KR" altLang="en-US" sz="14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028617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000" fill="hold"/>
                                        <p:tgtEl>
                                          <p:spTgt spid="25"/>
                                        </p:tgtEl>
                                        <p:attrNameLst>
                                          <p:attrName>ppt_x</p:attrName>
                                        </p:attrNameLst>
                                      </p:cBhvr>
                                      <p:tavLst>
                                        <p:tav tm="0">
                                          <p:val>
                                            <p:strVal val="1+#ppt_w/2"/>
                                          </p:val>
                                        </p:tav>
                                        <p:tav tm="100000">
                                          <p:val>
                                            <p:strVal val="#ppt_x"/>
                                          </p:val>
                                        </p:tav>
                                      </p:tavLst>
                                    </p:anim>
                                    <p:anim calcmode="lin" valueType="num">
                                      <p:cBhvr additive="base">
                                        <p:cTn id="8" dur="10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1000" fill="hold"/>
                                        <p:tgtEl>
                                          <p:spTgt spid="29"/>
                                        </p:tgtEl>
                                        <p:attrNameLst>
                                          <p:attrName>ppt_x</p:attrName>
                                        </p:attrNameLst>
                                      </p:cBhvr>
                                      <p:tavLst>
                                        <p:tav tm="0">
                                          <p:val>
                                            <p:strVal val="0-#ppt_w/2"/>
                                          </p:val>
                                        </p:tav>
                                        <p:tav tm="100000">
                                          <p:val>
                                            <p:strVal val="#ppt_x"/>
                                          </p:val>
                                        </p:tav>
                                      </p:tavLst>
                                    </p:anim>
                                    <p:anim calcmode="lin" valueType="num">
                                      <p:cBhvr additive="base">
                                        <p:cTn id="14" dur="10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1000" fill="hold"/>
                                        <p:tgtEl>
                                          <p:spTgt spid="30"/>
                                        </p:tgtEl>
                                        <p:attrNameLst>
                                          <p:attrName>ppt_x</p:attrName>
                                        </p:attrNameLst>
                                      </p:cBhvr>
                                      <p:tavLst>
                                        <p:tav tm="0">
                                          <p:val>
                                            <p:strVal val="1+#ppt_w/2"/>
                                          </p:val>
                                        </p:tav>
                                        <p:tav tm="100000">
                                          <p:val>
                                            <p:strVal val="#ppt_x"/>
                                          </p:val>
                                        </p:tav>
                                      </p:tavLst>
                                    </p:anim>
                                    <p:anim calcmode="lin" valueType="num">
                                      <p:cBhvr additive="base">
                                        <p:cTn id="20" dur="10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Polyspace</a:t>
            </a:r>
            <a:br>
              <a:rPr lang="en-US" dirty="0" smtClean="0"/>
            </a:br>
            <a:r>
              <a:rPr lang="en-US" sz="2400" i="1" dirty="0" smtClean="0"/>
              <a:t>Formal Methods based Static Code Analysis</a:t>
            </a:r>
            <a:endParaRPr lang="en-US" sz="2400" i="1" dirty="0"/>
          </a:p>
        </p:txBody>
      </p:sp>
      <p:sp>
        <p:nvSpPr>
          <p:cNvPr id="4" name="Content Placeholder 3"/>
          <p:cNvSpPr>
            <a:spLocks noGrp="1"/>
          </p:cNvSpPr>
          <p:nvPr>
            <p:ph idx="1"/>
          </p:nvPr>
        </p:nvSpPr>
        <p:spPr>
          <a:xfrm>
            <a:off x="457200" y="1636473"/>
            <a:ext cx="8077200" cy="4979670"/>
          </a:xfrm>
        </p:spPr>
        <p:txBody>
          <a:bodyPr/>
          <a:lstStyle/>
          <a:p>
            <a:r>
              <a:rPr lang="en-US" dirty="0" smtClean="0"/>
              <a:t>Exhaustively verify code</a:t>
            </a:r>
          </a:p>
          <a:p>
            <a:pPr lvl="1"/>
            <a:r>
              <a:rPr lang="en-US" dirty="0" smtClean="0"/>
              <a:t>Detect and prove absence of runtime errors</a:t>
            </a:r>
          </a:p>
          <a:p>
            <a:pPr lvl="1"/>
            <a:r>
              <a:rPr lang="en-US" dirty="0" smtClean="0"/>
              <a:t>Precisely determines and propagates variable ranges</a:t>
            </a:r>
          </a:p>
          <a:p>
            <a:pPr lvl="1"/>
            <a:endParaRPr lang="en-US" dirty="0" smtClean="0"/>
          </a:p>
          <a:p>
            <a:r>
              <a:rPr lang="en-US" dirty="0" smtClean="0"/>
              <a:t>Languages supported</a:t>
            </a:r>
          </a:p>
          <a:p>
            <a:pPr lvl="1"/>
            <a:r>
              <a:rPr lang="en-US" dirty="0" smtClean="0"/>
              <a:t>C, C++, and Ada</a:t>
            </a:r>
          </a:p>
          <a:p>
            <a:pPr lvl="1"/>
            <a:endParaRPr lang="en-US" dirty="0"/>
          </a:p>
          <a:p>
            <a:r>
              <a:rPr lang="en-US" dirty="0" smtClean="0"/>
              <a:t>Verify SW robustness</a:t>
            </a:r>
            <a:endParaRPr lang="en-US" dirty="0"/>
          </a:p>
          <a:p>
            <a:pPr lvl="1"/>
            <a:r>
              <a:rPr lang="en-US" dirty="0" smtClean="0"/>
              <a:t>Analyze for full range</a:t>
            </a:r>
            <a:br>
              <a:rPr lang="en-US" dirty="0" smtClean="0"/>
            </a:br>
            <a:r>
              <a:rPr lang="en-US" dirty="0" smtClean="0"/>
              <a:t>operating conditions</a:t>
            </a:r>
          </a:p>
          <a:p>
            <a:pPr marL="457200" lvl="1" indent="0">
              <a:buNone/>
            </a:pPr>
            <a:r>
              <a:rPr lang="en-US" i="1" dirty="0" smtClean="0"/>
              <a:t>OR</a:t>
            </a:r>
          </a:p>
          <a:p>
            <a:pPr lvl="1"/>
            <a:r>
              <a:rPr lang="en-US" dirty="0" smtClean="0"/>
              <a:t>Specified ranges of</a:t>
            </a:r>
            <a:br>
              <a:rPr lang="en-US" dirty="0" smtClean="0"/>
            </a:br>
            <a:r>
              <a:rPr lang="en-US" dirty="0" smtClean="0"/>
              <a:t>parameters and inputs</a:t>
            </a:r>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480" y="2900363"/>
            <a:ext cx="4363343" cy="387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439895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body" idx="1"/>
          </p:nvPr>
        </p:nvSpPr>
        <p:spPr>
          <a:xfrm>
            <a:off x="447675" y="2093913"/>
            <a:ext cx="8362950" cy="1349375"/>
          </a:xfrm>
        </p:spPr>
        <p:txBody>
          <a:bodyPr/>
          <a:lstStyle/>
          <a:p>
            <a:r>
              <a:rPr lang="en-US" altLang="ko-KR" smtClean="0"/>
              <a:t>Integrates code verification with the production code generation</a:t>
            </a:r>
          </a:p>
        </p:txBody>
      </p:sp>
      <p:pic>
        <p:nvPicPr>
          <p:cNvPr id="86019" name="Picture 2"/>
          <p:cNvPicPr>
            <a:picLocks noChangeAspect="1" noChangeArrowheads="1"/>
          </p:cNvPicPr>
          <p:nvPr/>
        </p:nvPicPr>
        <p:blipFill>
          <a:blip r:embed="rId4" cstate="print"/>
          <a:srcRect/>
          <a:stretch>
            <a:fillRect/>
          </a:stretch>
        </p:blipFill>
        <p:spPr bwMode="auto">
          <a:xfrm>
            <a:off x="847725" y="3240088"/>
            <a:ext cx="4849813" cy="2935287"/>
          </a:xfrm>
          <a:prstGeom prst="rect">
            <a:avLst/>
          </a:prstGeom>
          <a:noFill/>
          <a:ln w="12700" algn="ctr">
            <a:noFill/>
            <a:miter lim="800000"/>
            <a:headEnd/>
            <a:tailEnd/>
          </a:ln>
        </p:spPr>
      </p:pic>
      <p:grpSp>
        <p:nvGrpSpPr>
          <p:cNvPr id="2" name="Group 4"/>
          <p:cNvGrpSpPr>
            <a:grpSpLocks/>
          </p:cNvGrpSpPr>
          <p:nvPr/>
        </p:nvGrpSpPr>
        <p:grpSpPr bwMode="auto">
          <a:xfrm>
            <a:off x="1816100" y="4248150"/>
            <a:ext cx="3305175" cy="1281113"/>
            <a:chOff x="946" y="2198"/>
            <a:chExt cx="2532" cy="1048"/>
          </a:xfrm>
        </p:grpSpPr>
        <p:sp>
          <p:nvSpPr>
            <p:cNvPr id="86049" name="AutoShape 12"/>
            <p:cNvSpPr>
              <a:spLocks noChangeArrowheads="1"/>
            </p:cNvSpPr>
            <p:nvPr/>
          </p:nvSpPr>
          <p:spPr bwMode="auto">
            <a:xfrm>
              <a:off x="3033" y="2545"/>
              <a:ext cx="294" cy="307"/>
            </a:xfrm>
            <a:prstGeom prst="irregularSeal1">
              <a:avLst/>
            </a:prstGeom>
            <a:solidFill>
              <a:srgbClr val="FF3300"/>
            </a:solidFill>
            <a:ln w="12700" algn="ctr">
              <a:solidFill>
                <a:srgbClr val="FF0000"/>
              </a:solidFill>
              <a:miter lim="800000"/>
              <a:headEnd/>
              <a:tailEnd/>
            </a:ln>
          </p:spPr>
          <p:txBody>
            <a:bodyPr wrap="none" anchor="ctr"/>
            <a:lstStyle/>
            <a:p>
              <a:pPr algn="ctr" eaLnBrk="0" latinLnBrk="0" hangingPunct="0"/>
              <a:endParaRPr kumimoji="0" lang="fr-FR" altLang="ko-KR" sz="2800" i="1">
                <a:latin typeface="Arial" pitchFamily="34" charset="0"/>
              </a:endParaRPr>
            </a:p>
          </p:txBody>
        </p:sp>
        <p:sp>
          <p:nvSpPr>
            <p:cNvPr id="86050" name="Rectangle 14"/>
            <p:cNvSpPr>
              <a:spLocks noChangeArrowheads="1"/>
            </p:cNvSpPr>
            <p:nvPr/>
          </p:nvSpPr>
          <p:spPr bwMode="auto">
            <a:xfrm>
              <a:off x="3033" y="2462"/>
              <a:ext cx="445" cy="436"/>
            </a:xfrm>
            <a:prstGeom prst="rect">
              <a:avLst/>
            </a:prstGeom>
            <a:noFill/>
            <a:ln w="28575" algn="ctr">
              <a:solidFill>
                <a:srgbClr val="FF0000"/>
              </a:solidFill>
              <a:miter lim="800000"/>
              <a:headEnd/>
              <a:tailEnd/>
            </a:ln>
          </p:spPr>
          <p:txBody>
            <a:bodyPr wrap="none" anchor="ctr"/>
            <a:lstStyle/>
            <a:p>
              <a:pPr algn="ctr" eaLnBrk="0" latinLnBrk="0" hangingPunct="0"/>
              <a:endParaRPr kumimoji="0" lang="fr-FR" altLang="ko-KR" sz="2800" i="1">
                <a:latin typeface="Arial" pitchFamily="34" charset="0"/>
              </a:endParaRPr>
            </a:p>
          </p:txBody>
        </p:sp>
        <p:sp>
          <p:nvSpPr>
            <p:cNvPr id="86051" name="Oval 7"/>
            <p:cNvSpPr>
              <a:spLocks noChangeArrowheads="1"/>
            </p:cNvSpPr>
            <p:nvPr/>
          </p:nvSpPr>
          <p:spPr bwMode="auto">
            <a:xfrm>
              <a:off x="946" y="2304"/>
              <a:ext cx="691" cy="394"/>
            </a:xfrm>
            <a:prstGeom prst="ellipse">
              <a:avLst/>
            </a:prstGeom>
            <a:solidFill>
              <a:srgbClr val="0EF285">
                <a:alpha val="25882"/>
              </a:srgbClr>
            </a:solidFill>
            <a:ln w="9525">
              <a:solidFill>
                <a:schemeClr val="tx1"/>
              </a:solidFill>
              <a:round/>
              <a:headEnd/>
              <a:tailEnd/>
            </a:ln>
          </p:spPr>
          <p:txBody>
            <a:bodyPr wrap="none" anchor="ctr"/>
            <a:lstStyle/>
            <a:p>
              <a:pPr algn="ctr" eaLnBrk="0" latinLnBrk="0" hangingPunct="0"/>
              <a:endParaRPr kumimoji="0" lang="ko-KR" altLang="en-US"/>
            </a:p>
          </p:txBody>
        </p:sp>
        <p:sp>
          <p:nvSpPr>
            <p:cNvPr id="86052" name="Oval 8"/>
            <p:cNvSpPr>
              <a:spLocks noChangeArrowheads="1"/>
            </p:cNvSpPr>
            <p:nvPr/>
          </p:nvSpPr>
          <p:spPr bwMode="auto">
            <a:xfrm>
              <a:off x="946" y="2852"/>
              <a:ext cx="691" cy="394"/>
            </a:xfrm>
            <a:prstGeom prst="ellipse">
              <a:avLst/>
            </a:prstGeom>
            <a:solidFill>
              <a:srgbClr val="0EF285">
                <a:alpha val="25882"/>
              </a:srgbClr>
            </a:solidFill>
            <a:ln w="9525">
              <a:solidFill>
                <a:schemeClr val="tx1"/>
              </a:solidFill>
              <a:round/>
              <a:headEnd/>
              <a:tailEnd/>
            </a:ln>
          </p:spPr>
          <p:txBody>
            <a:bodyPr wrap="none" anchor="ctr"/>
            <a:lstStyle/>
            <a:p>
              <a:pPr algn="ctr" eaLnBrk="0" latinLnBrk="0" hangingPunct="0"/>
              <a:endParaRPr kumimoji="0" lang="ko-KR" altLang="en-US"/>
            </a:p>
          </p:txBody>
        </p:sp>
        <p:sp>
          <p:nvSpPr>
            <p:cNvPr id="86053" name="Oval 9"/>
            <p:cNvSpPr>
              <a:spLocks noChangeArrowheads="1"/>
            </p:cNvSpPr>
            <p:nvPr/>
          </p:nvSpPr>
          <p:spPr bwMode="auto">
            <a:xfrm>
              <a:off x="1733" y="2852"/>
              <a:ext cx="691" cy="394"/>
            </a:xfrm>
            <a:prstGeom prst="ellipse">
              <a:avLst/>
            </a:prstGeom>
            <a:solidFill>
              <a:srgbClr val="0EF285">
                <a:alpha val="25882"/>
              </a:srgbClr>
            </a:solidFill>
            <a:ln w="9525">
              <a:solidFill>
                <a:schemeClr val="tx1"/>
              </a:solidFill>
              <a:round/>
              <a:headEnd/>
              <a:tailEnd/>
            </a:ln>
          </p:spPr>
          <p:txBody>
            <a:bodyPr wrap="none" anchor="ctr"/>
            <a:lstStyle/>
            <a:p>
              <a:pPr algn="ctr" eaLnBrk="0" latinLnBrk="0" hangingPunct="0"/>
              <a:endParaRPr kumimoji="0" lang="ko-KR" altLang="en-US"/>
            </a:p>
          </p:txBody>
        </p:sp>
        <p:sp>
          <p:nvSpPr>
            <p:cNvPr id="86054" name="Oval 10"/>
            <p:cNvSpPr>
              <a:spLocks noChangeArrowheads="1"/>
            </p:cNvSpPr>
            <p:nvPr/>
          </p:nvSpPr>
          <p:spPr bwMode="auto">
            <a:xfrm>
              <a:off x="1733" y="2304"/>
              <a:ext cx="691" cy="394"/>
            </a:xfrm>
            <a:prstGeom prst="ellipse">
              <a:avLst/>
            </a:prstGeom>
            <a:solidFill>
              <a:srgbClr val="0EF285">
                <a:alpha val="25882"/>
              </a:srgbClr>
            </a:solidFill>
            <a:ln w="9525">
              <a:solidFill>
                <a:schemeClr val="tx1"/>
              </a:solidFill>
              <a:round/>
              <a:headEnd/>
              <a:tailEnd/>
            </a:ln>
          </p:spPr>
          <p:txBody>
            <a:bodyPr wrap="none" anchor="ctr"/>
            <a:lstStyle/>
            <a:p>
              <a:pPr algn="ctr" eaLnBrk="0" latinLnBrk="0" hangingPunct="0"/>
              <a:endParaRPr kumimoji="0" lang="ko-KR" altLang="en-US"/>
            </a:p>
          </p:txBody>
        </p:sp>
        <p:sp>
          <p:nvSpPr>
            <p:cNvPr id="86055" name="Oval 11"/>
            <p:cNvSpPr>
              <a:spLocks noChangeArrowheads="1"/>
            </p:cNvSpPr>
            <p:nvPr/>
          </p:nvSpPr>
          <p:spPr bwMode="auto">
            <a:xfrm>
              <a:off x="2273" y="2198"/>
              <a:ext cx="691" cy="394"/>
            </a:xfrm>
            <a:prstGeom prst="ellipse">
              <a:avLst/>
            </a:prstGeom>
            <a:solidFill>
              <a:srgbClr val="0EF285">
                <a:alpha val="25882"/>
              </a:srgbClr>
            </a:solidFill>
            <a:ln w="9525">
              <a:solidFill>
                <a:schemeClr val="tx1"/>
              </a:solidFill>
              <a:round/>
              <a:headEnd/>
              <a:tailEnd/>
            </a:ln>
          </p:spPr>
          <p:txBody>
            <a:bodyPr wrap="none" anchor="ctr"/>
            <a:lstStyle/>
            <a:p>
              <a:pPr algn="ctr" eaLnBrk="0" latinLnBrk="0" hangingPunct="0"/>
              <a:endParaRPr kumimoji="0" lang="ko-KR" altLang="en-US"/>
            </a:p>
          </p:txBody>
        </p:sp>
      </p:grpSp>
      <p:pic>
        <p:nvPicPr>
          <p:cNvPr id="86021" name="Picture 7"/>
          <p:cNvPicPr>
            <a:picLocks noChangeAspect="1" noChangeArrowheads="1"/>
          </p:cNvPicPr>
          <p:nvPr/>
        </p:nvPicPr>
        <p:blipFill>
          <a:blip r:embed="rId5" cstate="print"/>
          <a:srcRect/>
          <a:stretch>
            <a:fillRect/>
          </a:stretch>
        </p:blipFill>
        <p:spPr bwMode="auto">
          <a:xfrm>
            <a:off x="6499225" y="3417888"/>
            <a:ext cx="1804988" cy="2619375"/>
          </a:xfrm>
          <a:prstGeom prst="rect">
            <a:avLst/>
          </a:prstGeom>
          <a:noFill/>
          <a:ln w="9525">
            <a:solidFill>
              <a:srgbClr val="003366"/>
            </a:solidFill>
            <a:miter lim="800000"/>
            <a:headEnd/>
            <a:tailEnd/>
          </a:ln>
        </p:spPr>
      </p:pic>
      <p:sp>
        <p:nvSpPr>
          <p:cNvPr id="86022" name="AutoShape 13"/>
          <p:cNvSpPr>
            <a:spLocks noChangeArrowheads="1"/>
          </p:cNvSpPr>
          <p:nvPr/>
        </p:nvSpPr>
        <p:spPr bwMode="auto">
          <a:xfrm rot="5400000">
            <a:off x="5268912" y="2974976"/>
            <a:ext cx="949325" cy="1866900"/>
          </a:xfrm>
          <a:prstGeom prst="curvedRightArrow">
            <a:avLst>
              <a:gd name="adj1" fmla="val 17444"/>
              <a:gd name="adj2" fmla="val 56775"/>
              <a:gd name="adj3" fmla="val 33333"/>
            </a:avLst>
          </a:prstGeom>
          <a:solidFill>
            <a:schemeClr val="accent1"/>
          </a:solidFill>
          <a:ln w="9525">
            <a:solidFill>
              <a:schemeClr val="tx1"/>
            </a:solidFill>
            <a:miter lim="800000"/>
            <a:headEnd/>
            <a:tailEnd/>
          </a:ln>
        </p:spPr>
        <p:txBody>
          <a:bodyPr wrap="none" anchor="ctr"/>
          <a:lstStyle/>
          <a:p>
            <a:pPr algn="ctr" eaLnBrk="0" latinLnBrk="0" hangingPunct="0"/>
            <a:endParaRPr kumimoji="0" lang="ko-KR" altLang="en-US"/>
          </a:p>
        </p:txBody>
      </p:sp>
      <p:sp>
        <p:nvSpPr>
          <p:cNvPr id="86023" name="Rectangle 14"/>
          <p:cNvSpPr>
            <a:spLocks noGrp="1" noChangeArrowheads="1"/>
          </p:cNvSpPr>
          <p:nvPr>
            <p:ph type="title"/>
          </p:nvPr>
        </p:nvSpPr>
        <p:spPr/>
        <p:txBody>
          <a:bodyPr/>
          <a:lstStyle/>
          <a:p>
            <a:r>
              <a:rPr lang="en-US" altLang="ko-KR" sz="2800" dirty="0" smtClean="0"/>
              <a:t>Tracing results back to the model</a:t>
            </a:r>
            <a:br>
              <a:rPr lang="en-US" altLang="ko-KR" sz="2800" dirty="0" smtClean="0"/>
            </a:br>
            <a:r>
              <a:rPr lang="en-US" altLang="ko-KR" sz="2400" b="0" dirty="0" err="1" smtClean="0">
                <a:solidFill>
                  <a:schemeClr val="accent1"/>
                </a:solidFill>
              </a:rPr>
              <a:t>PolySpace</a:t>
            </a:r>
            <a:r>
              <a:rPr lang="en-US" altLang="ko-KR" sz="2400" b="0" dirty="0" smtClean="0">
                <a:solidFill>
                  <a:schemeClr val="accent1"/>
                </a:solidFill>
              </a:rPr>
              <a:t>™ Model Link SL</a:t>
            </a:r>
          </a:p>
        </p:txBody>
      </p:sp>
    </p:spTree>
    <p:custDataLst>
      <p:tags r:id="rId1"/>
    </p:custDataLst>
    <p:extLst>
      <p:ext uri="{BB962C8B-B14F-4D97-AF65-F5344CB8AC3E}">
        <p14:creationId xmlns:p14="http://schemas.microsoft.com/office/powerpoint/2010/main" val="3942860729"/>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569913" y="1833563"/>
            <a:ext cx="8162925" cy="1016000"/>
          </a:xfrm>
        </p:spPr>
        <p:txBody>
          <a:bodyPr/>
          <a:lstStyle/>
          <a:p>
            <a:r>
              <a:rPr lang="en-US" altLang="ko-KR" sz="3600" dirty="0" smtClean="0"/>
              <a:t>3) Equivalence Test</a:t>
            </a:r>
            <a:endParaRPr lang="en-US" altLang="ko-KR" sz="3600" dirty="0"/>
          </a:p>
        </p:txBody>
      </p:sp>
    </p:spTree>
    <p:extLst>
      <p:ext uri="{BB962C8B-B14F-4D97-AF65-F5344CB8AC3E}">
        <p14:creationId xmlns:p14="http://schemas.microsoft.com/office/powerpoint/2010/main" val="398669536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altLang="ko-KR" sz="2800" smtClean="0"/>
              <a:t>Software-in-the-Loop (SIL) Testing:</a:t>
            </a:r>
            <a:br>
              <a:rPr lang="en-US" altLang="ko-KR" sz="2800" smtClean="0"/>
            </a:br>
            <a:r>
              <a:rPr lang="en-US" altLang="ko-KR" sz="1800" smtClean="0"/>
              <a:t>  </a:t>
            </a:r>
            <a:r>
              <a:rPr lang="en-US" altLang="ko-KR" sz="1800" i="1" smtClean="0">
                <a:solidFill>
                  <a:schemeClr val="accent1"/>
                </a:solidFill>
              </a:rPr>
              <a:t>Verify Production Controller with Software-in-the-loop</a:t>
            </a:r>
            <a:br>
              <a:rPr lang="en-US" altLang="ko-KR" sz="1800" i="1" smtClean="0">
                <a:solidFill>
                  <a:schemeClr val="accent1"/>
                </a:solidFill>
              </a:rPr>
            </a:br>
            <a:endParaRPr lang="en-US" altLang="ko-KR" sz="1800" i="1" smtClean="0">
              <a:solidFill>
                <a:schemeClr val="accent1"/>
              </a:solidFill>
            </a:endParaRPr>
          </a:p>
        </p:txBody>
      </p:sp>
      <p:pic>
        <p:nvPicPr>
          <p:cNvPr id="74755" name="Picture 6"/>
          <p:cNvPicPr>
            <a:picLocks noChangeAspect="1" noChangeArrowheads="1"/>
          </p:cNvPicPr>
          <p:nvPr/>
        </p:nvPicPr>
        <p:blipFill>
          <a:blip r:embed="rId3" cstate="print"/>
          <a:srcRect/>
          <a:stretch>
            <a:fillRect/>
          </a:stretch>
        </p:blipFill>
        <p:spPr bwMode="auto">
          <a:xfrm>
            <a:off x="1157288" y="1827213"/>
            <a:ext cx="6829425" cy="2447925"/>
          </a:xfrm>
          <a:prstGeom prst="rect">
            <a:avLst/>
          </a:prstGeom>
          <a:noFill/>
          <a:ln w="9525">
            <a:noFill/>
            <a:miter lim="800000"/>
            <a:headEnd/>
            <a:tailEnd/>
          </a:ln>
        </p:spPr>
      </p:pic>
      <p:pic>
        <p:nvPicPr>
          <p:cNvPr id="74756" name="Picture 7"/>
          <p:cNvPicPr>
            <a:picLocks noChangeAspect="1" noChangeArrowheads="1"/>
          </p:cNvPicPr>
          <p:nvPr/>
        </p:nvPicPr>
        <p:blipFill>
          <a:blip r:embed="rId4" cstate="print"/>
          <a:srcRect/>
          <a:stretch>
            <a:fillRect/>
          </a:stretch>
        </p:blipFill>
        <p:spPr bwMode="auto">
          <a:xfrm>
            <a:off x="6732588" y="2763838"/>
            <a:ext cx="942975" cy="623887"/>
          </a:xfrm>
          <a:prstGeom prst="rect">
            <a:avLst/>
          </a:prstGeom>
          <a:noFill/>
          <a:ln w="9525">
            <a:noFill/>
            <a:miter lim="800000"/>
            <a:headEnd/>
            <a:tailEnd/>
          </a:ln>
        </p:spPr>
      </p:pic>
      <p:sp>
        <p:nvSpPr>
          <p:cNvPr id="651272" name="Rectangle 8"/>
          <p:cNvSpPr>
            <a:spLocks noChangeArrowheads="1"/>
          </p:cNvSpPr>
          <p:nvPr/>
        </p:nvSpPr>
        <p:spPr bwMode="auto">
          <a:xfrm>
            <a:off x="2781300" y="2698750"/>
            <a:ext cx="1670050" cy="850900"/>
          </a:xfrm>
          <a:prstGeom prst="rect">
            <a:avLst/>
          </a:prstGeom>
          <a:solidFill>
            <a:schemeClr val="bg1"/>
          </a:solidFill>
          <a:ln w="9525">
            <a:solidFill>
              <a:schemeClr val="bg1"/>
            </a:solidFill>
            <a:miter lim="800000"/>
            <a:headEnd/>
            <a:tailEnd/>
          </a:ln>
        </p:spPr>
        <p:txBody>
          <a:bodyPr wrap="none" anchor="ctr"/>
          <a:lstStyle/>
          <a:p>
            <a:pPr algn="ctr" eaLnBrk="0" latinLnBrk="0" hangingPunct="0"/>
            <a:endParaRPr kumimoji="0" lang="ko-KR" altLang="en-US"/>
          </a:p>
        </p:txBody>
      </p:sp>
      <p:grpSp>
        <p:nvGrpSpPr>
          <p:cNvPr id="2" name="Group 9"/>
          <p:cNvGrpSpPr>
            <a:grpSpLocks/>
          </p:cNvGrpSpPr>
          <p:nvPr/>
        </p:nvGrpSpPr>
        <p:grpSpPr bwMode="auto">
          <a:xfrm>
            <a:off x="1341438" y="5084763"/>
            <a:ext cx="2225675" cy="1223962"/>
            <a:chOff x="845" y="3203"/>
            <a:chExt cx="1402" cy="771"/>
          </a:xfrm>
        </p:grpSpPr>
        <p:sp>
          <p:nvSpPr>
            <p:cNvPr id="74788" name="Rectangle 10"/>
            <p:cNvSpPr>
              <a:spLocks noChangeArrowheads="1"/>
            </p:cNvSpPr>
            <p:nvPr/>
          </p:nvSpPr>
          <p:spPr bwMode="auto">
            <a:xfrm>
              <a:off x="845" y="3203"/>
              <a:ext cx="1402" cy="771"/>
            </a:xfrm>
            <a:prstGeom prst="rect">
              <a:avLst/>
            </a:prstGeom>
            <a:solidFill>
              <a:srgbClr val="CCFFFF"/>
            </a:solidFill>
            <a:ln w="9525">
              <a:solidFill>
                <a:srgbClr val="00FF99"/>
              </a:solidFill>
              <a:miter lim="800000"/>
              <a:headEnd/>
              <a:tailEnd/>
            </a:ln>
          </p:spPr>
          <p:txBody>
            <a:bodyPr/>
            <a:lstStyle/>
            <a:p>
              <a:pPr algn="ctr" eaLnBrk="0" latinLnBrk="0" hangingPunct="0"/>
              <a:endParaRPr kumimoji="0" lang="ko-KR" altLang="en-US"/>
            </a:p>
          </p:txBody>
        </p:sp>
        <p:sp>
          <p:nvSpPr>
            <p:cNvPr id="74789" name="Rectangle 11"/>
            <p:cNvSpPr>
              <a:spLocks noChangeArrowheads="1"/>
            </p:cNvSpPr>
            <p:nvPr/>
          </p:nvSpPr>
          <p:spPr bwMode="auto">
            <a:xfrm>
              <a:off x="845" y="3203"/>
              <a:ext cx="1402" cy="771"/>
            </a:xfrm>
            <a:prstGeom prst="rect">
              <a:avLst/>
            </a:prstGeom>
            <a:noFill/>
            <a:ln w="30163" cap="rnd">
              <a:solidFill>
                <a:srgbClr val="00FF99"/>
              </a:solidFill>
              <a:round/>
              <a:headEnd/>
              <a:tailEnd/>
            </a:ln>
          </p:spPr>
          <p:txBody>
            <a:bodyPr/>
            <a:lstStyle/>
            <a:p>
              <a:pPr algn="ctr" eaLnBrk="0" latinLnBrk="0" hangingPunct="0"/>
              <a:endParaRPr kumimoji="0" lang="ko-KR" altLang="en-US"/>
            </a:p>
          </p:txBody>
        </p:sp>
        <p:sp>
          <p:nvSpPr>
            <p:cNvPr id="74790" name="Rectangle 12"/>
            <p:cNvSpPr>
              <a:spLocks noChangeArrowheads="1"/>
            </p:cNvSpPr>
            <p:nvPr/>
          </p:nvSpPr>
          <p:spPr bwMode="auto">
            <a:xfrm>
              <a:off x="929" y="3309"/>
              <a:ext cx="1268" cy="182"/>
            </a:xfrm>
            <a:prstGeom prst="rect">
              <a:avLst/>
            </a:prstGeom>
            <a:noFill/>
            <a:ln w="9525">
              <a:noFill/>
              <a:miter lim="800000"/>
              <a:headEnd/>
              <a:tailEnd/>
            </a:ln>
          </p:spPr>
          <p:txBody>
            <a:bodyPr wrap="none" lIns="0" tIns="0" rIns="0" bIns="0">
              <a:spAutoFit/>
            </a:bodyPr>
            <a:lstStyle/>
            <a:p>
              <a:pPr eaLnBrk="0" latinLnBrk="0" hangingPunct="0"/>
              <a:r>
                <a:rPr kumimoji="0" lang="en-US" altLang="ko-KR" sz="1900" b="1">
                  <a:solidFill>
                    <a:schemeClr val="accent2"/>
                  </a:solidFill>
                  <a:latin typeface="Arial" pitchFamily="34" charset="0"/>
                </a:rPr>
                <a:t>Compiled C Code</a:t>
              </a:r>
              <a:endParaRPr kumimoji="0" lang="en-US" altLang="ko-KR" sz="1800" b="1">
                <a:solidFill>
                  <a:schemeClr val="accent2"/>
                </a:solidFill>
                <a:latin typeface="Arial" pitchFamily="34" charset="0"/>
              </a:endParaRPr>
            </a:p>
          </p:txBody>
        </p:sp>
        <p:sp>
          <p:nvSpPr>
            <p:cNvPr id="74791" name="Rectangle 13"/>
            <p:cNvSpPr>
              <a:spLocks noChangeArrowheads="1"/>
            </p:cNvSpPr>
            <p:nvPr/>
          </p:nvSpPr>
          <p:spPr bwMode="auto">
            <a:xfrm>
              <a:off x="1025" y="3495"/>
              <a:ext cx="1048" cy="355"/>
            </a:xfrm>
            <a:prstGeom prst="rect">
              <a:avLst/>
            </a:prstGeom>
            <a:noFill/>
            <a:ln w="9525">
              <a:noFill/>
              <a:miter lim="800000"/>
              <a:headEnd/>
              <a:tailEnd/>
            </a:ln>
          </p:spPr>
          <p:txBody>
            <a:bodyPr wrap="none" lIns="0" tIns="0" rIns="0" bIns="0">
              <a:spAutoFit/>
            </a:bodyPr>
            <a:lstStyle/>
            <a:p>
              <a:pPr eaLnBrk="0" latinLnBrk="0" hangingPunct="0"/>
              <a:r>
                <a:rPr kumimoji="0" lang="ko-KR" altLang="en-US" sz="1900" b="1">
                  <a:solidFill>
                    <a:schemeClr val="accent2"/>
                  </a:solidFill>
                  <a:latin typeface="Arial" pitchFamily="34" charset="0"/>
                </a:rPr>
                <a:t>  </a:t>
              </a:r>
              <a:r>
                <a:rPr kumimoji="0" lang="en-US" altLang="ko-KR" sz="1900" b="1">
                  <a:solidFill>
                    <a:schemeClr val="accent2"/>
                  </a:solidFill>
                  <a:latin typeface="Arial" pitchFamily="34" charset="0"/>
                </a:rPr>
                <a:t>S-Function</a:t>
              </a:r>
            </a:p>
            <a:p>
              <a:pPr eaLnBrk="0" latinLnBrk="0" hangingPunct="0"/>
              <a:r>
                <a:rPr kumimoji="0" lang="en-US" altLang="ko-KR" sz="1800" b="1">
                  <a:solidFill>
                    <a:schemeClr val="accent2"/>
                  </a:solidFill>
                  <a:latin typeface="Arial" pitchFamily="34" charset="0"/>
                </a:rPr>
                <a:t>(Windows DLL)</a:t>
              </a:r>
            </a:p>
          </p:txBody>
        </p:sp>
      </p:grpSp>
      <p:grpSp>
        <p:nvGrpSpPr>
          <p:cNvPr id="3" name="Group 14"/>
          <p:cNvGrpSpPr>
            <a:grpSpLocks/>
          </p:cNvGrpSpPr>
          <p:nvPr/>
        </p:nvGrpSpPr>
        <p:grpSpPr bwMode="auto">
          <a:xfrm>
            <a:off x="2306638" y="3362325"/>
            <a:ext cx="2005012" cy="1760538"/>
            <a:chOff x="1401" y="2136"/>
            <a:chExt cx="1461" cy="1053"/>
          </a:xfrm>
        </p:grpSpPr>
        <p:sp>
          <p:nvSpPr>
            <p:cNvPr id="74786" name="Freeform 15"/>
            <p:cNvSpPr>
              <a:spLocks/>
            </p:cNvSpPr>
            <p:nvPr/>
          </p:nvSpPr>
          <p:spPr bwMode="auto">
            <a:xfrm>
              <a:off x="1401" y="2136"/>
              <a:ext cx="1461" cy="1053"/>
            </a:xfrm>
            <a:custGeom>
              <a:avLst/>
              <a:gdLst>
                <a:gd name="T0" fmla="*/ 354 w 1461"/>
                <a:gd name="T1" fmla="*/ 0 h 1053"/>
                <a:gd name="T2" fmla="*/ 1461 w 1461"/>
                <a:gd name="T3" fmla="*/ 0 h 1053"/>
                <a:gd name="T4" fmla="*/ 0 w 1461"/>
                <a:gd name="T5" fmla="*/ 1053 h 1053"/>
                <a:gd name="T6" fmla="*/ 354 w 1461"/>
                <a:gd name="T7" fmla="*/ 0 h 1053"/>
                <a:gd name="T8" fmla="*/ 0 60000 65536"/>
                <a:gd name="T9" fmla="*/ 0 60000 65536"/>
                <a:gd name="T10" fmla="*/ 0 60000 65536"/>
                <a:gd name="T11" fmla="*/ 0 60000 65536"/>
                <a:gd name="T12" fmla="*/ 0 w 1461"/>
                <a:gd name="T13" fmla="*/ 0 h 1053"/>
                <a:gd name="T14" fmla="*/ 1461 w 1461"/>
                <a:gd name="T15" fmla="*/ 1053 h 1053"/>
              </a:gdLst>
              <a:ahLst/>
              <a:cxnLst>
                <a:cxn ang="T8">
                  <a:pos x="T0" y="T1"/>
                </a:cxn>
                <a:cxn ang="T9">
                  <a:pos x="T2" y="T3"/>
                </a:cxn>
                <a:cxn ang="T10">
                  <a:pos x="T4" y="T5"/>
                </a:cxn>
                <a:cxn ang="T11">
                  <a:pos x="T6" y="T7"/>
                </a:cxn>
              </a:cxnLst>
              <a:rect l="T12" t="T13" r="T14" b="T15"/>
              <a:pathLst>
                <a:path w="1461" h="1053">
                  <a:moveTo>
                    <a:pt x="354" y="0"/>
                  </a:moveTo>
                  <a:lnTo>
                    <a:pt x="1461" y="0"/>
                  </a:lnTo>
                  <a:lnTo>
                    <a:pt x="0" y="1053"/>
                  </a:lnTo>
                  <a:lnTo>
                    <a:pt x="354" y="0"/>
                  </a:lnTo>
                  <a:close/>
                </a:path>
              </a:pathLst>
            </a:custGeom>
            <a:solidFill>
              <a:srgbClr val="00FF84"/>
            </a:solidFill>
            <a:ln w="12700">
              <a:solidFill>
                <a:srgbClr val="00FF99"/>
              </a:solidFill>
              <a:round/>
              <a:headEnd/>
              <a:tailEnd/>
            </a:ln>
          </p:spPr>
          <p:txBody>
            <a:bodyPr wrap="none" lIns="90487" tIns="44450" rIns="90487" bIns="44450"/>
            <a:lstStyle/>
            <a:p>
              <a:pPr algn="ctr" eaLnBrk="0" latinLnBrk="0" hangingPunct="0"/>
              <a:endParaRPr kumimoji="0" lang="ko-KR" altLang="en-US"/>
            </a:p>
          </p:txBody>
        </p:sp>
        <p:sp>
          <p:nvSpPr>
            <p:cNvPr id="74787" name="Text Box 16"/>
            <p:cNvSpPr txBox="1">
              <a:spLocks noChangeArrowheads="1"/>
            </p:cNvSpPr>
            <p:nvPr/>
          </p:nvSpPr>
          <p:spPr bwMode="auto">
            <a:xfrm>
              <a:off x="1596" y="2150"/>
              <a:ext cx="917" cy="348"/>
            </a:xfrm>
            <a:prstGeom prst="rect">
              <a:avLst/>
            </a:prstGeom>
            <a:noFill/>
            <a:ln w="9525">
              <a:noFill/>
              <a:miter lim="800000"/>
              <a:headEnd/>
              <a:tailEnd/>
            </a:ln>
          </p:spPr>
          <p:txBody>
            <a:bodyPr wrap="none">
              <a:spAutoFit/>
            </a:bodyPr>
            <a:lstStyle/>
            <a:p>
              <a:pPr algn="ctr" latinLnBrk="0"/>
              <a:r>
                <a:rPr kumimoji="0" lang="en-US" altLang="ko-KR" sz="1600" b="1">
                  <a:latin typeface="Arial" pitchFamily="34" charset="0"/>
                </a:rPr>
                <a:t>Code</a:t>
              </a:r>
            </a:p>
            <a:p>
              <a:pPr algn="ctr" latinLnBrk="0"/>
              <a:r>
                <a:rPr kumimoji="0" lang="en-US" altLang="ko-KR" sz="1600" b="1">
                  <a:latin typeface="Arial" pitchFamily="34" charset="0"/>
                </a:rPr>
                <a:t>Generation</a:t>
              </a:r>
            </a:p>
          </p:txBody>
        </p:sp>
      </p:grpSp>
      <p:sp>
        <p:nvSpPr>
          <p:cNvPr id="74760" name="Text Box 17"/>
          <p:cNvSpPr txBox="1">
            <a:spLocks noChangeArrowheads="1"/>
          </p:cNvSpPr>
          <p:nvPr/>
        </p:nvSpPr>
        <p:spPr bwMode="auto">
          <a:xfrm>
            <a:off x="-300038" y="4113213"/>
            <a:ext cx="2628901" cy="825500"/>
          </a:xfrm>
          <a:prstGeom prst="rect">
            <a:avLst/>
          </a:prstGeom>
          <a:noFill/>
          <a:ln w="28575">
            <a:noFill/>
            <a:miter lim="800000"/>
            <a:headEnd/>
            <a:tailEnd/>
          </a:ln>
        </p:spPr>
        <p:txBody>
          <a:bodyPr>
            <a:spAutoFit/>
          </a:bodyPr>
          <a:lstStyle/>
          <a:p>
            <a:pPr eaLnBrk="0" latinLnBrk="0" hangingPunct="0"/>
            <a:r>
              <a:rPr kumimoji="0" lang="ko-KR" altLang="en-US" sz="1600" b="1">
                <a:solidFill>
                  <a:schemeClr val="tx2"/>
                </a:solidFill>
                <a:latin typeface="Arial" pitchFamily="34" charset="0"/>
              </a:rPr>
              <a:t>      </a:t>
            </a:r>
            <a:r>
              <a:rPr kumimoji="0" lang="en-US" altLang="ko-KR" sz="1600" b="1">
                <a:solidFill>
                  <a:schemeClr val="tx2"/>
                </a:solidFill>
                <a:latin typeface="Arial" pitchFamily="34" charset="0"/>
              </a:rPr>
              <a:t>Execution</a:t>
            </a:r>
          </a:p>
          <a:p>
            <a:pPr lvl="1" eaLnBrk="0" latinLnBrk="0" hangingPunct="0">
              <a:buFontTx/>
              <a:buChar char="•"/>
            </a:pPr>
            <a:r>
              <a:rPr kumimoji="0" lang="en-US" altLang="ko-KR" sz="1600" b="1">
                <a:solidFill>
                  <a:schemeClr val="tx2"/>
                </a:solidFill>
                <a:latin typeface="Arial" pitchFamily="34" charset="0"/>
              </a:rPr>
              <a:t> Host/Host</a:t>
            </a:r>
          </a:p>
          <a:p>
            <a:pPr lvl="1" eaLnBrk="0" latinLnBrk="0" hangingPunct="0">
              <a:buFontTx/>
              <a:buChar char="•"/>
            </a:pPr>
            <a:r>
              <a:rPr kumimoji="0" lang="en-US" altLang="ko-KR" sz="1600" b="1">
                <a:solidFill>
                  <a:schemeClr val="tx2"/>
                </a:solidFill>
                <a:latin typeface="Arial" pitchFamily="34" charset="0"/>
              </a:rPr>
              <a:t> Nonreal-time</a:t>
            </a:r>
          </a:p>
        </p:txBody>
      </p:sp>
    </p:spTree>
    <p:extLst>
      <p:ext uri="{BB962C8B-B14F-4D97-AF65-F5344CB8AC3E}">
        <p14:creationId xmlns:p14="http://schemas.microsoft.com/office/powerpoint/2010/main" val="36261576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51272"/>
                                        </p:tgtEl>
                                        <p:attrNameLst>
                                          <p:attrName>style.visibility</p:attrName>
                                        </p:attrNameLst>
                                      </p:cBhvr>
                                      <p:to>
                                        <p:strVal val="visible"/>
                                      </p:to>
                                    </p:set>
                                    <p:animEffect transition="in" filter="wipe(up)">
                                      <p:cBhvr>
                                        <p:cTn id="12" dur="500"/>
                                        <p:tgtEl>
                                          <p:spTgt spid="651272"/>
                                        </p:tgtEl>
                                      </p:cBhvr>
                                    </p:animEffect>
                                  </p:childTnLst>
                                </p:cTn>
                              </p:par>
                            </p:childTnLst>
                          </p:cTn>
                        </p:par>
                        <p:par>
                          <p:cTn id="13" fill="hold">
                            <p:stCondLst>
                              <p:cond delay="500"/>
                            </p:stCondLst>
                            <p:childTnLst>
                              <p:par>
                                <p:cTn id="14" presetID="22" presetClass="exit" presetSubtype="1" fill="hold" nodeType="afterEffect">
                                  <p:stCondLst>
                                    <p:cond delay="0"/>
                                  </p:stCondLst>
                                  <p:childTnLst>
                                    <p:animEffect transition="out" filter="wipe(up)">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6" presetClass="path" presetSubtype="0" accel="50000" decel="50000" fill="hold" nodeType="clickEffect">
                                  <p:stCondLst>
                                    <p:cond delay="0"/>
                                  </p:stCondLst>
                                  <p:childTnLst>
                                    <p:animMotion origin="layout" path="M -2.77778E-6 4.44444E-6 L 0.12709 -0.38149 " pathEditMode="relative" rAng="0" ptsTypes="AA">
                                      <p:cBhvr>
                                        <p:cTn id="20" dur="2000" fill="hold"/>
                                        <p:tgtEl>
                                          <p:spTgt spid="2"/>
                                        </p:tgtEl>
                                        <p:attrNameLst>
                                          <p:attrName>ppt_x</p:attrName>
                                          <p:attrName>ppt_y</p:attrName>
                                        </p:attrNameLst>
                                      </p:cBhvr>
                                      <p:rCtr x="6400" y="-19100"/>
                                    </p:animMotion>
                                  </p:childTnLst>
                                </p:cTn>
                              </p:par>
                              <p:par>
                                <p:cTn id="21" presetID="6" presetClass="emph" presetSubtype="0" accel="50000" decel="50000" fill="hold" nodeType="withEffect">
                                  <p:stCondLst>
                                    <p:cond delay="0"/>
                                  </p:stCondLst>
                                  <p:childTnLst>
                                    <p:animScale>
                                      <p:cBhvr>
                                        <p:cTn id="22" dur="2000" fill="hold"/>
                                        <p:tgtEl>
                                          <p:spTgt spid="2"/>
                                        </p:tgtEl>
                                      </p:cBhvr>
                                      <p:by x="75000" y="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127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p:cNvPicPr>
            <a:picLocks noChangeAspect="1" noChangeArrowheads="1"/>
          </p:cNvPicPr>
          <p:nvPr/>
        </p:nvPicPr>
        <p:blipFill>
          <a:blip r:embed="rId3" cstate="print"/>
          <a:srcRect/>
          <a:stretch>
            <a:fillRect/>
          </a:stretch>
        </p:blipFill>
        <p:spPr bwMode="auto">
          <a:xfrm>
            <a:off x="1157288" y="1827213"/>
            <a:ext cx="6829425" cy="2447925"/>
          </a:xfrm>
          <a:prstGeom prst="rect">
            <a:avLst/>
          </a:prstGeom>
          <a:noFill/>
          <a:ln w="9525">
            <a:noFill/>
            <a:miter lim="800000"/>
            <a:headEnd/>
            <a:tailEnd/>
          </a:ln>
        </p:spPr>
      </p:pic>
      <p:sp>
        <p:nvSpPr>
          <p:cNvPr id="75779" name="Rectangle 3"/>
          <p:cNvSpPr>
            <a:spLocks noGrp="1" noChangeArrowheads="1"/>
          </p:cNvSpPr>
          <p:nvPr>
            <p:ph type="title"/>
          </p:nvPr>
        </p:nvSpPr>
        <p:spPr/>
        <p:txBody>
          <a:bodyPr/>
          <a:lstStyle/>
          <a:p>
            <a:r>
              <a:rPr lang="en-US" altLang="ko-KR" sz="2800" smtClean="0"/>
              <a:t>Processor-in-the-Loop Testing:</a:t>
            </a:r>
            <a:br>
              <a:rPr lang="en-US" altLang="ko-KR" sz="2800" smtClean="0"/>
            </a:br>
            <a:r>
              <a:rPr lang="en-US" altLang="ko-KR" sz="1800" smtClean="0"/>
              <a:t>  </a:t>
            </a:r>
            <a:r>
              <a:rPr lang="en-US" altLang="ko-KR" sz="1800" i="1" smtClean="0">
                <a:solidFill>
                  <a:schemeClr val="accent1"/>
                </a:solidFill>
              </a:rPr>
              <a:t>Verify Production Controller with Processor-in-the-loop</a:t>
            </a:r>
          </a:p>
        </p:txBody>
      </p:sp>
      <p:sp>
        <p:nvSpPr>
          <p:cNvPr id="75780" name="Rectangle 4"/>
          <p:cNvSpPr>
            <a:spLocks noChangeArrowheads="1"/>
          </p:cNvSpPr>
          <p:nvPr/>
        </p:nvSpPr>
        <p:spPr bwMode="auto">
          <a:xfrm rot="-5400000">
            <a:off x="1993106" y="4796632"/>
            <a:ext cx="274637" cy="0"/>
          </a:xfrm>
          <a:prstGeom prst="rect">
            <a:avLst/>
          </a:prstGeom>
          <a:noFill/>
          <a:ln w="9525">
            <a:noFill/>
            <a:miter lim="800000"/>
            <a:headEnd/>
            <a:tailEnd/>
          </a:ln>
        </p:spPr>
        <p:txBody>
          <a:bodyPr vert="eaVert" wrap="none" lIns="0" tIns="0" rIns="0" bIns="0">
            <a:spAutoFit/>
          </a:bodyPr>
          <a:lstStyle/>
          <a:p>
            <a:pPr eaLnBrk="0" latinLnBrk="0" hangingPunct="0"/>
            <a:endParaRPr kumimoji="0" lang="ko-KR" altLang="en-US" sz="1800">
              <a:solidFill>
                <a:schemeClr val="accent2"/>
              </a:solidFill>
              <a:latin typeface="Arial" pitchFamily="34" charset="0"/>
            </a:endParaRPr>
          </a:p>
        </p:txBody>
      </p:sp>
      <p:sp>
        <p:nvSpPr>
          <p:cNvPr id="75781" name="Rectangle 5"/>
          <p:cNvSpPr>
            <a:spLocks noChangeArrowheads="1"/>
          </p:cNvSpPr>
          <p:nvPr/>
        </p:nvSpPr>
        <p:spPr bwMode="auto">
          <a:xfrm rot="-5400000">
            <a:off x="2302669" y="4779169"/>
            <a:ext cx="274638" cy="0"/>
          </a:xfrm>
          <a:prstGeom prst="rect">
            <a:avLst/>
          </a:prstGeom>
          <a:noFill/>
          <a:ln w="9525">
            <a:noFill/>
            <a:miter lim="800000"/>
            <a:headEnd/>
            <a:tailEnd/>
          </a:ln>
        </p:spPr>
        <p:txBody>
          <a:bodyPr vert="eaVert" wrap="none" lIns="0" tIns="0" rIns="0" bIns="0">
            <a:spAutoFit/>
          </a:bodyPr>
          <a:lstStyle/>
          <a:p>
            <a:pPr eaLnBrk="0" latinLnBrk="0" hangingPunct="0"/>
            <a:endParaRPr kumimoji="0" lang="ko-KR" altLang="en-US" sz="1800">
              <a:solidFill>
                <a:schemeClr val="accent2"/>
              </a:solidFill>
              <a:latin typeface="Arial" pitchFamily="34" charset="0"/>
            </a:endParaRPr>
          </a:p>
        </p:txBody>
      </p:sp>
      <p:pic>
        <p:nvPicPr>
          <p:cNvPr id="666630" name="Picture 6" descr="PCM-995_cyan"/>
          <p:cNvPicPr>
            <a:picLocks noChangeAspect="1" noChangeArrowheads="1"/>
          </p:cNvPicPr>
          <p:nvPr/>
        </p:nvPicPr>
        <p:blipFill>
          <a:blip r:embed="rId4" cstate="print"/>
          <a:srcRect/>
          <a:stretch>
            <a:fillRect/>
          </a:stretch>
        </p:blipFill>
        <p:spPr bwMode="auto">
          <a:xfrm>
            <a:off x="1035050" y="5084763"/>
            <a:ext cx="2230438" cy="1457325"/>
          </a:xfrm>
          <a:prstGeom prst="rect">
            <a:avLst/>
          </a:prstGeom>
          <a:noFill/>
          <a:ln w="28575">
            <a:solidFill>
              <a:schemeClr val="hlink"/>
            </a:solidFill>
            <a:miter lim="800000"/>
            <a:headEnd/>
            <a:tailEnd/>
          </a:ln>
          <a:effectLst>
            <a:outerShdw dist="35921" dir="2700000" algn="ctr" rotWithShape="0">
              <a:srgbClr val="808080"/>
            </a:outerShdw>
          </a:effectLst>
        </p:spPr>
      </p:pic>
      <p:sp>
        <p:nvSpPr>
          <p:cNvPr id="75783" name="Rectangle 7"/>
          <p:cNvSpPr>
            <a:spLocks noChangeArrowheads="1"/>
          </p:cNvSpPr>
          <p:nvPr/>
        </p:nvSpPr>
        <p:spPr bwMode="auto">
          <a:xfrm>
            <a:off x="1368425" y="6583363"/>
            <a:ext cx="1776413" cy="274637"/>
          </a:xfrm>
          <a:prstGeom prst="rect">
            <a:avLst/>
          </a:prstGeom>
          <a:noFill/>
          <a:ln w="9525">
            <a:noFill/>
            <a:miter lim="800000"/>
            <a:headEnd/>
            <a:tailEnd/>
          </a:ln>
        </p:spPr>
        <p:txBody>
          <a:bodyPr wrap="none">
            <a:spAutoFit/>
          </a:bodyPr>
          <a:lstStyle/>
          <a:p>
            <a:pPr eaLnBrk="0" latinLnBrk="0" hangingPunct="0"/>
            <a:r>
              <a:rPr kumimoji="0" lang="en-US" altLang="ko-KR" sz="1200" b="1" i="1">
                <a:solidFill>
                  <a:schemeClr val="accent2"/>
                </a:solidFill>
                <a:latin typeface="Arial" pitchFamily="34" charset="0"/>
              </a:rPr>
              <a:t>Production Processo</a:t>
            </a:r>
            <a:r>
              <a:rPr kumimoji="0" lang="en-US" altLang="ko-KR" sz="1200" b="1">
                <a:solidFill>
                  <a:schemeClr val="accent2"/>
                </a:solidFill>
                <a:latin typeface="Arial" pitchFamily="34" charset="0"/>
              </a:rPr>
              <a:t>r</a:t>
            </a:r>
          </a:p>
        </p:txBody>
      </p:sp>
      <p:grpSp>
        <p:nvGrpSpPr>
          <p:cNvPr id="2" name="Group 11"/>
          <p:cNvGrpSpPr>
            <a:grpSpLocks/>
          </p:cNvGrpSpPr>
          <p:nvPr/>
        </p:nvGrpSpPr>
        <p:grpSpPr bwMode="auto">
          <a:xfrm>
            <a:off x="2306638" y="3362325"/>
            <a:ext cx="2005012" cy="1760538"/>
            <a:chOff x="1401" y="2136"/>
            <a:chExt cx="1461" cy="1053"/>
          </a:xfrm>
        </p:grpSpPr>
        <p:sp>
          <p:nvSpPr>
            <p:cNvPr id="75815" name="Freeform 12"/>
            <p:cNvSpPr>
              <a:spLocks/>
            </p:cNvSpPr>
            <p:nvPr/>
          </p:nvSpPr>
          <p:spPr bwMode="auto">
            <a:xfrm>
              <a:off x="1401" y="2136"/>
              <a:ext cx="1461" cy="1053"/>
            </a:xfrm>
            <a:custGeom>
              <a:avLst/>
              <a:gdLst>
                <a:gd name="T0" fmla="*/ 354 w 1461"/>
                <a:gd name="T1" fmla="*/ 0 h 1053"/>
                <a:gd name="T2" fmla="*/ 1461 w 1461"/>
                <a:gd name="T3" fmla="*/ 0 h 1053"/>
                <a:gd name="T4" fmla="*/ 0 w 1461"/>
                <a:gd name="T5" fmla="*/ 1053 h 1053"/>
                <a:gd name="T6" fmla="*/ 354 w 1461"/>
                <a:gd name="T7" fmla="*/ 0 h 1053"/>
                <a:gd name="T8" fmla="*/ 0 60000 65536"/>
                <a:gd name="T9" fmla="*/ 0 60000 65536"/>
                <a:gd name="T10" fmla="*/ 0 60000 65536"/>
                <a:gd name="T11" fmla="*/ 0 60000 65536"/>
                <a:gd name="T12" fmla="*/ 0 w 1461"/>
                <a:gd name="T13" fmla="*/ 0 h 1053"/>
                <a:gd name="T14" fmla="*/ 1461 w 1461"/>
                <a:gd name="T15" fmla="*/ 1053 h 1053"/>
              </a:gdLst>
              <a:ahLst/>
              <a:cxnLst>
                <a:cxn ang="T8">
                  <a:pos x="T0" y="T1"/>
                </a:cxn>
                <a:cxn ang="T9">
                  <a:pos x="T2" y="T3"/>
                </a:cxn>
                <a:cxn ang="T10">
                  <a:pos x="T4" y="T5"/>
                </a:cxn>
                <a:cxn ang="T11">
                  <a:pos x="T6" y="T7"/>
                </a:cxn>
              </a:cxnLst>
              <a:rect l="T12" t="T13" r="T14" b="T15"/>
              <a:pathLst>
                <a:path w="1461" h="1053">
                  <a:moveTo>
                    <a:pt x="354" y="0"/>
                  </a:moveTo>
                  <a:lnTo>
                    <a:pt x="1461" y="0"/>
                  </a:lnTo>
                  <a:lnTo>
                    <a:pt x="0" y="1053"/>
                  </a:lnTo>
                  <a:lnTo>
                    <a:pt x="354" y="0"/>
                  </a:lnTo>
                  <a:close/>
                </a:path>
              </a:pathLst>
            </a:custGeom>
            <a:solidFill>
              <a:srgbClr val="00FF84"/>
            </a:solidFill>
            <a:ln w="12700">
              <a:solidFill>
                <a:srgbClr val="00FF99"/>
              </a:solidFill>
              <a:round/>
              <a:headEnd/>
              <a:tailEnd/>
            </a:ln>
          </p:spPr>
          <p:txBody>
            <a:bodyPr wrap="none" lIns="90487" tIns="44450" rIns="90487" bIns="44450"/>
            <a:lstStyle/>
            <a:p>
              <a:pPr algn="ctr" eaLnBrk="0" latinLnBrk="0" hangingPunct="0"/>
              <a:endParaRPr kumimoji="0" lang="ko-KR" altLang="en-US"/>
            </a:p>
          </p:txBody>
        </p:sp>
        <p:sp>
          <p:nvSpPr>
            <p:cNvPr id="75816" name="Text Box 13"/>
            <p:cNvSpPr txBox="1">
              <a:spLocks noChangeArrowheads="1"/>
            </p:cNvSpPr>
            <p:nvPr/>
          </p:nvSpPr>
          <p:spPr bwMode="auto">
            <a:xfrm>
              <a:off x="1596" y="2150"/>
              <a:ext cx="917" cy="348"/>
            </a:xfrm>
            <a:prstGeom prst="rect">
              <a:avLst/>
            </a:prstGeom>
            <a:noFill/>
            <a:ln w="9525">
              <a:noFill/>
              <a:miter lim="800000"/>
              <a:headEnd/>
              <a:tailEnd/>
            </a:ln>
          </p:spPr>
          <p:txBody>
            <a:bodyPr wrap="none">
              <a:spAutoFit/>
            </a:bodyPr>
            <a:lstStyle/>
            <a:p>
              <a:pPr algn="ctr" latinLnBrk="0"/>
              <a:r>
                <a:rPr kumimoji="0" lang="en-US" altLang="ko-KR" sz="1600" b="1">
                  <a:latin typeface="Arial" pitchFamily="34" charset="0"/>
                </a:rPr>
                <a:t>Code</a:t>
              </a:r>
            </a:p>
            <a:p>
              <a:pPr algn="ctr" latinLnBrk="0"/>
              <a:r>
                <a:rPr kumimoji="0" lang="en-US" altLang="ko-KR" sz="1600" b="1">
                  <a:latin typeface="Arial" pitchFamily="34" charset="0"/>
                </a:rPr>
                <a:t>Generation</a:t>
              </a:r>
            </a:p>
          </p:txBody>
        </p:sp>
      </p:grpSp>
      <p:pic>
        <p:nvPicPr>
          <p:cNvPr id="666638" name="Picture 14"/>
          <p:cNvPicPr>
            <a:picLocks noChangeAspect="1" noChangeArrowheads="1"/>
          </p:cNvPicPr>
          <p:nvPr/>
        </p:nvPicPr>
        <p:blipFill>
          <a:blip r:embed="rId5" cstate="print"/>
          <a:srcRect/>
          <a:stretch>
            <a:fillRect/>
          </a:stretch>
        </p:blipFill>
        <p:spPr bwMode="auto">
          <a:xfrm>
            <a:off x="2462213" y="2619375"/>
            <a:ext cx="2228850" cy="1028700"/>
          </a:xfrm>
          <a:prstGeom prst="rect">
            <a:avLst/>
          </a:prstGeom>
          <a:noFill/>
          <a:ln w="9525">
            <a:noFill/>
            <a:miter lim="800000"/>
            <a:headEnd/>
            <a:tailEnd/>
          </a:ln>
        </p:spPr>
      </p:pic>
      <p:pic>
        <p:nvPicPr>
          <p:cNvPr id="666639" name="Picture 15" descr="RightDigitalFlow"/>
          <p:cNvPicPr>
            <a:picLocks noChangeAspect="1" noChangeArrowheads="1" noCrop="1"/>
          </p:cNvPicPr>
          <p:nvPr/>
        </p:nvPicPr>
        <p:blipFill>
          <a:blip r:embed="rId6" cstate="print"/>
          <a:srcRect/>
          <a:stretch>
            <a:fillRect/>
          </a:stretch>
        </p:blipFill>
        <p:spPr bwMode="auto">
          <a:xfrm rot="6624338">
            <a:off x="1513681" y="3952082"/>
            <a:ext cx="2132013" cy="723900"/>
          </a:xfrm>
          <a:prstGeom prst="rect">
            <a:avLst/>
          </a:prstGeom>
          <a:noFill/>
          <a:ln w="9525">
            <a:noFill/>
            <a:miter lim="800000"/>
            <a:headEnd/>
            <a:tailEnd/>
          </a:ln>
        </p:spPr>
      </p:pic>
      <p:pic>
        <p:nvPicPr>
          <p:cNvPr id="666640" name="Picture 16" descr="RightDigitalFlow"/>
          <p:cNvPicPr>
            <a:picLocks noChangeAspect="1" noChangeArrowheads="1" noCrop="1"/>
          </p:cNvPicPr>
          <p:nvPr/>
        </p:nvPicPr>
        <p:blipFill>
          <a:blip r:embed="rId6" cstate="print"/>
          <a:srcRect/>
          <a:stretch>
            <a:fillRect/>
          </a:stretch>
        </p:blipFill>
        <p:spPr bwMode="auto">
          <a:xfrm rot="-3670254">
            <a:off x="2423319" y="3952082"/>
            <a:ext cx="2160587" cy="723900"/>
          </a:xfrm>
          <a:prstGeom prst="rect">
            <a:avLst/>
          </a:prstGeom>
          <a:noFill/>
          <a:ln w="9525">
            <a:noFill/>
            <a:miter lim="800000"/>
            <a:headEnd/>
            <a:tailEnd/>
          </a:ln>
        </p:spPr>
      </p:pic>
      <p:pic>
        <p:nvPicPr>
          <p:cNvPr id="75788" name="Picture 17"/>
          <p:cNvPicPr>
            <a:picLocks noChangeAspect="1" noChangeArrowheads="1"/>
          </p:cNvPicPr>
          <p:nvPr/>
        </p:nvPicPr>
        <p:blipFill>
          <a:blip r:embed="rId7" cstate="print"/>
          <a:srcRect/>
          <a:stretch>
            <a:fillRect/>
          </a:stretch>
        </p:blipFill>
        <p:spPr bwMode="auto">
          <a:xfrm>
            <a:off x="6732588" y="2763838"/>
            <a:ext cx="942975" cy="623887"/>
          </a:xfrm>
          <a:prstGeom prst="rect">
            <a:avLst/>
          </a:prstGeom>
          <a:noFill/>
          <a:ln w="9525">
            <a:noFill/>
            <a:miter lim="800000"/>
            <a:headEnd/>
            <a:tailEnd/>
          </a:ln>
        </p:spPr>
      </p:pic>
      <p:sp>
        <p:nvSpPr>
          <p:cNvPr id="75789" name="Text Box 18"/>
          <p:cNvSpPr txBox="1">
            <a:spLocks noChangeArrowheads="1"/>
          </p:cNvSpPr>
          <p:nvPr/>
        </p:nvSpPr>
        <p:spPr bwMode="auto">
          <a:xfrm>
            <a:off x="-300038" y="4113213"/>
            <a:ext cx="2628901" cy="825500"/>
          </a:xfrm>
          <a:prstGeom prst="rect">
            <a:avLst/>
          </a:prstGeom>
          <a:noFill/>
          <a:ln w="28575">
            <a:noFill/>
            <a:miter lim="800000"/>
            <a:headEnd/>
            <a:tailEnd/>
          </a:ln>
        </p:spPr>
        <p:txBody>
          <a:bodyPr>
            <a:spAutoFit/>
          </a:bodyPr>
          <a:lstStyle/>
          <a:p>
            <a:pPr eaLnBrk="0" latinLnBrk="0" hangingPunct="0"/>
            <a:r>
              <a:rPr kumimoji="0" lang="ko-KR" altLang="en-US" sz="1600" b="1">
                <a:solidFill>
                  <a:schemeClr val="tx2"/>
                </a:solidFill>
                <a:latin typeface="Arial" pitchFamily="34" charset="0"/>
              </a:rPr>
              <a:t>      </a:t>
            </a:r>
            <a:r>
              <a:rPr kumimoji="0" lang="en-US" altLang="ko-KR" sz="1600" b="1">
                <a:solidFill>
                  <a:schemeClr val="tx2"/>
                </a:solidFill>
                <a:latin typeface="Arial" pitchFamily="34" charset="0"/>
              </a:rPr>
              <a:t>Execution</a:t>
            </a:r>
          </a:p>
          <a:p>
            <a:pPr lvl="1" eaLnBrk="0" latinLnBrk="0" hangingPunct="0">
              <a:buFontTx/>
              <a:buChar char="•"/>
            </a:pPr>
            <a:r>
              <a:rPr kumimoji="0" lang="en-US" altLang="ko-KR" sz="1600" b="1">
                <a:solidFill>
                  <a:schemeClr val="tx2"/>
                </a:solidFill>
                <a:latin typeface="Arial" pitchFamily="34" charset="0"/>
              </a:rPr>
              <a:t> Host/Target</a:t>
            </a:r>
          </a:p>
          <a:p>
            <a:pPr lvl="1" eaLnBrk="0" latinLnBrk="0" hangingPunct="0">
              <a:buFontTx/>
              <a:buChar char="•"/>
            </a:pPr>
            <a:r>
              <a:rPr kumimoji="0" lang="en-US" altLang="ko-KR" sz="1600" b="1">
                <a:solidFill>
                  <a:schemeClr val="tx2"/>
                </a:solidFill>
                <a:latin typeface="Arial" pitchFamily="34" charset="0"/>
              </a:rPr>
              <a:t> Nonreal-time</a:t>
            </a:r>
          </a:p>
        </p:txBody>
      </p:sp>
    </p:spTree>
    <p:extLst>
      <p:ext uri="{BB962C8B-B14F-4D97-AF65-F5344CB8AC3E}">
        <p14:creationId xmlns:p14="http://schemas.microsoft.com/office/powerpoint/2010/main" val="38177638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66638"/>
                                        </p:tgtEl>
                                        <p:attrNameLst>
                                          <p:attrName>style.visibility</p:attrName>
                                        </p:attrNameLst>
                                      </p:cBhvr>
                                      <p:to>
                                        <p:strVal val="visible"/>
                                      </p:to>
                                    </p:set>
                                    <p:animEffect transition="in" filter="wipe(up)">
                                      <p:cBhvr>
                                        <p:cTn id="12" dur="500"/>
                                        <p:tgtEl>
                                          <p:spTgt spid="666638"/>
                                        </p:tgtEl>
                                      </p:cBhvr>
                                    </p:animEffect>
                                  </p:childTnLst>
                                </p:cTn>
                              </p:par>
                            </p:childTnLst>
                          </p:cTn>
                        </p:par>
                        <p:par>
                          <p:cTn id="13" fill="hold">
                            <p:stCondLst>
                              <p:cond delay="500"/>
                            </p:stCondLst>
                            <p:childTnLst>
                              <p:par>
                                <p:cTn id="14" presetID="22" presetClass="exit" presetSubtype="1" fill="hold" nodeType="afterEffect">
                                  <p:stCondLst>
                                    <p:cond delay="0"/>
                                  </p:stCondLst>
                                  <p:childTnLst>
                                    <p:animEffect transition="out" filter="wipe(up)">
                                      <p:cBhvr>
                                        <p:cTn id="15" dur="500"/>
                                        <p:tgtEl>
                                          <p:spTgt spid="2"/>
                                        </p:tgtEl>
                                      </p:cBhvr>
                                    </p:animEffect>
                                    <p:set>
                                      <p:cBhvr>
                                        <p:cTn id="16" dur="1" fill="hold">
                                          <p:stCondLst>
                                            <p:cond delay="499"/>
                                          </p:stCondLst>
                                        </p:cTn>
                                        <p:tgtEl>
                                          <p:spTgt spid="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666639"/>
                                        </p:tgtEl>
                                        <p:attrNameLst>
                                          <p:attrName>style.visibility</p:attrName>
                                        </p:attrNameLst>
                                      </p:cBhvr>
                                      <p:to>
                                        <p:strVal val="visible"/>
                                      </p:to>
                                    </p:set>
                                    <p:animEffect transition="in" filter="dissolve">
                                      <p:cBhvr>
                                        <p:cTn id="21" dur="500"/>
                                        <p:tgtEl>
                                          <p:spTgt spid="666639"/>
                                        </p:tgtEl>
                                      </p:cBhvr>
                                    </p:animEffect>
                                  </p:childTnLst>
                                </p:cTn>
                              </p:par>
                              <p:par>
                                <p:cTn id="22" presetID="9" presetClass="entr" presetSubtype="0" fill="hold" nodeType="withEffect">
                                  <p:stCondLst>
                                    <p:cond delay="0"/>
                                  </p:stCondLst>
                                  <p:childTnLst>
                                    <p:set>
                                      <p:cBhvr>
                                        <p:cTn id="23" dur="1" fill="hold">
                                          <p:stCondLst>
                                            <p:cond delay="0"/>
                                          </p:stCondLst>
                                        </p:cTn>
                                        <p:tgtEl>
                                          <p:spTgt spid="666640"/>
                                        </p:tgtEl>
                                        <p:attrNameLst>
                                          <p:attrName>style.visibility</p:attrName>
                                        </p:attrNameLst>
                                      </p:cBhvr>
                                      <p:to>
                                        <p:strVal val="visible"/>
                                      </p:to>
                                    </p:set>
                                    <p:animEffect transition="in" filter="dissolve">
                                      <p:cBhvr>
                                        <p:cTn id="24" dur="500"/>
                                        <p:tgtEl>
                                          <p:spTgt spid="6666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1035050" y="2009775"/>
            <a:ext cx="7146925" cy="1139825"/>
          </a:xfrm>
        </p:spPr>
        <p:txBody>
          <a:bodyPr/>
          <a:lstStyle/>
          <a:p>
            <a:r>
              <a:rPr lang="en-US" altLang="ko-KR" sz="3600" dirty="0" smtClean="0">
                <a:latin typeface="Arial" pitchFamily="34" charset="0"/>
              </a:rPr>
              <a:t>Standards Compliance</a:t>
            </a:r>
            <a:endParaRPr lang="en-US" altLang="ko-KR" dirty="0" smtClean="0"/>
          </a:p>
        </p:txBody>
      </p:sp>
    </p:spTree>
    <p:extLst>
      <p:ext uri="{BB962C8B-B14F-4D97-AF65-F5344CB8AC3E}">
        <p14:creationId xmlns:p14="http://schemas.microsoft.com/office/powerpoint/2010/main" val="959918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Text Box 3"/>
          <p:cNvSpPr txBox="1">
            <a:spLocks noChangeArrowheads="1"/>
          </p:cNvSpPr>
          <p:nvPr/>
        </p:nvSpPr>
        <p:spPr bwMode="auto">
          <a:xfrm>
            <a:off x="4416425" y="6008688"/>
            <a:ext cx="3482975" cy="639762"/>
          </a:xfrm>
          <a:prstGeom prst="rect">
            <a:avLst/>
          </a:prstGeom>
          <a:noFill/>
          <a:ln w="9525">
            <a:noFill/>
            <a:miter lim="800000"/>
            <a:headEnd/>
            <a:tailEnd/>
          </a:ln>
        </p:spPr>
        <p:txBody>
          <a:bodyPr>
            <a:spAutoFit/>
          </a:bodyPr>
          <a:lstStyle/>
          <a:p>
            <a:pPr>
              <a:spcBef>
                <a:spcPct val="20000"/>
              </a:spcBef>
              <a:buClr>
                <a:srgbClr val="215383"/>
              </a:buClr>
              <a:buSzPct val="75000"/>
              <a:buFont typeface="Wingdings" pitchFamily="2" charset="2"/>
              <a:buNone/>
            </a:pPr>
            <a:r>
              <a:rPr lang="en-US" altLang="ko-KR" sz="1200">
                <a:latin typeface="Arial" pitchFamily="34" charset="0"/>
                <a:ea typeface="굴림" pitchFamily="50" charset="-127"/>
              </a:rPr>
              <a:t>Source: Return on Investment for Independent Verification &amp; Validation, NASA, 2004.</a:t>
            </a:r>
          </a:p>
          <a:p>
            <a:endParaRPr lang="en-US" altLang="ko-KR" sz="1200">
              <a:latin typeface="Arial" pitchFamily="34" charset="0"/>
              <a:ea typeface="굴림" pitchFamily="50" charset="-127"/>
            </a:endParaRPr>
          </a:p>
        </p:txBody>
      </p:sp>
      <p:sp>
        <p:nvSpPr>
          <p:cNvPr id="237" name="Oval 4"/>
          <p:cNvSpPr>
            <a:spLocks noChangeArrowheads="1"/>
          </p:cNvSpPr>
          <p:nvPr/>
        </p:nvSpPr>
        <p:spPr bwMode="auto">
          <a:xfrm>
            <a:off x="5913438" y="2470150"/>
            <a:ext cx="1008062" cy="2160588"/>
          </a:xfrm>
          <a:prstGeom prst="ellipse">
            <a:avLst/>
          </a:prstGeom>
          <a:noFill/>
          <a:ln w="0">
            <a:solidFill>
              <a:srgbClr val="FF0000"/>
            </a:solidFill>
            <a:round/>
            <a:headEnd/>
            <a:tailEnd/>
          </a:ln>
        </p:spPr>
        <p:txBody>
          <a:bodyPr wrap="none" anchor="ctr"/>
          <a:lstStyle/>
          <a:p>
            <a:endParaRPr lang="ko-KR" altLang="en-US">
              <a:ea typeface="굴림" pitchFamily="50" charset="-127"/>
            </a:endParaRPr>
          </a:p>
        </p:txBody>
      </p:sp>
      <p:sp>
        <p:nvSpPr>
          <p:cNvPr id="238" name="Text Box 5"/>
          <p:cNvSpPr txBox="1">
            <a:spLocks noChangeArrowheads="1"/>
          </p:cNvSpPr>
          <p:nvPr/>
        </p:nvSpPr>
        <p:spPr bwMode="auto">
          <a:xfrm>
            <a:off x="522288" y="2208213"/>
            <a:ext cx="2846387" cy="3597275"/>
          </a:xfrm>
          <a:prstGeom prst="rect">
            <a:avLst/>
          </a:prstGeom>
          <a:noFill/>
          <a:ln w="25400">
            <a:noFill/>
            <a:miter lim="800000"/>
            <a:headEnd/>
            <a:tailEnd/>
          </a:ln>
        </p:spPr>
        <p:txBody>
          <a:bodyPr>
            <a:spAutoFit/>
          </a:bodyPr>
          <a:lstStyle/>
          <a:p>
            <a:pPr marL="341313" indent="-341313">
              <a:buClr>
                <a:schemeClr val="tx2"/>
              </a:buClr>
              <a:buFont typeface="Wingdings" pitchFamily="2" charset="2"/>
              <a:buChar char="§"/>
            </a:pPr>
            <a:r>
              <a:rPr lang="en-US" altLang="ko-KR" sz="2000">
                <a:latin typeface="Arial" pitchFamily="34" charset="0"/>
                <a:ea typeface="굴림" pitchFamily="50" charset="-127"/>
              </a:rPr>
              <a:t>High cost of fixing defects detected late</a:t>
            </a:r>
          </a:p>
          <a:p>
            <a:pPr marL="341313" indent="-341313">
              <a:buClr>
                <a:schemeClr val="tx2"/>
              </a:buClr>
              <a:buFont typeface="Wingdings" pitchFamily="2" charset="2"/>
              <a:buChar char="§"/>
            </a:pPr>
            <a:r>
              <a:rPr lang="en-US" altLang="ko-KR" sz="2000">
                <a:latin typeface="Arial" pitchFamily="34" charset="0"/>
                <a:ea typeface="굴림" pitchFamily="50" charset="-127"/>
              </a:rPr>
              <a:t>Difficult to know when “enough” testing is done</a:t>
            </a:r>
          </a:p>
          <a:p>
            <a:pPr marL="341313" indent="-341313">
              <a:buClr>
                <a:schemeClr val="tx2"/>
              </a:buClr>
              <a:buFont typeface="Wingdings" pitchFamily="2" charset="2"/>
              <a:buChar char="§"/>
            </a:pPr>
            <a:r>
              <a:rPr lang="en-US" altLang="ko-KR" sz="2000">
                <a:latin typeface="Arial" pitchFamily="34" charset="0"/>
                <a:ea typeface="굴림" pitchFamily="50" charset="-127"/>
              </a:rPr>
              <a:t>As design complexity increases, time and cost to test does too</a:t>
            </a:r>
          </a:p>
          <a:p>
            <a:pPr marL="341313" indent="-341313">
              <a:spcBef>
                <a:spcPct val="50000"/>
              </a:spcBef>
            </a:pPr>
            <a:endParaRPr lang="en-US" altLang="ko-KR" sz="2000">
              <a:latin typeface="Arial" pitchFamily="34" charset="0"/>
              <a:ea typeface="굴림" pitchFamily="50" charset="-127"/>
            </a:endParaRPr>
          </a:p>
        </p:txBody>
      </p:sp>
      <p:grpSp>
        <p:nvGrpSpPr>
          <p:cNvPr id="2" name="Group 6"/>
          <p:cNvGrpSpPr>
            <a:grpSpLocks noChangeAspect="1"/>
          </p:cNvGrpSpPr>
          <p:nvPr/>
        </p:nvGrpSpPr>
        <p:grpSpPr bwMode="auto">
          <a:xfrm>
            <a:off x="3260725" y="2089150"/>
            <a:ext cx="5562600" cy="3865563"/>
            <a:chOff x="2039" y="1339"/>
            <a:chExt cx="3504" cy="2435"/>
          </a:xfrm>
        </p:grpSpPr>
        <p:sp>
          <p:nvSpPr>
            <p:cNvPr id="240" name="AutoShape 7"/>
            <p:cNvSpPr>
              <a:spLocks noChangeAspect="1" noChangeArrowheads="1" noTextEdit="1"/>
            </p:cNvSpPr>
            <p:nvPr/>
          </p:nvSpPr>
          <p:spPr bwMode="auto">
            <a:xfrm>
              <a:off x="2039" y="1339"/>
              <a:ext cx="3504" cy="2435"/>
            </a:xfrm>
            <a:prstGeom prst="rect">
              <a:avLst/>
            </a:prstGeom>
            <a:no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ndParaRPr>
            </a:p>
          </p:txBody>
        </p:sp>
        <p:sp>
          <p:nvSpPr>
            <p:cNvPr id="241" name="Rectangle 8"/>
            <p:cNvSpPr>
              <a:spLocks noChangeArrowheads="1"/>
            </p:cNvSpPr>
            <p:nvPr/>
          </p:nvSpPr>
          <p:spPr bwMode="auto">
            <a:xfrm>
              <a:off x="2067" y="1367"/>
              <a:ext cx="3443" cy="2379"/>
            </a:xfrm>
            <a:prstGeom prst="rect">
              <a:avLst/>
            </a:prstGeom>
            <a:solidFill>
              <a:srgbClr val="FFFFFF"/>
            </a:solidFill>
            <a:ln w="0">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42" name="Freeform 9"/>
            <p:cNvSpPr>
              <a:spLocks/>
            </p:cNvSpPr>
            <p:nvPr/>
          </p:nvSpPr>
          <p:spPr bwMode="auto">
            <a:xfrm>
              <a:off x="2987" y="2584"/>
              <a:ext cx="1427" cy="452"/>
            </a:xfrm>
            <a:custGeom>
              <a:avLst/>
              <a:gdLst>
                <a:gd name="T0" fmla="*/ 187 w 1427"/>
                <a:gd name="T1" fmla="*/ 452 h 452"/>
                <a:gd name="T2" fmla="*/ 0 w 1427"/>
                <a:gd name="T3" fmla="*/ 50 h 452"/>
                <a:gd name="T4" fmla="*/ 991 w 1427"/>
                <a:gd name="T5" fmla="*/ 0 h 452"/>
                <a:gd name="T6" fmla="*/ 1427 w 1427"/>
                <a:gd name="T7" fmla="*/ 375 h 452"/>
                <a:gd name="T8" fmla="*/ 187 w 1427"/>
                <a:gd name="T9" fmla="*/ 452 h 452"/>
                <a:gd name="T10" fmla="*/ 0 60000 65536"/>
                <a:gd name="T11" fmla="*/ 0 60000 65536"/>
                <a:gd name="T12" fmla="*/ 0 60000 65536"/>
                <a:gd name="T13" fmla="*/ 0 60000 65536"/>
                <a:gd name="T14" fmla="*/ 0 60000 65536"/>
                <a:gd name="T15" fmla="*/ 0 w 1427"/>
                <a:gd name="T16" fmla="*/ 0 h 452"/>
                <a:gd name="T17" fmla="*/ 1427 w 1427"/>
                <a:gd name="T18" fmla="*/ 452 h 452"/>
              </a:gdLst>
              <a:ahLst/>
              <a:cxnLst>
                <a:cxn ang="T10">
                  <a:pos x="T0" y="T1"/>
                </a:cxn>
                <a:cxn ang="T11">
                  <a:pos x="T2" y="T3"/>
                </a:cxn>
                <a:cxn ang="T12">
                  <a:pos x="T4" y="T5"/>
                </a:cxn>
                <a:cxn ang="T13">
                  <a:pos x="T6" y="T7"/>
                </a:cxn>
                <a:cxn ang="T14">
                  <a:pos x="T8" y="T9"/>
                </a:cxn>
              </a:cxnLst>
              <a:rect l="T15" t="T16" r="T17" b="T18"/>
              <a:pathLst>
                <a:path w="1427" h="452">
                  <a:moveTo>
                    <a:pt x="187" y="452"/>
                  </a:moveTo>
                  <a:lnTo>
                    <a:pt x="0" y="50"/>
                  </a:lnTo>
                  <a:lnTo>
                    <a:pt x="991" y="0"/>
                  </a:lnTo>
                  <a:lnTo>
                    <a:pt x="1427" y="375"/>
                  </a:lnTo>
                  <a:lnTo>
                    <a:pt x="187" y="452"/>
                  </a:lnTo>
                  <a:close/>
                </a:path>
              </a:pathLst>
            </a:custGeom>
            <a:solidFill>
              <a:srgbClr val="808080"/>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43" name="Freeform 10"/>
            <p:cNvSpPr>
              <a:spLocks/>
            </p:cNvSpPr>
            <p:nvPr/>
          </p:nvSpPr>
          <p:spPr bwMode="auto">
            <a:xfrm>
              <a:off x="3978" y="1587"/>
              <a:ext cx="463" cy="1372"/>
            </a:xfrm>
            <a:custGeom>
              <a:avLst/>
              <a:gdLst>
                <a:gd name="T0" fmla="*/ 436 w 463"/>
                <a:gd name="T1" fmla="*/ 1372 h 1372"/>
                <a:gd name="T2" fmla="*/ 463 w 463"/>
                <a:gd name="T3" fmla="*/ 127 h 1372"/>
                <a:gd name="T4" fmla="*/ 11 w 463"/>
                <a:gd name="T5" fmla="*/ 0 h 1372"/>
                <a:gd name="T6" fmla="*/ 0 w 463"/>
                <a:gd name="T7" fmla="*/ 997 h 1372"/>
                <a:gd name="T8" fmla="*/ 436 w 463"/>
                <a:gd name="T9" fmla="*/ 1372 h 1372"/>
                <a:gd name="T10" fmla="*/ 0 60000 65536"/>
                <a:gd name="T11" fmla="*/ 0 60000 65536"/>
                <a:gd name="T12" fmla="*/ 0 60000 65536"/>
                <a:gd name="T13" fmla="*/ 0 60000 65536"/>
                <a:gd name="T14" fmla="*/ 0 60000 65536"/>
                <a:gd name="T15" fmla="*/ 0 w 463"/>
                <a:gd name="T16" fmla="*/ 0 h 1372"/>
                <a:gd name="T17" fmla="*/ 463 w 463"/>
                <a:gd name="T18" fmla="*/ 1372 h 1372"/>
              </a:gdLst>
              <a:ahLst/>
              <a:cxnLst>
                <a:cxn ang="T10">
                  <a:pos x="T0" y="T1"/>
                </a:cxn>
                <a:cxn ang="T11">
                  <a:pos x="T2" y="T3"/>
                </a:cxn>
                <a:cxn ang="T12">
                  <a:pos x="T4" y="T5"/>
                </a:cxn>
                <a:cxn ang="T13">
                  <a:pos x="T6" y="T7"/>
                </a:cxn>
                <a:cxn ang="T14">
                  <a:pos x="T8" y="T9"/>
                </a:cxn>
              </a:cxnLst>
              <a:rect l="T15" t="T16" r="T17" b="T18"/>
              <a:pathLst>
                <a:path w="463" h="1372">
                  <a:moveTo>
                    <a:pt x="436" y="1372"/>
                  </a:moveTo>
                  <a:lnTo>
                    <a:pt x="463" y="127"/>
                  </a:lnTo>
                  <a:lnTo>
                    <a:pt x="11" y="0"/>
                  </a:lnTo>
                  <a:lnTo>
                    <a:pt x="0" y="997"/>
                  </a:lnTo>
                  <a:lnTo>
                    <a:pt x="436" y="1372"/>
                  </a:lnTo>
                  <a:close/>
                </a:path>
              </a:pathLst>
            </a:custGeom>
            <a:solidFill>
              <a:srgbClr val="C0C0C0"/>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44" name="Freeform 11"/>
            <p:cNvSpPr>
              <a:spLocks/>
            </p:cNvSpPr>
            <p:nvPr/>
          </p:nvSpPr>
          <p:spPr bwMode="auto">
            <a:xfrm>
              <a:off x="2965" y="1587"/>
              <a:ext cx="1024" cy="1047"/>
            </a:xfrm>
            <a:custGeom>
              <a:avLst/>
              <a:gdLst>
                <a:gd name="T0" fmla="*/ 1013 w 1024"/>
                <a:gd name="T1" fmla="*/ 997 h 1047"/>
                <a:gd name="T2" fmla="*/ 1024 w 1024"/>
                <a:gd name="T3" fmla="*/ 0 h 1047"/>
                <a:gd name="T4" fmla="*/ 0 w 1024"/>
                <a:gd name="T5" fmla="*/ 16 h 1047"/>
                <a:gd name="T6" fmla="*/ 22 w 1024"/>
                <a:gd name="T7" fmla="*/ 1047 h 1047"/>
                <a:gd name="T8" fmla="*/ 1013 w 1024"/>
                <a:gd name="T9" fmla="*/ 997 h 1047"/>
                <a:gd name="T10" fmla="*/ 0 60000 65536"/>
                <a:gd name="T11" fmla="*/ 0 60000 65536"/>
                <a:gd name="T12" fmla="*/ 0 60000 65536"/>
                <a:gd name="T13" fmla="*/ 0 60000 65536"/>
                <a:gd name="T14" fmla="*/ 0 60000 65536"/>
                <a:gd name="T15" fmla="*/ 0 w 1024"/>
                <a:gd name="T16" fmla="*/ 0 h 1047"/>
                <a:gd name="T17" fmla="*/ 1024 w 1024"/>
                <a:gd name="T18" fmla="*/ 1047 h 1047"/>
              </a:gdLst>
              <a:ahLst/>
              <a:cxnLst>
                <a:cxn ang="T10">
                  <a:pos x="T0" y="T1"/>
                </a:cxn>
                <a:cxn ang="T11">
                  <a:pos x="T2" y="T3"/>
                </a:cxn>
                <a:cxn ang="T12">
                  <a:pos x="T4" y="T5"/>
                </a:cxn>
                <a:cxn ang="T13">
                  <a:pos x="T6" y="T7"/>
                </a:cxn>
                <a:cxn ang="T14">
                  <a:pos x="T8" y="T9"/>
                </a:cxn>
              </a:cxnLst>
              <a:rect l="T15" t="T16" r="T17" b="T18"/>
              <a:pathLst>
                <a:path w="1024" h="1047">
                  <a:moveTo>
                    <a:pt x="1013" y="997"/>
                  </a:moveTo>
                  <a:lnTo>
                    <a:pt x="1024" y="0"/>
                  </a:lnTo>
                  <a:lnTo>
                    <a:pt x="0" y="16"/>
                  </a:lnTo>
                  <a:lnTo>
                    <a:pt x="22" y="1047"/>
                  </a:lnTo>
                  <a:lnTo>
                    <a:pt x="1013" y="997"/>
                  </a:lnTo>
                  <a:close/>
                </a:path>
              </a:pathLst>
            </a:custGeom>
            <a:solidFill>
              <a:srgbClr val="C0C0C0"/>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45" name="Freeform 12"/>
            <p:cNvSpPr>
              <a:spLocks/>
            </p:cNvSpPr>
            <p:nvPr/>
          </p:nvSpPr>
          <p:spPr bwMode="auto">
            <a:xfrm>
              <a:off x="2987" y="2584"/>
              <a:ext cx="1427" cy="375"/>
            </a:xfrm>
            <a:custGeom>
              <a:avLst/>
              <a:gdLst>
                <a:gd name="T0" fmla="*/ 0 w 259"/>
                <a:gd name="T1" fmla="*/ 50 h 68"/>
                <a:gd name="T2" fmla="*/ 992 w 259"/>
                <a:gd name="T3" fmla="*/ 0 h 68"/>
                <a:gd name="T4" fmla="*/ 1427 w 259"/>
                <a:gd name="T5" fmla="*/ 375 h 68"/>
                <a:gd name="T6" fmla="*/ 0 60000 65536"/>
                <a:gd name="T7" fmla="*/ 0 60000 65536"/>
                <a:gd name="T8" fmla="*/ 0 60000 65536"/>
                <a:gd name="T9" fmla="*/ 0 w 259"/>
                <a:gd name="T10" fmla="*/ 0 h 68"/>
                <a:gd name="T11" fmla="*/ 259 w 259"/>
                <a:gd name="T12" fmla="*/ 68 h 68"/>
              </a:gdLst>
              <a:ahLst/>
              <a:cxnLst>
                <a:cxn ang="T6">
                  <a:pos x="T0" y="T1"/>
                </a:cxn>
                <a:cxn ang="T7">
                  <a:pos x="T2" y="T3"/>
                </a:cxn>
                <a:cxn ang="T8">
                  <a:pos x="T4" y="T5"/>
                </a:cxn>
              </a:cxnLst>
              <a:rect l="T9" t="T10" r="T11" b="T12"/>
              <a:pathLst>
                <a:path w="259" h="68">
                  <a:moveTo>
                    <a:pt x="0" y="9"/>
                  </a:moveTo>
                  <a:lnTo>
                    <a:pt x="180" y="0"/>
                  </a:lnTo>
                  <a:lnTo>
                    <a:pt x="259" y="68"/>
                  </a:lnTo>
                </a:path>
              </a:pathLst>
            </a:cu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46" name="Freeform 13"/>
            <p:cNvSpPr>
              <a:spLocks/>
            </p:cNvSpPr>
            <p:nvPr/>
          </p:nvSpPr>
          <p:spPr bwMode="auto">
            <a:xfrm>
              <a:off x="2987" y="2490"/>
              <a:ext cx="1432" cy="347"/>
            </a:xfrm>
            <a:custGeom>
              <a:avLst/>
              <a:gdLst>
                <a:gd name="T0" fmla="*/ 0 w 260"/>
                <a:gd name="T1" fmla="*/ 44 h 63"/>
                <a:gd name="T2" fmla="*/ 991 w 260"/>
                <a:gd name="T3" fmla="*/ 0 h 63"/>
                <a:gd name="T4" fmla="*/ 1432 w 260"/>
                <a:gd name="T5" fmla="*/ 347 h 63"/>
                <a:gd name="T6" fmla="*/ 0 60000 65536"/>
                <a:gd name="T7" fmla="*/ 0 60000 65536"/>
                <a:gd name="T8" fmla="*/ 0 60000 65536"/>
                <a:gd name="T9" fmla="*/ 0 w 260"/>
                <a:gd name="T10" fmla="*/ 0 h 63"/>
                <a:gd name="T11" fmla="*/ 260 w 260"/>
                <a:gd name="T12" fmla="*/ 63 h 63"/>
              </a:gdLst>
              <a:ahLst/>
              <a:cxnLst>
                <a:cxn ang="T6">
                  <a:pos x="T0" y="T1"/>
                </a:cxn>
                <a:cxn ang="T7">
                  <a:pos x="T2" y="T3"/>
                </a:cxn>
                <a:cxn ang="T8">
                  <a:pos x="T4" y="T5"/>
                </a:cxn>
              </a:cxnLst>
              <a:rect l="T9" t="T10" r="T11" b="T12"/>
              <a:pathLst>
                <a:path w="260" h="63">
                  <a:moveTo>
                    <a:pt x="0" y="8"/>
                  </a:moveTo>
                  <a:lnTo>
                    <a:pt x="180" y="0"/>
                  </a:lnTo>
                  <a:lnTo>
                    <a:pt x="260" y="63"/>
                  </a:lnTo>
                </a:path>
              </a:pathLst>
            </a:cu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47" name="Freeform 14"/>
            <p:cNvSpPr>
              <a:spLocks/>
            </p:cNvSpPr>
            <p:nvPr/>
          </p:nvSpPr>
          <p:spPr bwMode="auto">
            <a:xfrm>
              <a:off x="2981" y="2391"/>
              <a:ext cx="1438" cy="325"/>
            </a:xfrm>
            <a:custGeom>
              <a:avLst/>
              <a:gdLst>
                <a:gd name="T0" fmla="*/ 0 w 261"/>
                <a:gd name="T1" fmla="*/ 44 h 59"/>
                <a:gd name="T2" fmla="*/ 1003 w 261"/>
                <a:gd name="T3" fmla="*/ 0 h 59"/>
                <a:gd name="T4" fmla="*/ 1438 w 261"/>
                <a:gd name="T5" fmla="*/ 325 h 59"/>
                <a:gd name="T6" fmla="*/ 0 60000 65536"/>
                <a:gd name="T7" fmla="*/ 0 60000 65536"/>
                <a:gd name="T8" fmla="*/ 0 60000 65536"/>
                <a:gd name="T9" fmla="*/ 0 w 261"/>
                <a:gd name="T10" fmla="*/ 0 h 59"/>
                <a:gd name="T11" fmla="*/ 261 w 261"/>
                <a:gd name="T12" fmla="*/ 59 h 59"/>
              </a:gdLst>
              <a:ahLst/>
              <a:cxnLst>
                <a:cxn ang="T6">
                  <a:pos x="T0" y="T1"/>
                </a:cxn>
                <a:cxn ang="T7">
                  <a:pos x="T2" y="T3"/>
                </a:cxn>
                <a:cxn ang="T8">
                  <a:pos x="T4" y="T5"/>
                </a:cxn>
              </a:cxnLst>
              <a:rect l="T9" t="T10" r="T11" b="T12"/>
              <a:pathLst>
                <a:path w="261" h="59">
                  <a:moveTo>
                    <a:pt x="0" y="8"/>
                  </a:moveTo>
                  <a:lnTo>
                    <a:pt x="182" y="0"/>
                  </a:lnTo>
                  <a:lnTo>
                    <a:pt x="261" y="59"/>
                  </a:lnTo>
                </a:path>
              </a:pathLst>
            </a:cu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48" name="Freeform 15"/>
            <p:cNvSpPr>
              <a:spLocks/>
            </p:cNvSpPr>
            <p:nvPr/>
          </p:nvSpPr>
          <p:spPr bwMode="auto">
            <a:xfrm>
              <a:off x="2981" y="2292"/>
              <a:ext cx="1444" cy="303"/>
            </a:xfrm>
            <a:custGeom>
              <a:avLst/>
              <a:gdLst>
                <a:gd name="T0" fmla="*/ 0 w 262"/>
                <a:gd name="T1" fmla="*/ 39 h 55"/>
                <a:gd name="T2" fmla="*/ 1003 w 262"/>
                <a:gd name="T3" fmla="*/ 0 h 55"/>
                <a:gd name="T4" fmla="*/ 1444 w 262"/>
                <a:gd name="T5" fmla="*/ 303 h 55"/>
                <a:gd name="T6" fmla="*/ 0 60000 65536"/>
                <a:gd name="T7" fmla="*/ 0 60000 65536"/>
                <a:gd name="T8" fmla="*/ 0 60000 65536"/>
                <a:gd name="T9" fmla="*/ 0 w 262"/>
                <a:gd name="T10" fmla="*/ 0 h 55"/>
                <a:gd name="T11" fmla="*/ 262 w 262"/>
                <a:gd name="T12" fmla="*/ 55 h 55"/>
              </a:gdLst>
              <a:ahLst/>
              <a:cxnLst>
                <a:cxn ang="T6">
                  <a:pos x="T0" y="T1"/>
                </a:cxn>
                <a:cxn ang="T7">
                  <a:pos x="T2" y="T3"/>
                </a:cxn>
                <a:cxn ang="T8">
                  <a:pos x="T4" y="T5"/>
                </a:cxn>
              </a:cxnLst>
              <a:rect l="T9" t="T10" r="T11" b="T12"/>
              <a:pathLst>
                <a:path w="262" h="55">
                  <a:moveTo>
                    <a:pt x="0" y="7"/>
                  </a:moveTo>
                  <a:lnTo>
                    <a:pt x="182" y="0"/>
                  </a:lnTo>
                  <a:lnTo>
                    <a:pt x="262" y="55"/>
                  </a:lnTo>
                </a:path>
              </a:pathLst>
            </a:cu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49" name="Freeform 16"/>
            <p:cNvSpPr>
              <a:spLocks/>
            </p:cNvSpPr>
            <p:nvPr/>
          </p:nvSpPr>
          <p:spPr bwMode="auto">
            <a:xfrm>
              <a:off x="2981" y="2193"/>
              <a:ext cx="1444" cy="275"/>
            </a:xfrm>
            <a:custGeom>
              <a:avLst/>
              <a:gdLst>
                <a:gd name="T0" fmla="*/ 0 w 262"/>
                <a:gd name="T1" fmla="*/ 38 h 50"/>
                <a:gd name="T2" fmla="*/ 1003 w 262"/>
                <a:gd name="T3" fmla="*/ 0 h 50"/>
                <a:gd name="T4" fmla="*/ 1444 w 262"/>
                <a:gd name="T5" fmla="*/ 275 h 50"/>
                <a:gd name="T6" fmla="*/ 0 60000 65536"/>
                <a:gd name="T7" fmla="*/ 0 60000 65536"/>
                <a:gd name="T8" fmla="*/ 0 60000 65536"/>
                <a:gd name="T9" fmla="*/ 0 w 262"/>
                <a:gd name="T10" fmla="*/ 0 h 50"/>
                <a:gd name="T11" fmla="*/ 262 w 262"/>
                <a:gd name="T12" fmla="*/ 50 h 50"/>
              </a:gdLst>
              <a:ahLst/>
              <a:cxnLst>
                <a:cxn ang="T6">
                  <a:pos x="T0" y="T1"/>
                </a:cxn>
                <a:cxn ang="T7">
                  <a:pos x="T2" y="T3"/>
                </a:cxn>
                <a:cxn ang="T8">
                  <a:pos x="T4" y="T5"/>
                </a:cxn>
              </a:cxnLst>
              <a:rect l="T9" t="T10" r="T11" b="T12"/>
              <a:pathLst>
                <a:path w="262" h="50">
                  <a:moveTo>
                    <a:pt x="0" y="7"/>
                  </a:moveTo>
                  <a:lnTo>
                    <a:pt x="182" y="0"/>
                  </a:lnTo>
                  <a:lnTo>
                    <a:pt x="262" y="50"/>
                  </a:lnTo>
                </a:path>
              </a:pathLst>
            </a:cu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50" name="Freeform 17"/>
            <p:cNvSpPr>
              <a:spLocks/>
            </p:cNvSpPr>
            <p:nvPr/>
          </p:nvSpPr>
          <p:spPr bwMode="auto">
            <a:xfrm>
              <a:off x="2976" y="2094"/>
              <a:ext cx="1454" cy="253"/>
            </a:xfrm>
            <a:custGeom>
              <a:avLst/>
              <a:gdLst>
                <a:gd name="T0" fmla="*/ 0 w 264"/>
                <a:gd name="T1" fmla="*/ 33 h 46"/>
                <a:gd name="T2" fmla="*/ 1008 w 264"/>
                <a:gd name="T3" fmla="*/ 0 h 46"/>
                <a:gd name="T4" fmla="*/ 1454 w 264"/>
                <a:gd name="T5" fmla="*/ 253 h 46"/>
                <a:gd name="T6" fmla="*/ 0 60000 65536"/>
                <a:gd name="T7" fmla="*/ 0 60000 65536"/>
                <a:gd name="T8" fmla="*/ 0 60000 65536"/>
                <a:gd name="T9" fmla="*/ 0 w 264"/>
                <a:gd name="T10" fmla="*/ 0 h 46"/>
                <a:gd name="T11" fmla="*/ 264 w 264"/>
                <a:gd name="T12" fmla="*/ 46 h 46"/>
              </a:gdLst>
              <a:ahLst/>
              <a:cxnLst>
                <a:cxn ang="T6">
                  <a:pos x="T0" y="T1"/>
                </a:cxn>
                <a:cxn ang="T7">
                  <a:pos x="T2" y="T3"/>
                </a:cxn>
                <a:cxn ang="T8">
                  <a:pos x="T4" y="T5"/>
                </a:cxn>
              </a:cxnLst>
              <a:rect l="T9" t="T10" r="T11" b="T12"/>
              <a:pathLst>
                <a:path w="264" h="46">
                  <a:moveTo>
                    <a:pt x="0" y="6"/>
                  </a:moveTo>
                  <a:lnTo>
                    <a:pt x="183" y="0"/>
                  </a:lnTo>
                  <a:lnTo>
                    <a:pt x="264" y="46"/>
                  </a:lnTo>
                </a:path>
              </a:pathLst>
            </a:cu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51" name="Freeform 18"/>
            <p:cNvSpPr>
              <a:spLocks/>
            </p:cNvSpPr>
            <p:nvPr/>
          </p:nvSpPr>
          <p:spPr bwMode="auto">
            <a:xfrm>
              <a:off x="2976" y="1995"/>
              <a:ext cx="1454" cy="225"/>
            </a:xfrm>
            <a:custGeom>
              <a:avLst/>
              <a:gdLst>
                <a:gd name="T0" fmla="*/ 0 w 264"/>
                <a:gd name="T1" fmla="*/ 27 h 41"/>
                <a:gd name="T2" fmla="*/ 1008 w 264"/>
                <a:gd name="T3" fmla="*/ 0 h 41"/>
                <a:gd name="T4" fmla="*/ 1454 w 264"/>
                <a:gd name="T5" fmla="*/ 225 h 41"/>
                <a:gd name="T6" fmla="*/ 0 60000 65536"/>
                <a:gd name="T7" fmla="*/ 0 60000 65536"/>
                <a:gd name="T8" fmla="*/ 0 60000 65536"/>
                <a:gd name="T9" fmla="*/ 0 w 264"/>
                <a:gd name="T10" fmla="*/ 0 h 41"/>
                <a:gd name="T11" fmla="*/ 264 w 264"/>
                <a:gd name="T12" fmla="*/ 41 h 41"/>
              </a:gdLst>
              <a:ahLst/>
              <a:cxnLst>
                <a:cxn ang="T6">
                  <a:pos x="T0" y="T1"/>
                </a:cxn>
                <a:cxn ang="T7">
                  <a:pos x="T2" y="T3"/>
                </a:cxn>
                <a:cxn ang="T8">
                  <a:pos x="T4" y="T5"/>
                </a:cxn>
              </a:cxnLst>
              <a:rect l="T9" t="T10" r="T11" b="T12"/>
              <a:pathLst>
                <a:path w="264" h="41">
                  <a:moveTo>
                    <a:pt x="0" y="5"/>
                  </a:moveTo>
                  <a:lnTo>
                    <a:pt x="183" y="0"/>
                  </a:lnTo>
                  <a:lnTo>
                    <a:pt x="264" y="41"/>
                  </a:lnTo>
                </a:path>
              </a:pathLst>
            </a:cu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52" name="Freeform 19"/>
            <p:cNvSpPr>
              <a:spLocks/>
            </p:cNvSpPr>
            <p:nvPr/>
          </p:nvSpPr>
          <p:spPr bwMode="auto">
            <a:xfrm>
              <a:off x="2976" y="1895"/>
              <a:ext cx="1460" cy="199"/>
            </a:xfrm>
            <a:custGeom>
              <a:avLst/>
              <a:gdLst>
                <a:gd name="T0" fmla="*/ 0 w 265"/>
                <a:gd name="T1" fmla="*/ 22 h 36"/>
                <a:gd name="T2" fmla="*/ 1014 w 265"/>
                <a:gd name="T3" fmla="*/ 0 h 36"/>
                <a:gd name="T4" fmla="*/ 1460 w 265"/>
                <a:gd name="T5" fmla="*/ 199 h 36"/>
                <a:gd name="T6" fmla="*/ 0 60000 65536"/>
                <a:gd name="T7" fmla="*/ 0 60000 65536"/>
                <a:gd name="T8" fmla="*/ 0 60000 65536"/>
                <a:gd name="T9" fmla="*/ 0 w 265"/>
                <a:gd name="T10" fmla="*/ 0 h 36"/>
                <a:gd name="T11" fmla="*/ 265 w 265"/>
                <a:gd name="T12" fmla="*/ 36 h 36"/>
              </a:gdLst>
              <a:ahLst/>
              <a:cxnLst>
                <a:cxn ang="T6">
                  <a:pos x="T0" y="T1"/>
                </a:cxn>
                <a:cxn ang="T7">
                  <a:pos x="T2" y="T3"/>
                </a:cxn>
                <a:cxn ang="T8">
                  <a:pos x="T4" y="T5"/>
                </a:cxn>
              </a:cxnLst>
              <a:rect l="T9" t="T10" r="T11" b="T12"/>
              <a:pathLst>
                <a:path w="265" h="36">
                  <a:moveTo>
                    <a:pt x="0" y="4"/>
                  </a:moveTo>
                  <a:lnTo>
                    <a:pt x="184" y="0"/>
                  </a:lnTo>
                  <a:lnTo>
                    <a:pt x="265" y="36"/>
                  </a:lnTo>
                </a:path>
              </a:pathLst>
            </a:cu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53" name="Freeform 20"/>
            <p:cNvSpPr>
              <a:spLocks/>
            </p:cNvSpPr>
            <p:nvPr/>
          </p:nvSpPr>
          <p:spPr bwMode="auto">
            <a:xfrm>
              <a:off x="2970" y="1791"/>
              <a:ext cx="1466" cy="176"/>
            </a:xfrm>
            <a:custGeom>
              <a:avLst/>
              <a:gdLst>
                <a:gd name="T0" fmla="*/ 0 w 266"/>
                <a:gd name="T1" fmla="*/ 22 h 32"/>
                <a:gd name="T2" fmla="*/ 1020 w 266"/>
                <a:gd name="T3" fmla="*/ 0 h 32"/>
                <a:gd name="T4" fmla="*/ 1466 w 266"/>
                <a:gd name="T5" fmla="*/ 176 h 32"/>
                <a:gd name="T6" fmla="*/ 0 60000 65536"/>
                <a:gd name="T7" fmla="*/ 0 60000 65536"/>
                <a:gd name="T8" fmla="*/ 0 60000 65536"/>
                <a:gd name="T9" fmla="*/ 0 w 266"/>
                <a:gd name="T10" fmla="*/ 0 h 32"/>
                <a:gd name="T11" fmla="*/ 266 w 266"/>
                <a:gd name="T12" fmla="*/ 32 h 32"/>
              </a:gdLst>
              <a:ahLst/>
              <a:cxnLst>
                <a:cxn ang="T6">
                  <a:pos x="T0" y="T1"/>
                </a:cxn>
                <a:cxn ang="T7">
                  <a:pos x="T2" y="T3"/>
                </a:cxn>
                <a:cxn ang="T8">
                  <a:pos x="T4" y="T5"/>
                </a:cxn>
              </a:cxnLst>
              <a:rect l="T9" t="T10" r="T11" b="T12"/>
              <a:pathLst>
                <a:path w="266" h="32">
                  <a:moveTo>
                    <a:pt x="0" y="4"/>
                  </a:moveTo>
                  <a:lnTo>
                    <a:pt x="185" y="0"/>
                  </a:lnTo>
                  <a:lnTo>
                    <a:pt x="266" y="32"/>
                  </a:lnTo>
                </a:path>
              </a:pathLst>
            </a:cu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54" name="Freeform 21"/>
            <p:cNvSpPr>
              <a:spLocks/>
            </p:cNvSpPr>
            <p:nvPr/>
          </p:nvSpPr>
          <p:spPr bwMode="auto">
            <a:xfrm>
              <a:off x="2970" y="1692"/>
              <a:ext cx="1471" cy="148"/>
            </a:xfrm>
            <a:custGeom>
              <a:avLst/>
              <a:gdLst>
                <a:gd name="T0" fmla="*/ 0 w 267"/>
                <a:gd name="T1" fmla="*/ 16 h 27"/>
                <a:gd name="T2" fmla="*/ 1019 w 267"/>
                <a:gd name="T3" fmla="*/ 0 h 27"/>
                <a:gd name="T4" fmla="*/ 1471 w 267"/>
                <a:gd name="T5" fmla="*/ 148 h 27"/>
                <a:gd name="T6" fmla="*/ 0 60000 65536"/>
                <a:gd name="T7" fmla="*/ 0 60000 65536"/>
                <a:gd name="T8" fmla="*/ 0 60000 65536"/>
                <a:gd name="T9" fmla="*/ 0 w 267"/>
                <a:gd name="T10" fmla="*/ 0 h 27"/>
                <a:gd name="T11" fmla="*/ 267 w 267"/>
                <a:gd name="T12" fmla="*/ 27 h 27"/>
              </a:gdLst>
              <a:ahLst/>
              <a:cxnLst>
                <a:cxn ang="T6">
                  <a:pos x="T0" y="T1"/>
                </a:cxn>
                <a:cxn ang="T7">
                  <a:pos x="T2" y="T3"/>
                </a:cxn>
                <a:cxn ang="T8">
                  <a:pos x="T4" y="T5"/>
                </a:cxn>
              </a:cxnLst>
              <a:rect l="T9" t="T10" r="T11" b="T12"/>
              <a:pathLst>
                <a:path w="267" h="27">
                  <a:moveTo>
                    <a:pt x="0" y="3"/>
                  </a:moveTo>
                  <a:lnTo>
                    <a:pt x="185" y="0"/>
                  </a:lnTo>
                  <a:lnTo>
                    <a:pt x="267" y="27"/>
                  </a:lnTo>
                </a:path>
              </a:pathLst>
            </a:cu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55" name="Freeform 22"/>
            <p:cNvSpPr>
              <a:spLocks/>
            </p:cNvSpPr>
            <p:nvPr/>
          </p:nvSpPr>
          <p:spPr bwMode="auto">
            <a:xfrm>
              <a:off x="2965" y="1587"/>
              <a:ext cx="1476" cy="127"/>
            </a:xfrm>
            <a:custGeom>
              <a:avLst/>
              <a:gdLst>
                <a:gd name="T0" fmla="*/ 0 w 268"/>
                <a:gd name="T1" fmla="*/ 17 h 23"/>
                <a:gd name="T2" fmla="*/ 1024 w 268"/>
                <a:gd name="T3" fmla="*/ 0 h 23"/>
                <a:gd name="T4" fmla="*/ 1476 w 268"/>
                <a:gd name="T5" fmla="*/ 127 h 23"/>
                <a:gd name="T6" fmla="*/ 0 60000 65536"/>
                <a:gd name="T7" fmla="*/ 0 60000 65536"/>
                <a:gd name="T8" fmla="*/ 0 60000 65536"/>
                <a:gd name="T9" fmla="*/ 0 w 268"/>
                <a:gd name="T10" fmla="*/ 0 h 23"/>
                <a:gd name="T11" fmla="*/ 268 w 268"/>
                <a:gd name="T12" fmla="*/ 23 h 23"/>
              </a:gdLst>
              <a:ahLst/>
              <a:cxnLst>
                <a:cxn ang="T6">
                  <a:pos x="T0" y="T1"/>
                </a:cxn>
                <a:cxn ang="T7">
                  <a:pos x="T2" y="T3"/>
                </a:cxn>
                <a:cxn ang="T8">
                  <a:pos x="T4" y="T5"/>
                </a:cxn>
              </a:cxnLst>
              <a:rect l="T9" t="T10" r="T11" b="T12"/>
              <a:pathLst>
                <a:path w="268" h="23">
                  <a:moveTo>
                    <a:pt x="0" y="3"/>
                  </a:moveTo>
                  <a:lnTo>
                    <a:pt x="186" y="0"/>
                  </a:lnTo>
                  <a:lnTo>
                    <a:pt x="268" y="23"/>
                  </a:lnTo>
                </a:path>
              </a:pathLst>
            </a:cu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56" name="Freeform 23"/>
            <p:cNvSpPr>
              <a:spLocks/>
            </p:cNvSpPr>
            <p:nvPr/>
          </p:nvSpPr>
          <p:spPr bwMode="auto">
            <a:xfrm>
              <a:off x="2987" y="2584"/>
              <a:ext cx="1427" cy="452"/>
            </a:xfrm>
            <a:custGeom>
              <a:avLst/>
              <a:gdLst>
                <a:gd name="T0" fmla="*/ 991 w 1427"/>
                <a:gd name="T1" fmla="*/ 0 h 452"/>
                <a:gd name="T2" fmla="*/ 1427 w 1427"/>
                <a:gd name="T3" fmla="*/ 375 h 452"/>
                <a:gd name="T4" fmla="*/ 187 w 1427"/>
                <a:gd name="T5" fmla="*/ 452 h 452"/>
                <a:gd name="T6" fmla="*/ 0 w 1427"/>
                <a:gd name="T7" fmla="*/ 50 h 452"/>
                <a:gd name="T8" fmla="*/ 991 w 1427"/>
                <a:gd name="T9" fmla="*/ 0 h 452"/>
                <a:gd name="T10" fmla="*/ 0 60000 65536"/>
                <a:gd name="T11" fmla="*/ 0 60000 65536"/>
                <a:gd name="T12" fmla="*/ 0 60000 65536"/>
                <a:gd name="T13" fmla="*/ 0 60000 65536"/>
                <a:gd name="T14" fmla="*/ 0 60000 65536"/>
                <a:gd name="T15" fmla="*/ 0 w 1427"/>
                <a:gd name="T16" fmla="*/ 0 h 452"/>
                <a:gd name="T17" fmla="*/ 1427 w 1427"/>
                <a:gd name="T18" fmla="*/ 452 h 452"/>
              </a:gdLst>
              <a:ahLst/>
              <a:cxnLst>
                <a:cxn ang="T10">
                  <a:pos x="T0" y="T1"/>
                </a:cxn>
                <a:cxn ang="T11">
                  <a:pos x="T2" y="T3"/>
                </a:cxn>
                <a:cxn ang="T12">
                  <a:pos x="T4" y="T5"/>
                </a:cxn>
                <a:cxn ang="T13">
                  <a:pos x="T6" y="T7"/>
                </a:cxn>
                <a:cxn ang="T14">
                  <a:pos x="T8" y="T9"/>
                </a:cxn>
              </a:cxnLst>
              <a:rect l="T15" t="T16" r="T17" b="T18"/>
              <a:pathLst>
                <a:path w="1427" h="452">
                  <a:moveTo>
                    <a:pt x="991" y="0"/>
                  </a:moveTo>
                  <a:lnTo>
                    <a:pt x="1427" y="375"/>
                  </a:lnTo>
                  <a:lnTo>
                    <a:pt x="187" y="452"/>
                  </a:lnTo>
                  <a:lnTo>
                    <a:pt x="0" y="50"/>
                  </a:lnTo>
                  <a:lnTo>
                    <a:pt x="991" y="0"/>
                  </a:lnTo>
                  <a:close/>
                </a:path>
              </a:pathLst>
            </a:cu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57" name="Freeform 24"/>
            <p:cNvSpPr>
              <a:spLocks/>
            </p:cNvSpPr>
            <p:nvPr/>
          </p:nvSpPr>
          <p:spPr bwMode="auto">
            <a:xfrm>
              <a:off x="3978" y="1587"/>
              <a:ext cx="463" cy="1372"/>
            </a:xfrm>
            <a:custGeom>
              <a:avLst/>
              <a:gdLst>
                <a:gd name="T0" fmla="*/ 436 w 463"/>
                <a:gd name="T1" fmla="*/ 1372 h 1372"/>
                <a:gd name="T2" fmla="*/ 463 w 463"/>
                <a:gd name="T3" fmla="*/ 127 h 1372"/>
                <a:gd name="T4" fmla="*/ 11 w 463"/>
                <a:gd name="T5" fmla="*/ 0 h 1372"/>
                <a:gd name="T6" fmla="*/ 0 w 463"/>
                <a:gd name="T7" fmla="*/ 997 h 1372"/>
                <a:gd name="T8" fmla="*/ 436 w 463"/>
                <a:gd name="T9" fmla="*/ 1372 h 1372"/>
                <a:gd name="T10" fmla="*/ 0 60000 65536"/>
                <a:gd name="T11" fmla="*/ 0 60000 65536"/>
                <a:gd name="T12" fmla="*/ 0 60000 65536"/>
                <a:gd name="T13" fmla="*/ 0 60000 65536"/>
                <a:gd name="T14" fmla="*/ 0 60000 65536"/>
                <a:gd name="T15" fmla="*/ 0 w 463"/>
                <a:gd name="T16" fmla="*/ 0 h 1372"/>
                <a:gd name="T17" fmla="*/ 463 w 463"/>
                <a:gd name="T18" fmla="*/ 1372 h 1372"/>
              </a:gdLst>
              <a:ahLst/>
              <a:cxnLst>
                <a:cxn ang="T10">
                  <a:pos x="T0" y="T1"/>
                </a:cxn>
                <a:cxn ang="T11">
                  <a:pos x="T2" y="T3"/>
                </a:cxn>
                <a:cxn ang="T12">
                  <a:pos x="T4" y="T5"/>
                </a:cxn>
                <a:cxn ang="T13">
                  <a:pos x="T6" y="T7"/>
                </a:cxn>
                <a:cxn ang="T14">
                  <a:pos x="T8" y="T9"/>
                </a:cxn>
              </a:cxnLst>
              <a:rect l="T15" t="T16" r="T17" b="T18"/>
              <a:pathLst>
                <a:path w="463" h="1372">
                  <a:moveTo>
                    <a:pt x="436" y="1372"/>
                  </a:moveTo>
                  <a:lnTo>
                    <a:pt x="463" y="127"/>
                  </a:lnTo>
                  <a:lnTo>
                    <a:pt x="11" y="0"/>
                  </a:lnTo>
                  <a:lnTo>
                    <a:pt x="0" y="997"/>
                  </a:lnTo>
                  <a:lnTo>
                    <a:pt x="436" y="1372"/>
                  </a:lnTo>
                  <a:close/>
                </a:path>
              </a:pathLst>
            </a:custGeom>
            <a:noFill/>
            <a:ln w="9525">
              <a:solidFill>
                <a:srgbClr val="80808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58" name="Freeform 25"/>
            <p:cNvSpPr>
              <a:spLocks/>
            </p:cNvSpPr>
            <p:nvPr/>
          </p:nvSpPr>
          <p:spPr bwMode="auto">
            <a:xfrm>
              <a:off x="2965" y="1587"/>
              <a:ext cx="1024" cy="1047"/>
            </a:xfrm>
            <a:custGeom>
              <a:avLst/>
              <a:gdLst>
                <a:gd name="T0" fmla="*/ 1013 w 1024"/>
                <a:gd name="T1" fmla="*/ 997 h 1047"/>
                <a:gd name="T2" fmla="*/ 1024 w 1024"/>
                <a:gd name="T3" fmla="*/ 0 h 1047"/>
                <a:gd name="T4" fmla="*/ 0 w 1024"/>
                <a:gd name="T5" fmla="*/ 16 h 1047"/>
                <a:gd name="T6" fmla="*/ 22 w 1024"/>
                <a:gd name="T7" fmla="*/ 1047 h 1047"/>
                <a:gd name="T8" fmla="*/ 1013 w 1024"/>
                <a:gd name="T9" fmla="*/ 997 h 1047"/>
                <a:gd name="T10" fmla="*/ 0 60000 65536"/>
                <a:gd name="T11" fmla="*/ 0 60000 65536"/>
                <a:gd name="T12" fmla="*/ 0 60000 65536"/>
                <a:gd name="T13" fmla="*/ 0 60000 65536"/>
                <a:gd name="T14" fmla="*/ 0 60000 65536"/>
                <a:gd name="T15" fmla="*/ 0 w 1024"/>
                <a:gd name="T16" fmla="*/ 0 h 1047"/>
                <a:gd name="T17" fmla="*/ 1024 w 1024"/>
                <a:gd name="T18" fmla="*/ 1047 h 1047"/>
              </a:gdLst>
              <a:ahLst/>
              <a:cxnLst>
                <a:cxn ang="T10">
                  <a:pos x="T0" y="T1"/>
                </a:cxn>
                <a:cxn ang="T11">
                  <a:pos x="T2" y="T3"/>
                </a:cxn>
                <a:cxn ang="T12">
                  <a:pos x="T4" y="T5"/>
                </a:cxn>
                <a:cxn ang="T13">
                  <a:pos x="T6" y="T7"/>
                </a:cxn>
                <a:cxn ang="T14">
                  <a:pos x="T8" y="T9"/>
                </a:cxn>
              </a:cxnLst>
              <a:rect l="T15" t="T16" r="T17" b="T18"/>
              <a:pathLst>
                <a:path w="1024" h="1047">
                  <a:moveTo>
                    <a:pt x="1013" y="997"/>
                  </a:moveTo>
                  <a:lnTo>
                    <a:pt x="1024" y="0"/>
                  </a:lnTo>
                  <a:lnTo>
                    <a:pt x="0" y="16"/>
                  </a:lnTo>
                  <a:lnTo>
                    <a:pt x="22" y="1047"/>
                  </a:lnTo>
                  <a:lnTo>
                    <a:pt x="1013" y="997"/>
                  </a:lnTo>
                  <a:close/>
                </a:path>
              </a:pathLst>
            </a:custGeom>
            <a:noFill/>
            <a:ln w="9525">
              <a:solidFill>
                <a:srgbClr val="80808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59" name="Line 26"/>
            <p:cNvSpPr>
              <a:spLocks noChangeShapeType="1"/>
            </p:cNvSpPr>
            <p:nvPr/>
          </p:nvSpPr>
          <p:spPr bwMode="auto">
            <a:xfrm flipH="1">
              <a:off x="3174" y="2959"/>
              <a:ext cx="1240" cy="77"/>
            </a:xfrm>
            <a:prstGeom prst="line">
              <a:avLst/>
            </a:pr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ndParaRPr>
            </a:p>
          </p:txBody>
        </p:sp>
        <p:sp>
          <p:nvSpPr>
            <p:cNvPr id="260" name="Line 27"/>
            <p:cNvSpPr>
              <a:spLocks noChangeShapeType="1"/>
            </p:cNvSpPr>
            <p:nvPr/>
          </p:nvSpPr>
          <p:spPr bwMode="auto">
            <a:xfrm>
              <a:off x="3174" y="3036"/>
              <a:ext cx="1" cy="27"/>
            </a:xfrm>
            <a:prstGeom prst="line">
              <a:avLst/>
            </a:pr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ndParaRPr>
            </a:p>
          </p:txBody>
        </p:sp>
        <p:sp>
          <p:nvSpPr>
            <p:cNvPr id="261" name="Line 28"/>
            <p:cNvSpPr>
              <a:spLocks noChangeShapeType="1"/>
            </p:cNvSpPr>
            <p:nvPr/>
          </p:nvSpPr>
          <p:spPr bwMode="auto">
            <a:xfrm>
              <a:off x="3598" y="3008"/>
              <a:ext cx="1" cy="28"/>
            </a:xfrm>
            <a:prstGeom prst="line">
              <a:avLst/>
            </a:pr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ndParaRPr>
            </a:p>
          </p:txBody>
        </p:sp>
        <p:sp>
          <p:nvSpPr>
            <p:cNvPr id="262" name="Line 29"/>
            <p:cNvSpPr>
              <a:spLocks noChangeShapeType="1"/>
            </p:cNvSpPr>
            <p:nvPr/>
          </p:nvSpPr>
          <p:spPr bwMode="auto">
            <a:xfrm>
              <a:off x="4011" y="2986"/>
              <a:ext cx="1" cy="28"/>
            </a:xfrm>
            <a:prstGeom prst="line">
              <a:avLst/>
            </a:pr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ndParaRPr>
            </a:p>
          </p:txBody>
        </p:sp>
        <p:sp>
          <p:nvSpPr>
            <p:cNvPr id="263" name="Line 30"/>
            <p:cNvSpPr>
              <a:spLocks noChangeShapeType="1"/>
            </p:cNvSpPr>
            <p:nvPr/>
          </p:nvSpPr>
          <p:spPr bwMode="auto">
            <a:xfrm>
              <a:off x="4414" y="2959"/>
              <a:ext cx="1" cy="27"/>
            </a:xfrm>
            <a:prstGeom prst="line">
              <a:avLst/>
            </a:pr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ndParaRPr>
            </a:p>
          </p:txBody>
        </p:sp>
        <p:sp>
          <p:nvSpPr>
            <p:cNvPr id="264" name="Rectangle 31"/>
            <p:cNvSpPr>
              <a:spLocks noChangeArrowheads="1"/>
            </p:cNvSpPr>
            <p:nvPr/>
          </p:nvSpPr>
          <p:spPr bwMode="auto">
            <a:xfrm rot="-1800000">
              <a:off x="2724" y="3187"/>
              <a:ext cx="448" cy="86"/>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900" b="0" i="0" u="none" strike="noStrike" kern="0" cap="none" spc="0" normalizeH="0" baseline="0" noProof="0" smtClean="0">
                  <a:ln>
                    <a:noFill/>
                  </a:ln>
                  <a:solidFill>
                    <a:srgbClr val="000000"/>
                  </a:solidFill>
                  <a:effectLst/>
                  <a:uLnTx/>
                  <a:uFillTx/>
                  <a:latin typeface="Arial" pitchFamily="34" charset="0"/>
                  <a:ea typeface="굴림" pitchFamily="50" charset="-127"/>
                </a:rPr>
                <a:t>Requirements</a:t>
              </a:r>
              <a:endParaRPr kumimoji="0" lang="en-US" altLang="ko-KR" sz="1600" b="0" i="0" u="none" strike="noStrike" kern="0" cap="none" spc="0" normalizeH="0" baseline="0" noProof="0" smtClean="0">
                <a:ln>
                  <a:noFill/>
                </a:ln>
                <a:solidFill>
                  <a:sysClr val="windowText" lastClr="000000"/>
                </a:solidFill>
                <a:effectLst/>
                <a:uLnTx/>
                <a:uFillTx/>
                <a:latin typeface="Arial" pitchFamily="34" charset="0"/>
                <a:ea typeface="굴림" pitchFamily="50" charset="-127"/>
              </a:endParaRPr>
            </a:p>
          </p:txBody>
        </p:sp>
        <p:sp>
          <p:nvSpPr>
            <p:cNvPr id="265" name="Rectangle 32"/>
            <p:cNvSpPr>
              <a:spLocks noChangeArrowheads="1"/>
            </p:cNvSpPr>
            <p:nvPr/>
          </p:nvSpPr>
          <p:spPr bwMode="auto">
            <a:xfrm rot="-1800000">
              <a:off x="3351" y="3105"/>
              <a:ext cx="224" cy="86"/>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900" b="0" i="0" u="none" strike="noStrike" kern="0" cap="none" spc="0" normalizeH="0" baseline="0" noProof="0" smtClean="0">
                  <a:ln>
                    <a:noFill/>
                  </a:ln>
                  <a:solidFill>
                    <a:srgbClr val="000000"/>
                  </a:solidFill>
                  <a:effectLst/>
                  <a:uLnTx/>
                  <a:uFillTx/>
                  <a:latin typeface="Arial" pitchFamily="34" charset="0"/>
                  <a:ea typeface="굴림" pitchFamily="50" charset="-127"/>
                </a:rPr>
                <a:t>Design</a:t>
              </a:r>
              <a:endParaRPr kumimoji="0" lang="en-US" altLang="ko-KR" sz="1600" b="0" i="0" u="none" strike="noStrike" kern="0" cap="none" spc="0" normalizeH="0" baseline="0" noProof="0" smtClean="0">
                <a:ln>
                  <a:noFill/>
                </a:ln>
                <a:solidFill>
                  <a:sysClr val="windowText" lastClr="000000"/>
                </a:solidFill>
                <a:effectLst/>
                <a:uLnTx/>
                <a:uFillTx/>
                <a:latin typeface="Arial" pitchFamily="34" charset="0"/>
                <a:ea typeface="굴림" pitchFamily="50" charset="-127"/>
              </a:endParaRPr>
            </a:p>
          </p:txBody>
        </p:sp>
        <p:sp>
          <p:nvSpPr>
            <p:cNvPr id="266" name="Rectangle 33"/>
            <p:cNvSpPr>
              <a:spLocks noChangeArrowheads="1"/>
            </p:cNvSpPr>
            <p:nvPr/>
          </p:nvSpPr>
          <p:spPr bwMode="auto">
            <a:xfrm rot="-1800000">
              <a:off x="3818" y="3068"/>
              <a:ext cx="172" cy="86"/>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900" b="0" i="0" u="none" strike="noStrike" kern="0" cap="none" spc="0" normalizeH="0" baseline="0" noProof="0" smtClean="0">
                  <a:ln>
                    <a:noFill/>
                  </a:ln>
                  <a:solidFill>
                    <a:srgbClr val="000000"/>
                  </a:solidFill>
                  <a:effectLst/>
                  <a:uLnTx/>
                  <a:uFillTx/>
                  <a:latin typeface="Arial" pitchFamily="34" charset="0"/>
                  <a:ea typeface="굴림" pitchFamily="50" charset="-127"/>
                </a:rPr>
                <a:t>Code</a:t>
              </a:r>
              <a:endParaRPr kumimoji="0" lang="en-US" altLang="ko-KR" sz="1600" b="0" i="0" u="none" strike="noStrike" kern="0" cap="none" spc="0" normalizeH="0" baseline="0" noProof="0" smtClean="0">
                <a:ln>
                  <a:noFill/>
                </a:ln>
                <a:solidFill>
                  <a:sysClr val="windowText" lastClr="000000"/>
                </a:solidFill>
                <a:effectLst/>
                <a:uLnTx/>
                <a:uFillTx/>
                <a:latin typeface="Arial" pitchFamily="34" charset="0"/>
                <a:ea typeface="굴림" pitchFamily="50" charset="-127"/>
              </a:endParaRPr>
            </a:p>
          </p:txBody>
        </p:sp>
        <p:sp>
          <p:nvSpPr>
            <p:cNvPr id="267" name="Rectangle 34"/>
            <p:cNvSpPr>
              <a:spLocks noChangeArrowheads="1"/>
            </p:cNvSpPr>
            <p:nvPr/>
          </p:nvSpPr>
          <p:spPr bwMode="auto">
            <a:xfrm rot="-1800000">
              <a:off x="4244" y="3038"/>
              <a:ext cx="140" cy="86"/>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900" b="0" i="0" u="none" strike="noStrike" kern="0" cap="none" spc="0" normalizeH="0" baseline="0" noProof="0" smtClean="0">
                  <a:ln>
                    <a:noFill/>
                  </a:ln>
                  <a:solidFill>
                    <a:srgbClr val="000000"/>
                  </a:solidFill>
                  <a:effectLst/>
                  <a:uLnTx/>
                  <a:uFillTx/>
                  <a:latin typeface="Arial" pitchFamily="34" charset="0"/>
                  <a:ea typeface="굴림" pitchFamily="50" charset="-127"/>
                </a:rPr>
                <a:t>Test</a:t>
              </a:r>
              <a:endParaRPr kumimoji="0" lang="en-US" altLang="ko-KR" sz="1600" b="0" i="0" u="none" strike="noStrike" kern="0" cap="none" spc="0" normalizeH="0" baseline="0" noProof="0" smtClean="0">
                <a:ln>
                  <a:noFill/>
                </a:ln>
                <a:solidFill>
                  <a:sysClr val="windowText" lastClr="000000"/>
                </a:solidFill>
                <a:effectLst/>
                <a:uLnTx/>
                <a:uFillTx/>
                <a:latin typeface="Arial" pitchFamily="34" charset="0"/>
                <a:ea typeface="굴림" pitchFamily="50" charset="-127"/>
              </a:endParaRPr>
            </a:p>
          </p:txBody>
        </p:sp>
        <p:sp>
          <p:nvSpPr>
            <p:cNvPr id="268" name="Line 35"/>
            <p:cNvSpPr>
              <a:spLocks noChangeShapeType="1"/>
            </p:cNvSpPr>
            <p:nvPr/>
          </p:nvSpPr>
          <p:spPr bwMode="auto">
            <a:xfrm>
              <a:off x="2987" y="2634"/>
              <a:ext cx="187" cy="402"/>
            </a:xfrm>
            <a:prstGeom prst="line">
              <a:avLst/>
            </a:pr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ndParaRPr>
            </a:p>
          </p:txBody>
        </p:sp>
        <p:sp>
          <p:nvSpPr>
            <p:cNvPr id="269" name="Line 36"/>
            <p:cNvSpPr>
              <a:spLocks noChangeShapeType="1"/>
            </p:cNvSpPr>
            <p:nvPr/>
          </p:nvSpPr>
          <p:spPr bwMode="auto">
            <a:xfrm flipH="1">
              <a:off x="3146" y="3036"/>
              <a:ext cx="28" cy="1"/>
            </a:xfrm>
            <a:prstGeom prst="line">
              <a:avLst/>
            </a:pr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ndParaRPr>
            </a:p>
          </p:txBody>
        </p:sp>
        <p:sp>
          <p:nvSpPr>
            <p:cNvPr id="270" name="Line 37"/>
            <p:cNvSpPr>
              <a:spLocks noChangeShapeType="1"/>
            </p:cNvSpPr>
            <p:nvPr/>
          </p:nvSpPr>
          <p:spPr bwMode="auto">
            <a:xfrm flipH="1">
              <a:off x="3091" y="2920"/>
              <a:ext cx="28" cy="1"/>
            </a:xfrm>
            <a:prstGeom prst="line">
              <a:avLst/>
            </a:pr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ndParaRPr>
            </a:p>
          </p:txBody>
        </p:sp>
        <p:sp>
          <p:nvSpPr>
            <p:cNvPr id="271" name="Line 38"/>
            <p:cNvSpPr>
              <a:spLocks noChangeShapeType="1"/>
            </p:cNvSpPr>
            <p:nvPr/>
          </p:nvSpPr>
          <p:spPr bwMode="auto">
            <a:xfrm flipH="1">
              <a:off x="3042" y="2810"/>
              <a:ext cx="27" cy="1"/>
            </a:xfrm>
            <a:prstGeom prst="line">
              <a:avLst/>
            </a:pr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ndParaRPr>
            </a:p>
          </p:txBody>
        </p:sp>
        <p:sp>
          <p:nvSpPr>
            <p:cNvPr id="272" name="Line 39"/>
            <p:cNvSpPr>
              <a:spLocks noChangeShapeType="1"/>
            </p:cNvSpPr>
            <p:nvPr/>
          </p:nvSpPr>
          <p:spPr bwMode="auto">
            <a:xfrm flipH="1">
              <a:off x="2998" y="2716"/>
              <a:ext cx="27" cy="1"/>
            </a:xfrm>
            <a:prstGeom prst="line">
              <a:avLst/>
            </a:pr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ndParaRPr>
            </a:p>
          </p:txBody>
        </p:sp>
        <p:sp>
          <p:nvSpPr>
            <p:cNvPr id="273" name="Line 40"/>
            <p:cNvSpPr>
              <a:spLocks noChangeShapeType="1"/>
            </p:cNvSpPr>
            <p:nvPr/>
          </p:nvSpPr>
          <p:spPr bwMode="auto">
            <a:xfrm flipH="1">
              <a:off x="2959" y="2634"/>
              <a:ext cx="28" cy="1"/>
            </a:xfrm>
            <a:prstGeom prst="line">
              <a:avLst/>
            </a:pr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ndParaRPr>
            </a:p>
          </p:txBody>
        </p:sp>
        <p:sp>
          <p:nvSpPr>
            <p:cNvPr id="274" name="Rectangle 41"/>
            <p:cNvSpPr>
              <a:spLocks noChangeArrowheads="1"/>
            </p:cNvSpPr>
            <p:nvPr/>
          </p:nvSpPr>
          <p:spPr bwMode="auto">
            <a:xfrm>
              <a:off x="2965" y="2937"/>
              <a:ext cx="125" cy="77"/>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800" b="0" i="0" u="none" strike="noStrike" kern="0" cap="none" spc="0" normalizeH="0" baseline="0" noProof="0" smtClean="0">
                  <a:ln>
                    <a:noFill/>
                  </a:ln>
                  <a:solidFill>
                    <a:srgbClr val="000000"/>
                  </a:solidFill>
                  <a:effectLst/>
                  <a:uLnTx/>
                  <a:uFillTx/>
                  <a:latin typeface="Arial" pitchFamily="34" charset="0"/>
                  <a:ea typeface="굴림" pitchFamily="50" charset="-127"/>
                </a:rPr>
                <a:t>Test</a:t>
              </a:r>
              <a:endParaRPr kumimoji="0" lang="en-US" altLang="ko-KR" sz="1600" b="0" i="0" u="none" strike="noStrike" kern="0" cap="none" spc="0" normalizeH="0" baseline="0" noProof="0" smtClean="0">
                <a:ln>
                  <a:noFill/>
                </a:ln>
                <a:solidFill>
                  <a:sysClr val="windowText" lastClr="000000"/>
                </a:solidFill>
                <a:effectLst/>
                <a:uLnTx/>
                <a:uFillTx/>
                <a:latin typeface="Arial" pitchFamily="34" charset="0"/>
                <a:ea typeface="굴림" pitchFamily="50" charset="-127"/>
              </a:endParaRPr>
            </a:p>
          </p:txBody>
        </p:sp>
        <p:sp>
          <p:nvSpPr>
            <p:cNvPr id="275" name="Rectangle 42"/>
            <p:cNvSpPr>
              <a:spLocks noChangeArrowheads="1"/>
            </p:cNvSpPr>
            <p:nvPr/>
          </p:nvSpPr>
          <p:spPr bwMode="auto">
            <a:xfrm>
              <a:off x="2887" y="2826"/>
              <a:ext cx="154" cy="77"/>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800" b="0" i="0" u="none" strike="noStrike" kern="0" cap="none" spc="0" normalizeH="0" baseline="0" noProof="0" smtClean="0">
                  <a:ln>
                    <a:noFill/>
                  </a:ln>
                  <a:solidFill>
                    <a:srgbClr val="000000"/>
                  </a:solidFill>
                  <a:effectLst/>
                  <a:uLnTx/>
                  <a:uFillTx/>
                  <a:latin typeface="Arial" pitchFamily="34" charset="0"/>
                  <a:ea typeface="굴림" pitchFamily="50" charset="-127"/>
                </a:rPr>
                <a:t>Code</a:t>
              </a:r>
              <a:endParaRPr kumimoji="0" lang="en-US" altLang="ko-KR" sz="1600" b="0" i="0" u="none" strike="noStrike" kern="0" cap="none" spc="0" normalizeH="0" baseline="0" noProof="0" smtClean="0">
                <a:ln>
                  <a:noFill/>
                </a:ln>
                <a:solidFill>
                  <a:sysClr val="windowText" lastClr="000000"/>
                </a:solidFill>
                <a:effectLst/>
                <a:uLnTx/>
                <a:uFillTx/>
                <a:latin typeface="Arial" pitchFamily="34" charset="0"/>
                <a:ea typeface="굴림" pitchFamily="50" charset="-127"/>
              </a:endParaRPr>
            </a:p>
          </p:txBody>
        </p:sp>
        <p:sp>
          <p:nvSpPr>
            <p:cNvPr id="276" name="Rectangle 43"/>
            <p:cNvSpPr>
              <a:spLocks noChangeArrowheads="1"/>
            </p:cNvSpPr>
            <p:nvPr/>
          </p:nvSpPr>
          <p:spPr bwMode="auto">
            <a:xfrm>
              <a:off x="2799" y="2727"/>
              <a:ext cx="200" cy="77"/>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800" b="0" i="0" u="none" strike="noStrike" kern="0" cap="none" spc="0" normalizeH="0" baseline="0" noProof="0" smtClean="0">
                  <a:ln>
                    <a:noFill/>
                  </a:ln>
                  <a:solidFill>
                    <a:srgbClr val="000000"/>
                  </a:solidFill>
                  <a:effectLst/>
                  <a:uLnTx/>
                  <a:uFillTx/>
                  <a:latin typeface="Arial" pitchFamily="34" charset="0"/>
                  <a:ea typeface="굴림" pitchFamily="50" charset="-127"/>
                </a:rPr>
                <a:t>Design</a:t>
              </a:r>
              <a:endParaRPr kumimoji="0" lang="en-US" altLang="ko-KR" sz="1600" b="0" i="0" u="none" strike="noStrike" kern="0" cap="none" spc="0" normalizeH="0" baseline="0" noProof="0" smtClean="0">
                <a:ln>
                  <a:noFill/>
                </a:ln>
                <a:solidFill>
                  <a:sysClr val="windowText" lastClr="000000"/>
                </a:solidFill>
                <a:effectLst/>
                <a:uLnTx/>
                <a:uFillTx/>
                <a:latin typeface="Arial" pitchFamily="34" charset="0"/>
                <a:ea typeface="굴림" pitchFamily="50" charset="-127"/>
              </a:endParaRPr>
            </a:p>
          </p:txBody>
        </p:sp>
        <p:sp>
          <p:nvSpPr>
            <p:cNvPr id="277" name="Rectangle 44"/>
            <p:cNvSpPr>
              <a:spLocks noChangeArrowheads="1"/>
            </p:cNvSpPr>
            <p:nvPr/>
          </p:nvSpPr>
          <p:spPr bwMode="auto">
            <a:xfrm>
              <a:off x="2573" y="2639"/>
              <a:ext cx="400" cy="77"/>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800" b="0" i="0" u="none" strike="noStrike" kern="0" cap="none" spc="0" normalizeH="0" baseline="0" noProof="0" smtClean="0">
                  <a:ln>
                    <a:noFill/>
                  </a:ln>
                  <a:solidFill>
                    <a:srgbClr val="000000"/>
                  </a:solidFill>
                  <a:effectLst/>
                  <a:uLnTx/>
                  <a:uFillTx/>
                  <a:latin typeface="Arial" pitchFamily="34" charset="0"/>
                  <a:ea typeface="굴림" pitchFamily="50" charset="-127"/>
                </a:rPr>
                <a:t>Requirements</a:t>
              </a:r>
              <a:endParaRPr kumimoji="0" lang="en-US" altLang="ko-KR" sz="1600" b="0" i="0" u="none" strike="noStrike" kern="0" cap="none" spc="0" normalizeH="0" baseline="0" noProof="0" smtClean="0">
                <a:ln>
                  <a:noFill/>
                </a:ln>
                <a:solidFill>
                  <a:sysClr val="windowText" lastClr="000000"/>
                </a:solidFill>
                <a:effectLst/>
                <a:uLnTx/>
                <a:uFillTx/>
                <a:latin typeface="Arial" pitchFamily="34" charset="0"/>
                <a:ea typeface="굴림" pitchFamily="50" charset="-127"/>
              </a:endParaRPr>
            </a:p>
          </p:txBody>
        </p:sp>
        <p:sp>
          <p:nvSpPr>
            <p:cNvPr id="278" name="Freeform 45"/>
            <p:cNvSpPr>
              <a:spLocks/>
            </p:cNvSpPr>
            <p:nvPr/>
          </p:nvSpPr>
          <p:spPr bwMode="auto">
            <a:xfrm>
              <a:off x="3675" y="1598"/>
              <a:ext cx="380" cy="854"/>
            </a:xfrm>
            <a:custGeom>
              <a:avLst/>
              <a:gdLst>
                <a:gd name="T0" fmla="*/ 33 w 380"/>
                <a:gd name="T1" fmla="*/ 854 h 854"/>
                <a:gd name="T2" fmla="*/ 0 w 380"/>
                <a:gd name="T3" fmla="*/ 826 h 854"/>
                <a:gd name="T4" fmla="*/ 342 w 380"/>
                <a:gd name="T5" fmla="*/ 0 h 854"/>
                <a:gd name="T6" fmla="*/ 380 w 380"/>
                <a:gd name="T7" fmla="*/ 5 h 854"/>
                <a:gd name="T8" fmla="*/ 33 w 380"/>
                <a:gd name="T9" fmla="*/ 854 h 854"/>
                <a:gd name="T10" fmla="*/ 0 60000 65536"/>
                <a:gd name="T11" fmla="*/ 0 60000 65536"/>
                <a:gd name="T12" fmla="*/ 0 60000 65536"/>
                <a:gd name="T13" fmla="*/ 0 60000 65536"/>
                <a:gd name="T14" fmla="*/ 0 60000 65536"/>
                <a:gd name="T15" fmla="*/ 0 w 380"/>
                <a:gd name="T16" fmla="*/ 0 h 854"/>
                <a:gd name="T17" fmla="*/ 380 w 380"/>
                <a:gd name="T18" fmla="*/ 854 h 854"/>
              </a:gdLst>
              <a:ahLst/>
              <a:cxnLst>
                <a:cxn ang="T10">
                  <a:pos x="T0" y="T1"/>
                </a:cxn>
                <a:cxn ang="T11">
                  <a:pos x="T2" y="T3"/>
                </a:cxn>
                <a:cxn ang="T12">
                  <a:pos x="T4" y="T5"/>
                </a:cxn>
                <a:cxn ang="T13">
                  <a:pos x="T6" y="T7"/>
                </a:cxn>
                <a:cxn ang="T14">
                  <a:pos x="T8" y="T9"/>
                </a:cxn>
              </a:cxnLst>
              <a:rect l="T15" t="T16" r="T17" b="T18"/>
              <a:pathLst>
                <a:path w="380" h="854">
                  <a:moveTo>
                    <a:pt x="33" y="854"/>
                  </a:moveTo>
                  <a:lnTo>
                    <a:pt x="0" y="826"/>
                  </a:lnTo>
                  <a:lnTo>
                    <a:pt x="342" y="0"/>
                  </a:lnTo>
                  <a:lnTo>
                    <a:pt x="380" y="5"/>
                  </a:lnTo>
                  <a:lnTo>
                    <a:pt x="33" y="854"/>
                  </a:lnTo>
                  <a:close/>
                </a:path>
              </a:pathLst>
            </a:custGeom>
            <a:solidFill>
              <a:srgbClr val="99BFBF"/>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79" name="Freeform 46"/>
            <p:cNvSpPr>
              <a:spLocks/>
            </p:cNvSpPr>
            <p:nvPr/>
          </p:nvSpPr>
          <p:spPr bwMode="auto">
            <a:xfrm>
              <a:off x="3339" y="2424"/>
              <a:ext cx="369" cy="149"/>
            </a:xfrm>
            <a:custGeom>
              <a:avLst/>
              <a:gdLst>
                <a:gd name="T0" fmla="*/ 22 w 369"/>
                <a:gd name="T1" fmla="*/ 149 h 149"/>
                <a:gd name="T2" fmla="*/ 0 w 369"/>
                <a:gd name="T3" fmla="*/ 116 h 149"/>
                <a:gd name="T4" fmla="*/ 336 w 369"/>
                <a:gd name="T5" fmla="*/ 0 h 149"/>
                <a:gd name="T6" fmla="*/ 369 w 369"/>
                <a:gd name="T7" fmla="*/ 28 h 149"/>
                <a:gd name="T8" fmla="*/ 22 w 369"/>
                <a:gd name="T9" fmla="*/ 149 h 149"/>
                <a:gd name="T10" fmla="*/ 0 60000 65536"/>
                <a:gd name="T11" fmla="*/ 0 60000 65536"/>
                <a:gd name="T12" fmla="*/ 0 60000 65536"/>
                <a:gd name="T13" fmla="*/ 0 60000 65536"/>
                <a:gd name="T14" fmla="*/ 0 60000 65536"/>
                <a:gd name="T15" fmla="*/ 0 w 369"/>
                <a:gd name="T16" fmla="*/ 0 h 149"/>
                <a:gd name="T17" fmla="*/ 369 w 369"/>
                <a:gd name="T18" fmla="*/ 149 h 149"/>
              </a:gdLst>
              <a:ahLst/>
              <a:cxnLst>
                <a:cxn ang="T10">
                  <a:pos x="T0" y="T1"/>
                </a:cxn>
                <a:cxn ang="T11">
                  <a:pos x="T2" y="T3"/>
                </a:cxn>
                <a:cxn ang="T12">
                  <a:pos x="T4" y="T5"/>
                </a:cxn>
                <a:cxn ang="T13">
                  <a:pos x="T6" y="T7"/>
                </a:cxn>
                <a:cxn ang="T14">
                  <a:pos x="T8" y="T9"/>
                </a:cxn>
              </a:cxnLst>
              <a:rect l="T15" t="T16" r="T17" b="T18"/>
              <a:pathLst>
                <a:path w="369" h="149">
                  <a:moveTo>
                    <a:pt x="22" y="149"/>
                  </a:moveTo>
                  <a:lnTo>
                    <a:pt x="0" y="116"/>
                  </a:lnTo>
                  <a:lnTo>
                    <a:pt x="336" y="0"/>
                  </a:lnTo>
                  <a:lnTo>
                    <a:pt x="369" y="28"/>
                  </a:lnTo>
                  <a:lnTo>
                    <a:pt x="22" y="149"/>
                  </a:lnTo>
                  <a:close/>
                </a:path>
              </a:pathLst>
            </a:custGeom>
            <a:solidFill>
              <a:srgbClr val="99BFBF"/>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80" name="Freeform 47"/>
            <p:cNvSpPr>
              <a:spLocks/>
            </p:cNvSpPr>
            <p:nvPr/>
          </p:nvSpPr>
          <p:spPr bwMode="auto">
            <a:xfrm>
              <a:off x="2998" y="2540"/>
              <a:ext cx="363" cy="132"/>
            </a:xfrm>
            <a:custGeom>
              <a:avLst/>
              <a:gdLst>
                <a:gd name="T0" fmla="*/ 16 w 363"/>
                <a:gd name="T1" fmla="*/ 132 h 132"/>
                <a:gd name="T2" fmla="*/ 0 w 363"/>
                <a:gd name="T3" fmla="*/ 99 h 132"/>
                <a:gd name="T4" fmla="*/ 341 w 363"/>
                <a:gd name="T5" fmla="*/ 0 h 132"/>
                <a:gd name="T6" fmla="*/ 363 w 363"/>
                <a:gd name="T7" fmla="*/ 33 h 132"/>
                <a:gd name="T8" fmla="*/ 16 w 363"/>
                <a:gd name="T9" fmla="*/ 132 h 132"/>
                <a:gd name="T10" fmla="*/ 0 60000 65536"/>
                <a:gd name="T11" fmla="*/ 0 60000 65536"/>
                <a:gd name="T12" fmla="*/ 0 60000 65536"/>
                <a:gd name="T13" fmla="*/ 0 60000 65536"/>
                <a:gd name="T14" fmla="*/ 0 60000 65536"/>
                <a:gd name="T15" fmla="*/ 0 w 363"/>
                <a:gd name="T16" fmla="*/ 0 h 132"/>
                <a:gd name="T17" fmla="*/ 363 w 363"/>
                <a:gd name="T18" fmla="*/ 132 h 132"/>
              </a:gdLst>
              <a:ahLst/>
              <a:cxnLst>
                <a:cxn ang="T10">
                  <a:pos x="T0" y="T1"/>
                </a:cxn>
                <a:cxn ang="T11">
                  <a:pos x="T2" y="T3"/>
                </a:cxn>
                <a:cxn ang="T12">
                  <a:pos x="T4" y="T5"/>
                </a:cxn>
                <a:cxn ang="T13">
                  <a:pos x="T6" y="T7"/>
                </a:cxn>
                <a:cxn ang="T14">
                  <a:pos x="T8" y="T9"/>
                </a:cxn>
              </a:cxnLst>
              <a:rect l="T15" t="T16" r="T17" b="T18"/>
              <a:pathLst>
                <a:path w="363" h="132">
                  <a:moveTo>
                    <a:pt x="16" y="132"/>
                  </a:moveTo>
                  <a:lnTo>
                    <a:pt x="0" y="99"/>
                  </a:lnTo>
                  <a:lnTo>
                    <a:pt x="341" y="0"/>
                  </a:lnTo>
                  <a:lnTo>
                    <a:pt x="363" y="33"/>
                  </a:lnTo>
                  <a:lnTo>
                    <a:pt x="16" y="132"/>
                  </a:lnTo>
                  <a:close/>
                </a:path>
              </a:pathLst>
            </a:custGeom>
            <a:solidFill>
              <a:srgbClr val="99BFBF"/>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81" name="Freeform 48"/>
            <p:cNvSpPr>
              <a:spLocks/>
            </p:cNvSpPr>
            <p:nvPr/>
          </p:nvSpPr>
          <p:spPr bwMode="auto">
            <a:xfrm>
              <a:off x="2998" y="2639"/>
              <a:ext cx="16" cy="55"/>
            </a:xfrm>
            <a:custGeom>
              <a:avLst/>
              <a:gdLst>
                <a:gd name="T0" fmla="*/ 16 w 16"/>
                <a:gd name="T1" fmla="*/ 55 h 55"/>
                <a:gd name="T2" fmla="*/ 0 w 16"/>
                <a:gd name="T3" fmla="*/ 22 h 55"/>
                <a:gd name="T4" fmla="*/ 0 w 16"/>
                <a:gd name="T5" fmla="*/ 0 h 55"/>
                <a:gd name="T6" fmla="*/ 16 w 16"/>
                <a:gd name="T7" fmla="*/ 33 h 55"/>
                <a:gd name="T8" fmla="*/ 16 w 16"/>
                <a:gd name="T9" fmla="*/ 55 h 55"/>
                <a:gd name="T10" fmla="*/ 0 60000 65536"/>
                <a:gd name="T11" fmla="*/ 0 60000 65536"/>
                <a:gd name="T12" fmla="*/ 0 60000 65536"/>
                <a:gd name="T13" fmla="*/ 0 60000 65536"/>
                <a:gd name="T14" fmla="*/ 0 60000 65536"/>
                <a:gd name="T15" fmla="*/ 0 w 16"/>
                <a:gd name="T16" fmla="*/ 0 h 55"/>
                <a:gd name="T17" fmla="*/ 16 w 16"/>
                <a:gd name="T18" fmla="*/ 55 h 55"/>
              </a:gdLst>
              <a:ahLst/>
              <a:cxnLst>
                <a:cxn ang="T10">
                  <a:pos x="T0" y="T1"/>
                </a:cxn>
                <a:cxn ang="T11">
                  <a:pos x="T2" y="T3"/>
                </a:cxn>
                <a:cxn ang="T12">
                  <a:pos x="T4" y="T5"/>
                </a:cxn>
                <a:cxn ang="T13">
                  <a:pos x="T6" y="T7"/>
                </a:cxn>
                <a:cxn ang="T14">
                  <a:pos x="T8" y="T9"/>
                </a:cxn>
              </a:cxnLst>
              <a:rect l="T15" t="T16" r="T17" b="T18"/>
              <a:pathLst>
                <a:path w="16" h="55">
                  <a:moveTo>
                    <a:pt x="16" y="55"/>
                  </a:moveTo>
                  <a:lnTo>
                    <a:pt x="0" y="22"/>
                  </a:lnTo>
                  <a:lnTo>
                    <a:pt x="0" y="0"/>
                  </a:lnTo>
                  <a:lnTo>
                    <a:pt x="16" y="33"/>
                  </a:lnTo>
                  <a:lnTo>
                    <a:pt x="16" y="55"/>
                  </a:lnTo>
                  <a:close/>
                </a:path>
              </a:pathLst>
            </a:custGeom>
            <a:solidFill>
              <a:srgbClr val="668080"/>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82" name="Freeform 49"/>
            <p:cNvSpPr>
              <a:spLocks/>
            </p:cNvSpPr>
            <p:nvPr/>
          </p:nvSpPr>
          <p:spPr bwMode="auto">
            <a:xfrm>
              <a:off x="2998" y="2639"/>
              <a:ext cx="16" cy="55"/>
            </a:xfrm>
            <a:custGeom>
              <a:avLst/>
              <a:gdLst>
                <a:gd name="T0" fmla="*/ 16 w 16"/>
                <a:gd name="T1" fmla="*/ 55 h 55"/>
                <a:gd name="T2" fmla="*/ 0 w 16"/>
                <a:gd name="T3" fmla="*/ 22 h 55"/>
                <a:gd name="T4" fmla="*/ 0 w 16"/>
                <a:gd name="T5" fmla="*/ 0 h 55"/>
                <a:gd name="T6" fmla="*/ 16 w 16"/>
                <a:gd name="T7" fmla="*/ 33 h 55"/>
                <a:gd name="T8" fmla="*/ 16 w 16"/>
                <a:gd name="T9" fmla="*/ 55 h 55"/>
                <a:gd name="T10" fmla="*/ 0 60000 65536"/>
                <a:gd name="T11" fmla="*/ 0 60000 65536"/>
                <a:gd name="T12" fmla="*/ 0 60000 65536"/>
                <a:gd name="T13" fmla="*/ 0 60000 65536"/>
                <a:gd name="T14" fmla="*/ 0 60000 65536"/>
                <a:gd name="T15" fmla="*/ 0 w 16"/>
                <a:gd name="T16" fmla="*/ 0 h 55"/>
                <a:gd name="T17" fmla="*/ 16 w 16"/>
                <a:gd name="T18" fmla="*/ 55 h 55"/>
              </a:gdLst>
              <a:ahLst/>
              <a:cxnLst>
                <a:cxn ang="T10">
                  <a:pos x="T0" y="T1"/>
                </a:cxn>
                <a:cxn ang="T11">
                  <a:pos x="T2" y="T3"/>
                </a:cxn>
                <a:cxn ang="T12">
                  <a:pos x="T4" y="T5"/>
                </a:cxn>
                <a:cxn ang="T13">
                  <a:pos x="T6" y="T7"/>
                </a:cxn>
                <a:cxn ang="T14">
                  <a:pos x="T8" y="T9"/>
                </a:cxn>
              </a:cxnLst>
              <a:rect l="T15" t="T16" r="T17" b="T18"/>
              <a:pathLst>
                <a:path w="16" h="55">
                  <a:moveTo>
                    <a:pt x="16" y="55"/>
                  </a:moveTo>
                  <a:lnTo>
                    <a:pt x="0" y="22"/>
                  </a:lnTo>
                  <a:lnTo>
                    <a:pt x="0" y="0"/>
                  </a:lnTo>
                  <a:lnTo>
                    <a:pt x="16" y="33"/>
                  </a:lnTo>
                  <a:lnTo>
                    <a:pt x="16" y="55"/>
                  </a:lnTo>
                  <a:close/>
                </a:path>
              </a:pathLst>
            </a:custGeom>
            <a:solidFill>
              <a:srgbClr val="668080"/>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83" name="Freeform 50"/>
            <p:cNvSpPr>
              <a:spLocks/>
            </p:cNvSpPr>
            <p:nvPr/>
          </p:nvSpPr>
          <p:spPr bwMode="auto">
            <a:xfrm>
              <a:off x="3014" y="1603"/>
              <a:ext cx="1041" cy="1091"/>
            </a:xfrm>
            <a:custGeom>
              <a:avLst/>
              <a:gdLst>
                <a:gd name="T0" fmla="*/ 0 w 1041"/>
                <a:gd name="T1" fmla="*/ 1091 h 1091"/>
                <a:gd name="T2" fmla="*/ 0 w 1041"/>
                <a:gd name="T3" fmla="*/ 1069 h 1091"/>
                <a:gd name="T4" fmla="*/ 347 w 1041"/>
                <a:gd name="T5" fmla="*/ 970 h 1091"/>
                <a:gd name="T6" fmla="*/ 694 w 1041"/>
                <a:gd name="T7" fmla="*/ 849 h 1091"/>
                <a:gd name="T8" fmla="*/ 1041 w 1041"/>
                <a:gd name="T9" fmla="*/ 0 h 1091"/>
                <a:gd name="T10" fmla="*/ 1030 w 1041"/>
                <a:gd name="T11" fmla="*/ 1036 h 1091"/>
                <a:gd name="T12" fmla="*/ 0 w 1041"/>
                <a:gd name="T13" fmla="*/ 1091 h 1091"/>
                <a:gd name="T14" fmla="*/ 0 60000 65536"/>
                <a:gd name="T15" fmla="*/ 0 60000 65536"/>
                <a:gd name="T16" fmla="*/ 0 60000 65536"/>
                <a:gd name="T17" fmla="*/ 0 60000 65536"/>
                <a:gd name="T18" fmla="*/ 0 60000 65536"/>
                <a:gd name="T19" fmla="*/ 0 60000 65536"/>
                <a:gd name="T20" fmla="*/ 0 60000 65536"/>
                <a:gd name="T21" fmla="*/ 0 w 1041"/>
                <a:gd name="T22" fmla="*/ 0 h 1091"/>
                <a:gd name="T23" fmla="*/ 1041 w 1041"/>
                <a:gd name="T24" fmla="*/ 1091 h 10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1" h="1091">
                  <a:moveTo>
                    <a:pt x="0" y="1091"/>
                  </a:moveTo>
                  <a:lnTo>
                    <a:pt x="0" y="1069"/>
                  </a:lnTo>
                  <a:lnTo>
                    <a:pt x="347" y="970"/>
                  </a:lnTo>
                  <a:lnTo>
                    <a:pt x="694" y="849"/>
                  </a:lnTo>
                  <a:lnTo>
                    <a:pt x="1041" y="0"/>
                  </a:lnTo>
                  <a:lnTo>
                    <a:pt x="1030" y="1036"/>
                  </a:lnTo>
                  <a:lnTo>
                    <a:pt x="0" y="1091"/>
                  </a:lnTo>
                  <a:close/>
                </a:path>
              </a:pathLst>
            </a:custGeom>
            <a:solidFill>
              <a:srgbClr val="CCFFFF"/>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84" name="Freeform 51"/>
            <p:cNvSpPr>
              <a:spLocks/>
            </p:cNvSpPr>
            <p:nvPr/>
          </p:nvSpPr>
          <p:spPr bwMode="auto">
            <a:xfrm>
              <a:off x="3752" y="2479"/>
              <a:ext cx="392" cy="221"/>
            </a:xfrm>
            <a:custGeom>
              <a:avLst/>
              <a:gdLst>
                <a:gd name="T0" fmla="*/ 34 w 392"/>
                <a:gd name="T1" fmla="*/ 221 h 221"/>
                <a:gd name="T2" fmla="*/ 0 w 392"/>
                <a:gd name="T3" fmla="*/ 188 h 221"/>
                <a:gd name="T4" fmla="*/ 353 w 392"/>
                <a:gd name="T5" fmla="*/ 0 h 221"/>
                <a:gd name="T6" fmla="*/ 392 w 392"/>
                <a:gd name="T7" fmla="*/ 33 h 221"/>
                <a:gd name="T8" fmla="*/ 34 w 392"/>
                <a:gd name="T9" fmla="*/ 221 h 221"/>
                <a:gd name="T10" fmla="*/ 0 60000 65536"/>
                <a:gd name="T11" fmla="*/ 0 60000 65536"/>
                <a:gd name="T12" fmla="*/ 0 60000 65536"/>
                <a:gd name="T13" fmla="*/ 0 60000 65536"/>
                <a:gd name="T14" fmla="*/ 0 60000 65536"/>
                <a:gd name="T15" fmla="*/ 0 w 392"/>
                <a:gd name="T16" fmla="*/ 0 h 221"/>
                <a:gd name="T17" fmla="*/ 392 w 392"/>
                <a:gd name="T18" fmla="*/ 221 h 221"/>
              </a:gdLst>
              <a:ahLst/>
              <a:cxnLst>
                <a:cxn ang="T10">
                  <a:pos x="T0" y="T1"/>
                </a:cxn>
                <a:cxn ang="T11">
                  <a:pos x="T2" y="T3"/>
                </a:cxn>
                <a:cxn ang="T12">
                  <a:pos x="T4" y="T5"/>
                </a:cxn>
                <a:cxn ang="T13">
                  <a:pos x="T6" y="T7"/>
                </a:cxn>
                <a:cxn ang="T14">
                  <a:pos x="T8" y="T9"/>
                </a:cxn>
              </a:cxnLst>
              <a:rect l="T15" t="T16" r="T17" b="T18"/>
              <a:pathLst>
                <a:path w="392" h="221">
                  <a:moveTo>
                    <a:pt x="34" y="221"/>
                  </a:moveTo>
                  <a:lnTo>
                    <a:pt x="0" y="188"/>
                  </a:lnTo>
                  <a:lnTo>
                    <a:pt x="353" y="0"/>
                  </a:lnTo>
                  <a:lnTo>
                    <a:pt x="392" y="33"/>
                  </a:lnTo>
                  <a:lnTo>
                    <a:pt x="34" y="221"/>
                  </a:lnTo>
                  <a:close/>
                </a:path>
              </a:pathLst>
            </a:custGeom>
            <a:solidFill>
              <a:srgbClr val="BFBF99"/>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85" name="Freeform 52"/>
            <p:cNvSpPr>
              <a:spLocks/>
            </p:cNvSpPr>
            <p:nvPr/>
          </p:nvSpPr>
          <p:spPr bwMode="auto">
            <a:xfrm>
              <a:off x="3400" y="2667"/>
              <a:ext cx="386" cy="71"/>
            </a:xfrm>
            <a:custGeom>
              <a:avLst/>
              <a:gdLst>
                <a:gd name="T0" fmla="*/ 27 w 386"/>
                <a:gd name="T1" fmla="*/ 71 h 71"/>
                <a:gd name="T2" fmla="*/ 0 w 386"/>
                <a:gd name="T3" fmla="*/ 38 h 71"/>
                <a:gd name="T4" fmla="*/ 352 w 386"/>
                <a:gd name="T5" fmla="*/ 0 h 71"/>
                <a:gd name="T6" fmla="*/ 386 w 386"/>
                <a:gd name="T7" fmla="*/ 33 h 71"/>
                <a:gd name="T8" fmla="*/ 27 w 386"/>
                <a:gd name="T9" fmla="*/ 71 h 71"/>
                <a:gd name="T10" fmla="*/ 0 60000 65536"/>
                <a:gd name="T11" fmla="*/ 0 60000 65536"/>
                <a:gd name="T12" fmla="*/ 0 60000 65536"/>
                <a:gd name="T13" fmla="*/ 0 60000 65536"/>
                <a:gd name="T14" fmla="*/ 0 60000 65536"/>
                <a:gd name="T15" fmla="*/ 0 w 386"/>
                <a:gd name="T16" fmla="*/ 0 h 71"/>
                <a:gd name="T17" fmla="*/ 386 w 386"/>
                <a:gd name="T18" fmla="*/ 71 h 71"/>
              </a:gdLst>
              <a:ahLst/>
              <a:cxnLst>
                <a:cxn ang="T10">
                  <a:pos x="T0" y="T1"/>
                </a:cxn>
                <a:cxn ang="T11">
                  <a:pos x="T2" y="T3"/>
                </a:cxn>
                <a:cxn ang="T12">
                  <a:pos x="T4" y="T5"/>
                </a:cxn>
                <a:cxn ang="T13">
                  <a:pos x="T6" y="T7"/>
                </a:cxn>
                <a:cxn ang="T14">
                  <a:pos x="T8" y="T9"/>
                </a:cxn>
              </a:cxnLst>
              <a:rect l="T15" t="T16" r="T17" b="T18"/>
              <a:pathLst>
                <a:path w="386" h="71">
                  <a:moveTo>
                    <a:pt x="27" y="71"/>
                  </a:moveTo>
                  <a:lnTo>
                    <a:pt x="0" y="38"/>
                  </a:lnTo>
                  <a:lnTo>
                    <a:pt x="352" y="0"/>
                  </a:lnTo>
                  <a:lnTo>
                    <a:pt x="386" y="33"/>
                  </a:lnTo>
                  <a:lnTo>
                    <a:pt x="27" y="71"/>
                  </a:lnTo>
                  <a:close/>
                </a:path>
              </a:pathLst>
            </a:custGeom>
            <a:solidFill>
              <a:srgbClr val="BFBF99"/>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86" name="Freeform 53"/>
            <p:cNvSpPr>
              <a:spLocks/>
            </p:cNvSpPr>
            <p:nvPr/>
          </p:nvSpPr>
          <p:spPr bwMode="auto">
            <a:xfrm>
              <a:off x="3036" y="2705"/>
              <a:ext cx="391" cy="77"/>
            </a:xfrm>
            <a:custGeom>
              <a:avLst/>
              <a:gdLst>
                <a:gd name="T0" fmla="*/ 22 w 391"/>
                <a:gd name="T1" fmla="*/ 77 h 77"/>
                <a:gd name="T2" fmla="*/ 0 w 391"/>
                <a:gd name="T3" fmla="*/ 39 h 77"/>
                <a:gd name="T4" fmla="*/ 364 w 391"/>
                <a:gd name="T5" fmla="*/ 0 h 77"/>
                <a:gd name="T6" fmla="*/ 391 w 391"/>
                <a:gd name="T7" fmla="*/ 33 h 77"/>
                <a:gd name="T8" fmla="*/ 22 w 391"/>
                <a:gd name="T9" fmla="*/ 77 h 77"/>
                <a:gd name="T10" fmla="*/ 0 60000 65536"/>
                <a:gd name="T11" fmla="*/ 0 60000 65536"/>
                <a:gd name="T12" fmla="*/ 0 60000 65536"/>
                <a:gd name="T13" fmla="*/ 0 60000 65536"/>
                <a:gd name="T14" fmla="*/ 0 60000 65536"/>
                <a:gd name="T15" fmla="*/ 0 w 391"/>
                <a:gd name="T16" fmla="*/ 0 h 77"/>
                <a:gd name="T17" fmla="*/ 391 w 391"/>
                <a:gd name="T18" fmla="*/ 77 h 77"/>
              </a:gdLst>
              <a:ahLst/>
              <a:cxnLst>
                <a:cxn ang="T10">
                  <a:pos x="T0" y="T1"/>
                </a:cxn>
                <a:cxn ang="T11">
                  <a:pos x="T2" y="T3"/>
                </a:cxn>
                <a:cxn ang="T12">
                  <a:pos x="T4" y="T5"/>
                </a:cxn>
                <a:cxn ang="T13">
                  <a:pos x="T6" y="T7"/>
                </a:cxn>
                <a:cxn ang="T14">
                  <a:pos x="T8" y="T9"/>
                </a:cxn>
              </a:cxnLst>
              <a:rect l="T15" t="T16" r="T17" b="T18"/>
              <a:pathLst>
                <a:path w="391" h="77">
                  <a:moveTo>
                    <a:pt x="22" y="77"/>
                  </a:moveTo>
                  <a:lnTo>
                    <a:pt x="0" y="39"/>
                  </a:lnTo>
                  <a:lnTo>
                    <a:pt x="364" y="0"/>
                  </a:lnTo>
                  <a:lnTo>
                    <a:pt x="391" y="33"/>
                  </a:lnTo>
                  <a:lnTo>
                    <a:pt x="22" y="77"/>
                  </a:lnTo>
                  <a:close/>
                </a:path>
              </a:pathLst>
            </a:custGeom>
            <a:solidFill>
              <a:srgbClr val="BFBF99"/>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87" name="Freeform 54"/>
            <p:cNvSpPr>
              <a:spLocks/>
            </p:cNvSpPr>
            <p:nvPr/>
          </p:nvSpPr>
          <p:spPr bwMode="auto">
            <a:xfrm>
              <a:off x="3036" y="2744"/>
              <a:ext cx="22" cy="38"/>
            </a:xfrm>
            <a:custGeom>
              <a:avLst/>
              <a:gdLst>
                <a:gd name="T0" fmla="*/ 22 w 22"/>
                <a:gd name="T1" fmla="*/ 38 h 38"/>
                <a:gd name="T2" fmla="*/ 0 w 22"/>
                <a:gd name="T3" fmla="*/ 0 h 38"/>
                <a:gd name="T4" fmla="*/ 0 w 22"/>
                <a:gd name="T5" fmla="*/ 0 h 38"/>
                <a:gd name="T6" fmla="*/ 22 w 22"/>
                <a:gd name="T7" fmla="*/ 38 h 38"/>
                <a:gd name="T8" fmla="*/ 22 w 22"/>
                <a:gd name="T9" fmla="*/ 38 h 38"/>
                <a:gd name="T10" fmla="*/ 0 60000 65536"/>
                <a:gd name="T11" fmla="*/ 0 60000 65536"/>
                <a:gd name="T12" fmla="*/ 0 60000 65536"/>
                <a:gd name="T13" fmla="*/ 0 60000 65536"/>
                <a:gd name="T14" fmla="*/ 0 60000 65536"/>
                <a:gd name="T15" fmla="*/ 0 w 22"/>
                <a:gd name="T16" fmla="*/ 0 h 38"/>
                <a:gd name="T17" fmla="*/ 22 w 22"/>
                <a:gd name="T18" fmla="*/ 38 h 38"/>
              </a:gdLst>
              <a:ahLst/>
              <a:cxnLst>
                <a:cxn ang="T10">
                  <a:pos x="T0" y="T1"/>
                </a:cxn>
                <a:cxn ang="T11">
                  <a:pos x="T2" y="T3"/>
                </a:cxn>
                <a:cxn ang="T12">
                  <a:pos x="T4" y="T5"/>
                </a:cxn>
                <a:cxn ang="T13">
                  <a:pos x="T6" y="T7"/>
                </a:cxn>
                <a:cxn ang="T14">
                  <a:pos x="T8" y="T9"/>
                </a:cxn>
              </a:cxnLst>
              <a:rect l="T15" t="T16" r="T17" b="T18"/>
              <a:pathLst>
                <a:path w="22" h="38">
                  <a:moveTo>
                    <a:pt x="22" y="38"/>
                  </a:moveTo>
                  <a:lnTo>
                    <a:pt x="0" y="0"/>
                  </a:lnTo>
                  <a:lnTo>
                    <a:pt x="22" y="38"/>
                  </a:lnTo>
                  <a:close/>
                </a:path>
              </a:pathLst>
            </a:custGeom>
            <a:solidFill>
              <a:srgbClr val="808066"/>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88" name="Freeform 55"/>
            <p:cNvSpPr>
              <a:spLocks/>
            </p:cNvSpPr>
            <p:nvPr/>
          </p:nvSpPr>
          <p:spPr bwMode="auto">
            <a:xfrm>
              <a:off x="3036" y="2744"/>
              <a:ext cx="22" cy="38"/>
            </a:xfrm>
            <a:custGeom>
              <a:avLst/>
              <a:gdLst>
                <a:gd name="T0" fmla="*/ 22 w 22"/>
                <a:gd name="T1" fmla="*/ 38 h 38"/>
                <a:gd name="T2" fmla="*/ 0 w 22"/>
                <a:gd name="T3" fmla="*/ 0 h 38"/>
                <a:gd name="T4" fmla="*/ 0 w 22"/>
                <a:gd name="T5" fmla="*/ 0 h 38"/>
                <a:gd name="T6" fmla="*/ 22 w 22"/>
                <a:gd name="T7" fmla="*/ 38 h 38"/>
                <a:gd name="T8" fmla="*/ 22 w 22"/>
                <a:gd name="T9" fmla="*/ 38 h 38"/>
                <a:gd name="T10" fmla="*/ 0 60000 65536"/>
                <a:gd name="T11" fmla="*/ 0 60000 65536"/>
                <a:gd name="T12" fmla="*/ 0 60000 65536"/>
                <a:gd name="T13" fmla="*/ 0 60000 65536"/>
                <a:gd name="T14" fmla="*/ 0 60000 65536"/>
                <a:gd name="T15" fmla="*/ 0 w 22"/>
                <a:gd name="T16" fmla="*/ 0 h 38"/>
                <a:gd name="T17" fmla="*/ 22 w 22"/>
                <a:gd name="T18" fmla="*/ 38 h 38"/>
              </a:gdLst>
              <a:ahLst/>
              <a:cxnLst>
                <a:cxn ang="T10">
                  <a:pos x="T0" y="T1"/>
                </a:cxn>
                <a:cxn ang="T11">
                  <a:pos x="T2" y="T3"/>
                </a:cxn>
                <a:cxn ang="T12">
                  <a:pos x="T4" y="T5"/>
                </a:cxn>
                <a:cxn ang="T13">
                  <a:pos x="T6" y="T7"/>
                </a:cxn>
                <a:cxn ang="T14">
                  <a:pos x="T8" y="T9"/>
                </a:cxn>
              </a:cxnLst>
              <a:rect l="T15" t="T16" r="T17" b="T18"/>
              <a:pathLst>
                <a:path w="22" h="38">
                  <a:moveTo>
                    <a:pt x="22" y="38"/>
                  </a:moveTo>
                  <a:lnTo>
                    <a:pt x="0" y="0"/>
                  </a:lnTo>
                  <a:lnTo>
                    <a:pt x="22" y="38"/>
                  </a:lnTo>
                  <a:close/>
                </a:path>
              </a:pathLst>
            </a:custGeom>
            <a:solidFill>
              <a:srgbClr val="808066"/>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89" name="Freeform 56"/>
            <p:cNvSpPr>
              <a:spLocks/>
            </p:cNvSpPr>
            <p:nvPr/>
          </p:nvSpPr>
          <p:spPr bwMode="auto">
            <a:xfrm>
              <a:off x="3058" y="2512"/>
              <a:ext cx="1086" cy="270"/>
            </a:xfrm>
            <a:custGeom>
              <a:avLst/>
              <a:gdLst>
                <a:gd name="T0" fmla="*/ 0 w 1086"/>
                <a:gd name="T1" fmla="*/ 270 h 270"/>
                <a:gd name="T2" fmla="*/ 0 w 1086"/>
                <a:gd name="T3" fmla="*/ 270 h 270"/>
                <a:gd name="T4" fmla="*/ 369 w 1086"/>
                <a:gd name="T5" fmla="*/ 226 h 270"/>
                <a:gd name="T6" fmla="*/ 728 w 1086"/>
                <a:gd name="T7" fmla="*/ 188 h 270"/>
                <a:gd name="T8" fmla="*/ 1086 w 1086"/>
                <a:gd name="T9" fmla="*/ 0 h 270"/>
                <a:gd name="T10" fmla="*/ 1086 w 1086"/>
                <a:gd name="T11" fmla="*/ 210 h 270"/>
                <a:gd name="T12" fmla="*/ 0 w 1086"/>
                <a:gd name="T13" fmla="*/ 270 h 270"/>
                <a:gd name="T14" fmla="*/ 0 60000 65536"/>
                <a:gd name="T15" fmla="*/ 0 60000 65536"/>
                <a:gd name="T16" fmla="*/ 0 60000 65536"/>
                <a:gd name="T17" fmla="*/ 0 60000 65536"/>
                <a:gd name="T18" fmla="*/ 0 60000 65536"/>
                <a:gd name="T19" fmla="*/ 0 60000 65536"/>
                <a:gd name="T20" fmla="*/ 0 60000 65536"/>
                <a:gd name="T21" fmla="*/ 0 w 1086"/>
                <a:gd name="T22" fmla="*/ 0 h 270"/>
                <a:gd name="T23" fmla="*/ 1086 w 1086"/>
                <a:gd name="T24" fmla="*/ 270 h 2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6" h="270">
                  <a:moveTo>
                    <a:pt x="0" y="270"/>
                  </a:moveTo>
                  <a:lnTo>
                    <a:pt x="0" y="270"/>
                  </a:lnTo>
                  <a:lnTo>
                    <a:pt x="369" y="226"/>
                  </a:lnTo>
                  <a:lnTo>
                    <a:pt x="728" y="188"/>
                  </a:lnTo>
                  <a:lnTo>
                    <a:pt x="1086" y="0"/>
                  </a:lnTo>
                  <a:lnTo>
                    <a:pt x="1086" y="210"/>
                  </a:lnTo>
                  <a:lnTo>
                    <a:pt x="0" y="270"/>
                  </a:lnTo>
                  <a:close/>
                </a:path>
              </a:pathLst>
            </a:custGeom>
            <a:solidFill>
              <a:srgbClr val="FFFFCC"/>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90" name="Freeform 57"/>
            <p:cNvSpPr>
              <a:spLocks/>
            </p:cNvSpPr>
            <p:nvPr/>
          </p:nvSpPr>
          <p:spPr bwMode="auto">
            <a:xfrm>
              <a:off x="3841" y="2672"/>
              <a:ext cx="413" cy="143"/>
            </a:xfrm>
            <a:custGeom>
              <a:avLst/>
              <a:gdLst>
                <a:gd name="T0" fmla="*/ 38 w 413"/>
                <a:gd name="T1" fmla="*/ 143 h 143"/>
                <a:gd name="T2" fmla="*/ 0 w 413"/>
                <a:gd name="T3" fmla="*/ 105 h 143"/>
                <a:gd name="T4" fmla="*/ 369 w 413"/>
                <a:gd name="T5" fmla="*/ 0 h 143"/>
                <a:gd name="T6" fmla="*/ 413 w 413"/>
                <a:gd name="T7" fmla="*/ 33 h 143"/>
                <a:gd name="T8" fmla="*/ 38 w 413"/>
                <a:gd name="T9" fmla="*/ 143 h 143"/>
                <a:gd name="T10" fmla="*/ 0 60000 65536"/>
                <a:gd name="T11" fmla="*/ 0 60000 65536"/>
                <a:gd name="T12" fmla="*/ 0 60000 65536"/>
                <a:gd name="T13" fmla="*/ 0 60000 65536"/>
                <a:gd name="T14" fmla="*/ 0 60000 65536"/>
                <a:gd name="T15" fmla="*/ 0 w 413"/>
                <a:gd name="T16" fmla="*/ 0 h 143"/>
                <a:gd name="T17" fmla="*/ 413 w 413"/>
                <a:gd name="T18" fmla="*/ 143 h 143"/>
              </a:gdLst>
              <a:ahLst/>
              <a:cxnLst>
                <a:cxn ang="T10">
                  <a:pos x="T0" y="T1"/>
                </a:cxn>
                <a:cxn ang="T11">
                  <a:pos x="T2" y="T3"/>
                </a:cxn>
                <a:cxn ang="T12">
                  <a:pos x="T4" y="T5"/>
                </a:cxn>
                <a:cxn ang="T13">
                  <a:pos x="T6" y="T7"/>
                </a:cxn>
                <a:cxn ang="T14">
                  <a:pos x="T8" y="T9"/>
                </a:cxn>
              </a:cxnLst>
              <a:rect l="T15" t="T16" r="T17" b="T18"/>
              <a:pathLst>
                <a:path w="413" h="143">
                  <a:moveTo>
                    <a:pt x="38" y="143"/>
                  </a:moveTo>
                  <a:lnTo>
                    <a:pt x="0" y="105"/>
                  </a:lnTo>
                  <a:lnTo>
                    <a:pt x="369" y="0"/>
                  </a:lnTo>
                  <a:lnTo>
                    <a:pt x="413" y="33"/>
                  </a:lnTo>
                  <a:lnTo>
                    <a:pt x="38" y="143"/>
                  </a:lnTo>
                  <a:close/>
                </a:path>
              </a:pathLst>
            </a:custGeom>
            <a:solidFill>
              <a:srgbClr val="73264D"/>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91" name="Freeform 58"/>
            <p:cNvSpPr>
              <a:spLocks/>
            </p:cNvSpPr>
            <p:nvPr/>
          </p:nvSpPr>
          <p:spPr bwMode="auto">
            <a:xfrm>
              <a:off x="3466" y="2777"/>
              <a:ext cx="413" cy="82"/>
            </a:xfrm>
            <a:custGeom>
              <a:avLst/>
              <a:gdLst>
                <a:gd name="T0" fmla="*/ 28 w 413"/>
                <a:gd name="T1" fmla="*/ 82 h 82"/>
                <a:gd name="T2" fmla="*/ 0 w 413"/>
                <a:gd name="T3" fmla="*/ 44 h 82"/>
                <a:gd name="T4" fmla="*/ 375 w 413"/>
                <a:gd name="T5" fmla="*/ 0 h 82"/>
                <a:gd name="T6" fmla="*/ 413 w 413"/>
                <a:gd name="T7" fmla="*/ 38 h 82"/>
                <a:gd name="T8" fmla="*/ 28 w 413"/>
                <a:gd name="T9" fmla="*/ 82 h 82"/>
                <a:gd name="T10" fmla="*/ 0 60000 65536"/>
                <a:gd name="T11" fmla="*/ 0 60000 65536"/>
                <a:gd name="T12" fmla="*/ 0 60000 65536"/>
                <a:gd name="T13" fmla="*/ 0 60000 65536"/>
                <a:gd name="T14" fmla="*/ 0 60000 65536"/>
                <a:gd name="T15" fmla="*/ 0 w 413"/>
                <a:gd name="T16" fmla="*/ 0 h 82"/>
                <a:gd name="T17" fmla="*/ 413 w 413"/>
                <a:gd name="T18" fmla="*/ 82 h 82"/>
              </a:gdLst>
              <a:ahLst/>
              <a:cxnLst>
                <a:cxn ang="T10">
                  <a:pos x="T0" y="T1"/>
                </a:cxn>
                <a:cxn ang="T11">
                  <a:pos x="T2" y="T3"/>
                </a:cxn>
                <a:cxn ang="T12">
                  <a:pos x="T4" y="T5"/>
                </a:cxn>
                <a:cxn ang="T13">
                  <a:pos x="T6" y="T7"/>
                </a:cxn>
                <a:cxn ang="T14">
                  <a:pos x="T8" y="T9"/>
                </a:cxn>
              </a:cxnLst>
              <a:rect l="T15" t="T16" r="T17" b="T18"/>
              <a:pathLst>
                <a:path w="413" h="82">
                  <a:moveTo>
                    <a:pt x="28" y="82"/>
                  </a:moveTo>
                  <a:lnTo>
                    <a:pt x="0" y="44"/>
                  </a:lnTo>
                  <a:lnTo>
                    <a:pt x="375" y="0"/>
                  </a:lnTo>
                  <a:lnTo>
                    <a:pt x="413" y="38"/>
                  </a:lnTo>
                  <a:lnTo>
                    <a:pt x="28" y="82"/>
                  </a:lnTo>
                  <a:close/>
                </a:path>
              </a:pathLst>
            </a:custGeom>
            <a:solidFill>
              <a:srgbClr val="73264D"/>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92" name="Freeform 59"/>
            <p:cNvSpPr>
              <a:spLocks/>
            </p:cNvSpPr>
            <p:nvPr/>
          </p:nvSpPr>
          <p:spPr bwMode="auto">
            <a:xfrm>
              <a:off x="3086" y="2821"/>
              <a:ext cx="408" cy="66"/>
            </a:xfrm>
            <a:custGeom>
              <a:avLst/>
              <a:gdLst>
                <a:gd name="T0" fmla="*/ 16 w 408"/>
                <a:gd name="T1" fmla="*/ 66 h 66"/>
                <a:gd name="T2" fmla="*/ 0 w 408"/>
                <a:gd name="T3" fmla="*/ 22 h 66"/>
                <a:gd name="T4" fmla="*/ 380 w 408"/>
                <a:gd name="T5" fmla="*/ 0 h 66"/>
                <a:gd name="T6" fmla="*/ 408 w 408"/>
                <a:gd name="T7" fmla="*/ 38 h 66"/>
                <a:gd name="T8" fmla="*/ 16 w 408"/>
                <a:gd name="T9" fmla="*/ 66 h 66"/>
                <a:gd name="T10" fmla="*/ 0 60000 65536"/>
                <a:gd name="T11" fmla="*/ 0 60000 65536"/>
                <a:gd name="T12" fmla="*/ 0 60000 65536"/>
                <a:gd name="T13" fmla="*/ 0 60000 65536"/>
                <a:gd name="T14" fmla="*/ 0 60000 65536"/>
                <a:gd name="T15" fmla="*/ 0 w 408"/>
                <a:gd name="T16" fmla="*/ 0 h 66"/>
                <a:gd name="T17" fmla="*/ 408 w 408"/>
                <a:gd name="T18" fmla="*/ 66 h 66"/>
              </a:gdLst>
              <a:ahLst/>
              <a:cxnLst>
                <a:cxn ang="T10">
                  <a:pos x="T0" y="T1"/>
                </a:cxn>
                <a:cxn ang="T11">
                  <a:pos x="T2" y="T3"/>
                </a:cxn>
                <a:cxn ang="T12">
                  <a:pos x="T4" y="T5"/>
                </a:cxn>
                <a:cxn ang="T13">
                  <a:pos x="T6" y="T7"/>
                </a:cxn>
                <a:cxn ang="T14">
                  <a:pos x="T8" y="T9"/>
                </a:cxn>
              </a:cxnLst>
              <a:rect l="T15" t="T16" r="T17" b="T18"/>
              <a:pathLst>
                <a:path w="408" h="66">
                  <a:moveTo>
                    <a:pt x="16" y="66"/>
                  </a:moveTo>
                  <a:lnTo>
                    <a:pt x="0" y="22"/>
                  </a:lnTo>
                  <a:lnTo>
                    <a:pt x="380" y="0"/>
                  </a:lnTo>
                  <a:lnTo>
                    <a:pt x="408" y="38"/>
                  </a:lnTo>
                  <a:lnTo>
                    <a:pt x="16" y="66"/>
                  </a:lnTo>
                  <a:close/>
                </a:path>
              </a:pathLst>
            </a:custGeom>
            <a:solidFill>
              <a:srgbClr val="73264D"/>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93" name="Freeform 60"/>
            <p:cNvSpPr>
              <a:spLocks/>
            </p:cNvSpPr>
            <p:nvPr/>
          </p:nvSpPr>
          <p:spPr bwMode="auto">
            <a:xfrm>
              <a:off x="3086" y="2843"/>
              <a:ext cx="16" cy="44"/>
            </a:xfrm>
            <a:custGeom>
              <a:avLst/>
              <a:gdLst>
                <a:gd name="T0" fmla="*/ 16 w 16"/>
                <a:gd name="T1" fmla="*/ 44 h 44"/>
                <a:gd name="T2" fmla="*/ 0 w 16"/>
                <a:gd name="T3" fmla="*/ 0 h 44"/>
                <a:gd name="T4" fmla="*/ 0 w 16"/>
                <a:gd name="T5" fmla="*/ 0 h 44"/>
                <a:gd name="T6" fmla="*/ 16 w 16"/>
                <a:gd name="T7" fmla="*/ 44 h 44"/>
                <a:gd name="T8" fmla="*/ 16 w 16"/>
                <a:gd name="T9" fmla="*/ 44 h 44"/>
                <a:gd name="T10" fmla="*/ 0 60000 65536"/>
                <a:gd name="T11" fmla="*/ 0 60000 65536"/>
                <a:gd name="T12" fmla="*/ 0 60000 65536"/>
                <a:gd name="T13" fmla="*/ 0 60000 65536"/>
                <a:gd name="T14" fmla="*/ 0 60000 65536"/>
                <a:gd name="T15" fmla="*/ 0 w 16"/>
                <a:gd name="T16" fmla="*/ 0 h 44"/>
                <a:gd name="T17" fmla="*/ 16 w 16"/>
                <a:gd name="T18" fmla="*/ 44 h 44"/>
              </a:gdLst>
              <a:ahLst/>
              <a:cxnLst>
                <a:cxn ang="T10">
                  <a:pos x="T0" y="T1"/>
                </a:cxn>
                <a:cxn ang="T11">
                  <a:pos x="T2" y="T3"/>
                </a:cxn>
                <a:cxn ang="T12">
                  <a:pos x="T4" y="T5"/>
                </a:cxn>
                <a:cxn ang="T13">
                  <a:pos x="T6" y="T7"/>
                </a:cxn>
                <a:cxn ang="T14">
                  <a:pos x="T8" y="T9"/>
                </a:cxn>
              </a:cxnLst>
              <a:rect l="T15" t="T16" r="T17" b="T18"/>
              <a:pathLst>
                <a:path w="16" h="44">
                  <a:moveTo>
                    <a:pt x="16" y="44"/>
                  </a:moveTo>
                  <a:lnTo>
                    <a:pt x="0" y="0"/>
                  </a:lnTo>
                  <a:lnTo>
                    <a:pt x="16" y="44"/>
                  </a:lnTo>
                  <a:close/>
                </a:path>
              </a:pathLst>
            </a:custGeom>
            <a:solidFill>
              <a:srgbClr val="4D1A33"/>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94" name="Freeform 61"/>
            <p:cNvSpPr>
              <a:spLocks/>
            </p:cNvSpPr>
            <p:nvPr/>
          </p:nvSpPr>
          <p:spPr bwMode="auto">
            <a:xfrm>
              <a:off x="3086" y="2843"/>
              <a:ext cx="16" cy="44"/>
            </a:xfrm>
            <a:custGeom>
              <a:avLst/>
              <a:gdLst>
                <a:gd name="T0" fmla="*/ 16 w 16"/>
                <a:gd name="T1" fmla="*/ 44 h 44"/>
                <a:gd name="T2" fmla="*/ 0 w 16"/>
                <a:gd name="T3" fmla="*/ 0 h 44"/>
                <a:gd name="T4" fmla="*/ 0 w 16"/>
                <a:gd name="T5" fmla="*/ 0 h 44"/>
                <a:gd name="T6" fmla="*/ 16 w 16"/>
                <a:gd name="T7" fmla="*/ 44 h 44"/>
                <a:gd name="T8" fmla="*/ 16 w 16"/>
                <a:gd name="T9" fmla="*/ 44 h 44"/>
                <a:gd name="T10" fmla="*/ 0 60000 65536"/>
                <a:gd name="T11" fmla="*/ 0 60000 65536"/>
                <a:gd name="T12" fmla="*/ 0 60000 65536"/>
                <a:gd name="T13" fmla="*/ 0 60000 65536"/>
                <a:gd name="T14" fmla="*/ 0 60000 65536"/>
                <a:gd name="T15" fmla="*/ 0 w 16"/>
                <a:gd name="T16" fmla="*/ 0 h 44"/>
                <a:gd name="T17" fmla="*/ 16 w 16"/>
                <a:gd name="T18" fmla="*/ 44 h 44"/>
              </a:gdLst>
              <a:ahLst/>
              <a:cxnLst>
                <a:cxn ang="T10">
                  <a:pos x="T0" y="T1"/>
                </a:cxn>
                <a:cxn ang="T11">
                  <a:pos x="T2" y="T3"/>
                </a:cxn>
                <a:cxn ang="T12">
                  <a:pos x="T4" y="T5"/>
                </a:cxn>
                <a:cxn ang="T13">
                  <a:pos x="T6" y="T7"/>
                </a:cxn>
                <a:cxn ang="T14">
                  <a:pos x="T8" y="T9"/>
                </a:cxn>
              </a:cxnLst>
              <a:rect l="T15" t="T16" r="T17" b="T18"/>
              <a:pathLst>
                <a:path w="16" h="44">
                  <a:moveTo>
                    <a:pt x="16" y="44"/>
                  </a:moveTo>
                  <a:lnTo>
                    <a:pt x="0" y="0"/>
                  </a:lnTo>
                  <a:lnTo>
                    <a:pt x="16" y="44"/>
                  </a:lnTo>
                  <a:close/>
                </a:path>
              </a:pathLst>
            </a:custGeom>
            <a:solidFill>
              <a:srgbClr val="4D1A33"/>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95" name="Freeform 62"/>
            <p:cNvSpPr>
              <a:spLocks/>
            </p:cNvSpPr>
            <p:nvPr/>
          </p:nvSpPr>
          <p:spPr bwMode="auto">
            <a:xfrm>
              <a:off x="3102" y="2705"/>
              <a:ext cx="1152" cy="182"/>
            </a:xfrm>
            <a:custGeom>
              <a:avLst/>
              <a:gdLst>
                <a:gd name="T0" fmla="*/ 0 w 1152"/>
                <a:gd name="T1" fmla="*/ 182 h 182"/>
                <a:gd name="T2" fmla="*/ 0 w 1152"/>
                <a:gd name="T3" fmla="*/ 182 h 182"/>
                <a:gd name="T4" fmla="*/ 392 w 1152"/>
                <a:gd name="T5" fmla="*/ 154 h 182"/>
                <a:gd name="T6" fmla="*/ 777 w 1152"/>
                <a:gd name="T7" fmla="*/ 110 h 182"/>
                <a:gd name="T8" fmla="*/ 1152 w 1152"/>
                <a:gd name="T9" fmla="*/ 0 h 182"/>
                <a:gd name="T10" fmla="*/ 1146 w 1152"/>
                <a:gd name="T11" fmla="*/ 116 h 182"/>
                <a:gd name="T12" fmla="*/ 0 w 1152"/>
                <a:gd name="T13" fmla="*/ 182 h 182"/>
                <a:gd name="T14" fmla="*/ 0 60000 65536"/>
                <a:gd name="T15" fmla="*/ 0 60000 65536"/>
                <a:gd name="T16" fmla="*/ 0 60000 65536"/>
                <a:gd name="T17" fmla="*/ 0 60000 65536"/>
                <a:gd name="T18" fmla="*/ 0 60000 65536"/>
                <a:gd name="T19" fmla="*/ 0 60000 65536"/>
                <a:gd name="T20" fmla="*/ 0 60000 65536"/>
                <a:gd name="T21" fmla="*/ 0 w 1152"/>
                <a:gd name="T22" fmla="*/ 0 h 182"/>
                <a:gd name="T23" fmla="*/ 1152 w 1152"/>
                <a:gd name="T24" fmla="*/ 182 h 18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2" h="182">
                  <a:moveTo>
                    <a:pt x="0" y="182"/>
                  </a:moveTo>
                  <a:lnTo>
                    <a:pt x="0" y="182"/>
                  </a:lnTo>
                  <a:lnTo>
                    <a:pt x="392" y="154"/>
                  </a:lnTo>
                  <a:lnTo>
                    <a:pt x="777" y="110"/>
                  </a:lnTo>
                  <a:lnTo>
                    <a:pt x="1152" y="0"/>
                  </a:lnTo>
                  <a:lnTo>
                    <a:pt x="1146" y="116"/>
                  </a:lnTo>
                  <a:lnTo>
                    <a:pt x="0" y="182"/>
                  </a:lnTo>
                  <a:close/>
                </a:path>
              </a:pathLst>
            </a:custGeom>
            <a:solidFill>
              <a:srgbClr val="993366"/>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96" name="Freeform 63"/>
            <p:cNvSpPr>
              <a:spLocks/>
            </p:cNvSpPr>
            <p:nvPr/>
          </p:nvSpPr>
          <p:spPr bwMode="auto">
            <a:xfrm>
              <a:off x="3940" y="2859"/>
              <a:ext cx="435" cy="89"/>
            </a:xfrm>
            <a:custGeom>
              <a:avLst/>
              <a:gdLst>
                <a:gd name="T0" fmla="*/ 38 w 435"/>
                <a:gd name="T1" fmla="*/ 89 h 89"/>
                <a:gd name="T2" fmla="*/ 0 w 435"/>
                <a:gd name="T3" fmla="*/ 45 h 89"/>
                <a:gd name="T4" fmla="*/ 385 w 435"/>
                <a:gd name="T5" fmla="*/ 0 h 89"/>
                <a:gd name="T6" fmla="*/ 435 w 435"/>
                <a:gd name="T7" fmla="*/ 45 h 89"/>
                <a:gd name="T8" fmla="*/ 38 w 435"/>
                <a:gd name="T9" fmla="*/ 89 h 89"/>
                <a:gd name="T10" fmla="*/ 0 60000 65536"/>
                <a:gd name="T11" fmla="*/ 0 60000 65536"/>
                <a:gd name="T12" fmla="*/ 0 60000 65536"/>
                <a:gd name="T13" fmla="*/ 0 60000 65536"/>
                <a:gd name="T14" fmla="*/ 0 60000 65536"/>
                <a:gd name="T15" fmla="*/ 0 w 435"/>
                <a:gd name="T16" fmla="*/ 0 h 89"/>
                <a:gd name="T17" fmla="*/ 435 w 435"/>
                <a:gd name="T18" fmla="*/ 89 h 89"/>
              </a:gdLst>
              <a:ahLst/>
              <a:cxnLst>
                <a:cxn ang="T10">
                  <a:pos x="T0" y="T1"/>
                </a:cxn>
                <a:cxn ang="T11">
                  <a:pos x="T2" y="T3"/>
                </a:cxn>
                <a:cxn ang="T12">
                  <a:pos x="T4" y="T5"/>
                </a:cxn>
                <a:cxn ang="T13">
                  <a:pos x="T6" y="T7"/>
                </a:cxn>
                <a:cxn ang="T14">
                  <a:pos x="T8" y="T9"/>
                </a:cxn>
              </a:cxnLst>
              <a:rect l="T15" t="T16" r="T17" b="T18"/>
              <a:pathLst>
                <a:path w="435" h="89">
                  <a:moveTo>
                    <a:pt x="38" y="89"/>
                  </a:moveTo>
                  <a:lnTo>
                    <a:pt x="0" y="45"/>
                  </a:lnTo>
                  <a:lnTo>
                    <a:pt x="385" y="0"/>
                  </a:lnTo>
                  <a:lnTo>
                    <a:pt x="435" y="45"/>
                  </a:lnTo>
                  <a:lnTo>
                    <a:pt x="38" y="89"/>
                  </a:lnTo>
                  <a:close/>
                </a:path>
              </a:pathLst>
            </a:custGeom>
            <a:solidFill>
              <a:srgbClr val="7373BF"/>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97" name="Freeform 64"/>
            <p:cNvSpPr>
              <a:spLocks/>
            </p:cNvSpPr>
            <p:nvPr/>
          </p:nvSpPr>
          <p:spPr bwMode="auto">
            <a:xfrm>
              <a:off x="3543" y="2904"/>
              <a:ext cx="435" cy="71"/>
            </a:xfrm>
            <a:custGeom>
              <a:avLst/>
              <a:gdLst>
                <a:gd name="T0" fmla="*/ 33 w 435"/>
                <a:gd name="T1" fmla="*/ 71 h 71"/>
                <a:gd name="T2" fmla="*/ 0 w 435"/>
                <a:gd name="T3" fmla="*/ 22 h 71"/>
                <a:gd name="T4" fmla="*/ 397 w 435"/>
                <a:gd name="T5" fmla="*/ 0 h 71"/>
                <a:gd name="T6" fmla="*/ 435 w 435"/>
                <a:gd name="T7" fmla="*/ 44 h 71"/>
                <a:gd name="T8" fmla="*/ 33 w 435"/>
                <a:gd name="T9" fmla="*/ 71 h 71"/>
                <a:gd name="T10" fmla="*/ 0 60000 65536"/>
                <a:gd name="T11" fmla="*/ 0 60000 65536"/>
                <a:gd name="T12" fmla="*/ 0 60000 65536"/>
                <a:gd name="T13" fmla="*/ 0 60000 65536"/>
                <a:gd name="T14" fmla="*/ 0 60000 65536"/>
                <a:gd name="T15" fmla="*/ 0 w 435"/>
                <a:gd name="T16" fmla="*/ 0 h 71"/>
                <a:gd name="T17" fmla="*/ 435 w 435"/>
                <a:gd name="T18" fmla="*/ 71 h 71"/>
              </a:gdLst>
              <a:ahLst/>
              <a:cxnLst>
                <a:cxn ang="T10">
                  <a:pos x="T0" y="T1"/>
                </a:cxn>
                <a:cxn ang="T11">
                  <a:pos x="T2" y="T3"/>
                </a:cxn>
                <a:cxn ang="T12">
                  <a:pos x="T4" y="T5"/>
                </a:cxn>
                <a:cxn ang="T13">
                  <a:pos x="T6" y="T7"/>
                </a:cxn>
                <a:cxn ang="T14">
                  <a:pos x="T8" y="T9"/>
                </a:cxn>
              </a:cxnLst>
              <a:rect l="T15" t="T16" r="T17" b="T18"/>
              <a:pathLst>
                <a:path w="435" h="71">
                  <a:moveTo>
                    <a:pt x="33" y="71"/>
                  </a:moveTo>
                  <a:lnTo>
                    <a:pt x="0" y="22"/>
                  </a:lnTo>
                  <a:lnTo>
                    <a:pt x="397" y="0"/>
                  </a:lnTo>
                  <a:lnTo>
                    <a:pt x="435" y="44"/>
                  </a:lnTo>
                  <a:lnTo>
                    <a:pt x="33" y="71"/>
                  </a:lnTo>
                  <a:close/>
                </a:path>
              </a:pathLst>
            </a:custGeom>
            <a:solidFill>
              <a:srgbClr val="7373BF"/>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98" name="Freeform 65"/>
            <p:cNvSpPr>
              <a:spLocks/>
            </p:cNvSpPr>
            <p:nvPr/>
          </p:nvSpPr>
          <p:spPr bwMode="auto">
            <a:xfrm>
              <a:off x="3135" y="2926"/>
              <a:ext cx="441" cy="71"/>
            </a:xfrm>
            <a:custGeom>
              <a:avLst/>
              <a:gdLst>
                <a:gd name="T0" fmla="*/ 22 w 441"/>
                <a:gd name="T1" fmla="*/ 71 h 71"/>
                <a:gd name="T2" fmla="*/ 0 w 441"/>
                <a:gd name="T3" fmla="*/ 27 h 71"/>
                <a:gd name="T4" fmla="*/ 408 w 441"/>
                <a:gd name="T5" fmla="*/ 0 h 71"/>
                <a:gd name="T6" fmla="*/ 441 w 441"/>
                <a:gd name="T7" fmla="*/ 49 h 71"/>
                <a:gd name="T8" fmla="*/ 22 w 441"/>
                <a:gd name="T9" fmla="*/ 71 h 71"/>
                <a:gd name="T10" fmla="*/ 0 60000 65536"/>
                <a:gd name="T11" fmla="*/ 0 60000 65536"/>
                <a:gd name="T12" fmla="*/ 0 60000 65536"/>
                <a:gd name="T13" fmla="*/ 0 60000 65536"/>
                <a:gd name="T14" fmla="*/ 0 60000 65536"/>
                <a:gd name="T15" fmla="*/ 0 w 441"/>
                <a:gd name="T16" fmla="*/ 0 h 71"/>
                <a:gd name="T17" fmla="*/ 441 w 441"/>
                <a:gd name="T18" fmla="*/ 71 h 71"/>
              </a:gdLst>
              <a:ahLst/>
              <a:cxnLst>
                <a:cxn ang="T10">
                  <a:pos x="T0" y="T1"/>
                </a:cxn>
                <a:cxn ang="T11">
                  <a:pos x="T2" y="T3"/>
                </a:cxn>
                <a:cxn ang="T12">
                  <a:pos x="T4" y="T5"/>
                </a:cxn>
                <a:cxn ang="T13">
                  <a:pos x="T6" y="T7"/>
                </a:cxn>
                <a:cxn ang="T14">
                  <a:pos x="T8" y="T9"/>
                </a:cxn>
              </a:cxnLst>
              <a:rect l="T15" t="T16" r="T17" b="T18"/>
              <a:pathLst>
                <a:path w="441" h="71">
                  <a:moveTo>
                    <a:pt x="22" y="71"/>
                  </a:moveTo>
                  <a:lnTo>
                    <a:pt x="0" y="27"/>
                  </a:lnTo>
                  <a:lnTo>
                    <a:pt x="408" y="0"/>
                  </a:lnTo>
                  <a:lnTo>
                    <a:pt x="441" y="49"/>
                  </a:lnTo>
                  <a:lnTo>
                    <a:pt x="22" y="71"/>
                  </a:lnTo>
                  <a:close/>
                </a:path>
              </a:pathLst>
            </a:custGeom>
            <a:solidFill>
              <a:srgbClr val="7373BF"/>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299" name="Freeform 66"/>
            <p:cNvSpPr>
              <a:spLocks/>
            </p:cNvSpPr>
            <p:nvPr/>
          </p:nvSpPr>
          <p:spPr bwMode="auto">
            <a:xfrm>
              <a:off x="3135" y="2953"/>
              <a:ext cx="22" cy="44"/>
            </a:xfrm>
            <a:custGeom>
              <a:avLst/>
              <a:gdLst>
                <a:gd name="T0" fmla="*/ 22 w 22"/>
                <a:gd name="T1" fmla="*/ 44 h 44"/>
                <a:gd name="T2" fmla="*/ 0 w 22"/>
                <a:gd name="T3" fmla="*/ 0 h 44"/>
                <a:gd name="T4" fmla="*/ 0 w 22"/>
                <a:gd name="T5" fmla="*/ 0 h 44"/>
                <a:gd name="T6" fmla="*/ 22 w 22"/>
                <a:gd name="T7" fmla="*/ 44 h 44"/>
                <a:gd name="T8" fmla="*/ 22 w 22"/>
                <a:gd name="T9" fmla="*/ 44 h 44"/>
                <a:gd name="T10" fmla="*/ 0 60000 65536"/>
                <a:gd name="T11" fmla="*/ 0 60000 65536"/>
                <a:gd name="T12" fmla="*/ 0 60000 65536"/>
                <a:gd name="T13" fmla="*/ 0 60000 65536"/>
                <a:gd name="T14" fmla="*/ 0 60000 65536"/>
                <a:gd name="T15" fmla="*/ 0 w 22"/>
                <a:gd name="T16" fmla="*/ 0 h 44"/>
                <a:gd name="T17" fmla="*/ 22 w 22"/>
                <a:gd name="T18" fmla="*/ 44 h 44"/>
              </a:gdLst>
              <a:ahLst/>
              <a:cxnLst>
                <a:cxn ang="T10">
                  <a:pos x="T0" y="T1"/>
                </a:cxn>
                <a:cxn ang="T11">
                  <a:pos x="T2" y="T3"/>
                </a:cxn>
                <a:cxn ang="T12">
                  <a:pos x="T4" y="T5"/>
                </a:cxn>
                <a:cxn ang="T13">
                  <a:pos x="T6" y="T7"/>
                </a:cxn>
                <a:cxn ang="T14">
                  <a:pos x="T8" y="T9"/>
                </a:cxn>
              </a:cxnLst>
              <a:rect l="T15" t="T16" r="T17" b="T18"/>
              <a:pathLst>
                <a:path w="22" h="44">
                  <a:moveTo>
                    <a:pt x="22" y="44"/>
                  </a:moveTo>
                  <a:lnTo>
                    <a:pt x="0" y="0"/>
                  </a:lnTo>
                  <a:lnTo>
                    <a:pt x="22" y="44"/>
                  </a:lnTo>
                  <a:close/>
                </a:path>
              </a:pathLst>
            </a:custGeom>
            <a:solidFill>
              <a:srgbClr val="4D4D80"/>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300" name="Freeform 67"/>
            <p:cNvSpPr>
              <a:spLocks/>
            </p:cNvSpPr>
            <p:nvPr/>
          </p:nvSpPr>
          <p:spPr bwMode="auto">
            <a:xfrm>
              <a:off x="3135" y="2953"/>
              <a:ext cx="22" cy="44"/>
            </a:xfrm>
            <a:custGeom>
              <a:avLst/>
              <a:gdLst>
                <a:gd name="T0" fmla="*/ 22 w 22"/>
                <a:gd name="T1" fmla="*/ 44 h 44"/>
                <a:gd name="T2" fmla="*/ 0 w 22"/>
                <a:gd name="T3" fmla="*/ 0 h 44"/>
                <a:gd name="T4" fmla="*/ 0 w 22"/>
                <a:gd name="T5" fmla="*/ 0 h 44"/>
                <a:gd name="T6" fmla="*/ 22 w 22"/>
                <a:gd name="T7" fmla="*/ 44 h 44"/>
                <a:gd name="T8" fmla="*/ 22 w 22"/>
                <a:gd name="T9" fmla="*/ 44 h 44"/>
                <a:gd name="T10" fmla="*/ 0 60000 65536"/>
                <a:gd name="T11" fmla="*/ 0 60000 65536"/>
                <a:gd name="T12" fmla="*/ 0 60000 65536"/>
                <a:gd name="T13" fmla="*/ 0 60000 65536"/>
                <a:gd name="T14" fmla="*/ 0 60000 65536"/>
                <a:gd name="T15" fmla="*/ 0 w 22"/>
                <a:gd name="T16" fmla="*/ 0 h 44"/>
                <a:gd name="T17" fmla="*/ 22 w 22"/>
                <a:gd name="T18" fmla="*/ 44 h 44"/>
              </a:gdLst>
              <a:ahLst/>
              <a:cxnLst>
                <a:cxn ang="T10">
                  <a:pos x="T0" y="T1"/>
                </a:cxn>
                <a:cxn ang="T11">
                  <a:pos x="T2" y="T3"/>
                </a:cxn>
                <a:cxn ang="T12">
                  <a:pos x="T4" y="T5"/>
                </a:cxn>
                <a:cxn ang="T13">
                  <a:pos x="T6" y="T7"/>
                </a:cxn>
                <a:cxn ang="T14">
                  <a:pos x="T8" y="T9"/>
                </a:cxn>
              </a:cxnLst>
              <a:rect l="T15" t="T16" r="T17" b="T18"/>
              <a:pathLst>
                <a:path w="22" h="44">
                  <a:moveTo>
                    <a:pt x="22" y="44"/>
                  </a:moveTo>
                  <a:lnTo>
                    <a:pt x="0" y="0"/>
                  </a:lnTo>
                  <a:lnTo>
                    <a:pt x="22" y="44"/>
                  </a:lnTo>
                  <a:close/>
                </a:path>
              </a:pathLst>
            </a:custGeom>
            <a:solidFill>
              <a:srgbClr val="4D4D80"/>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301" name="Freeform 68"/>
            <p:cNvSpPr>
              <a:spLocks/>
            </p:cNvSpPr>
            <p:nvPr/>
          </p:nvSpPr>
          <p:spPr bwMode="auto">
            <a:xfrm>
              <a:off x="3157" y="2904"/>
              <a:ext cx="1218" cy="93"/>
            </a:xfrm>
            <a:custGeom>
              <a:avLst/>
              <a:gdLst>
                <a:gd name="T0" fmla="*/ 0 w 1218"/>
                <a:gd name="T1" fmla="*/ 93 h 93"/>
                <a:gd name="T2" fmla="*/ 0 w 1218"/>
                <a:gd name="T3" fmla="*/ 93 h 93"/>
                <a:gd name="T4" fmla="*/ 419 w 1218"/>
                <a:gd name="T5" fmla="*/ 71 h 93"/>
                <a:gd name="T6" fmla="*/ 821 w 1218"/>
                <a:gd name="T7" fmla="*/ 44 h 93"/>
                <a:gd name="T8" fmla="*/ 1218 w 1218"/>
                <a:gd name="T9" fmla="*/ 0 h 93"/>
                <a:gd name="T10" fmla="*/ 1218 w 1218"/>
                <a:gd name="T11" fmla="*/ 22 h 93"/>
                <a:gd name="T12" fmla="*/ 0 w 1218"/>
                <a:gd name="T13" fmla="*/ 93 h 93"/>
                <a:gd name="T14" fmla="*/ 0 60000 65536"/>
                <a:gd name="T15" fmla="*/ 0 60000 65536"/>
                <a:gd name="T16" fmla="*/ 0 60000 65536"/>
                <a:gd name="T17" fmla="*/ 0 60000 65536"/>
                <a:gd name="T18" fmla="*/ 0 60000 65536"/>
                <a:gd name="T19" fmla="*/ 0 60000 65536"/>
                <a:gd name="T20" fmla="*/ 0 60000 65536"/>
                <a:gd name="T21" fmla="*/ 0 w 1218"/>
                <a:gd name="T22" fmla="*/ 0 h 93"/>
                <a:gd name="T23" fmla="*/ 1218 w 1218"/>
                <a:gd name="T24" fmla="*/ 93 h 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8" h="93">
                  <a:moveTo>
                    <a:pt x="0" y="93"/>
                  </a:moveTo>
                  <a:lnTo>
                    <a:pt x="0" y="93"/>
                  </a:lnTo>
                  <a:lnTo>
                    <a:pt x="419" y="71"/>
                  </a:lnTo>
                  <a:lnTo>
                    <a:pt x="821" y="44"/>
                  </a:lnTo>
                  <a:lnTo>
                    <a:pt x="1218" y="0"/>
                  </a:lnTo>
                  <a:lnTo>
                    <a:pt x="1218" y="22"/>
                  </a:lnTo>
                  <a:lnTo>
                    <a:pt x="0" y="93"/>
                  </a:lnTo>
                  <a:close/>
                </a:path>
              </a:pathLst>
            </a:custGeom>
            <a:solidFill>
              <a:srgbClr val="9999FF"/>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302" name="Line 69"/>
            <p:cNvSpPr>
              <a:spLocks noChangeShapeType="1"/>
            </p:cNvSpPr>
            <p:nvPr/>
          </p:nvSpPr>
          <p:spPr bwMode="auto">
            <a:xfrm flipV="1">
              <a:off x="4414" y="1714"/>
              <a:ext cx="27" cy="1245"/>
            </a:xfrm>
            <a:prstGeom prst="line">
              <a:avLst/>
            </a:pr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ndParaRPr>
            </a:p>
          </p:txBody>
        </p:sp>
        <p:sp>
          <p:nvSpPr>
            <p:cNvPr id="303" name="Line 70"/>
            <p:cNvSpPr>
              <a:spLocks noChangeShapeType="1"/>
            </p:cNvSpPr>
            <p:nvPr/>
          </p:nvSpPr>
          <p:spPr bwMode="auto">
            <a:xfrm>
              <a:off x="4414" y="2959"/>
              <a:ext cx="27" cy="1"/>
            </a:xfrm>
            <a:prstGeom prst="line">
              <a:avLst/>
            </a:pr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ndParaRPr>
            </a:p>
          </p:txBody>
        </p:sp>
        <p:sp>
          <p:nvSpPr>
            <p:cNvPr id="304" name="Line 71"/>
            <p:cNvSpPr>
              <a:spLocks noChangeShapeType="1"/>
            </p:cNvSpPr>
            <p:nvPr/>
          </p:nvSpPr>
          <p:spPr bwMode="auto">
            <a:xfrm>
              <a:off x="4419" y="2837"/>
              <a:ext cx="28" cy="1"/>
            </a:xfrm>
            <a:prstGeom prst="line">
              <a:avLst/>
            </a:pr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ndParaRPr>
            </a:p>
          </p:txBody>
        </p:sp>
        <p:sp>
          <p:nvSpPr>
            <p:cNvPr id="305" name="Line 72"/>
            <p:cNvSpPr>
              <a:spLocks noChangeShapeType="1"/>
            </p:cNvSpPr>
            <p:nvPr/>
          </p:nvSpPr>
          <p:spPr bwMode="auto">
            <a:xfrm>
              <a:off x="4419" y="2716"/>
              <a:ext cx="28" cy="1"/>
            </a:xfrm>
            <a:prstGeom prst="line">
              <a:avLst/>
            </a:pr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ndParaRPr>
            </a:p>
          </p:txBody>
        </p:sp>
        <p:sp>
          <p:nvSpPr>
            <p:cNvPr id="306" name="Line 73"/>
            <p:cNvSpPr>
              <a:spLocks noChangeShapeType="1"/>
            </p:cNvSpPr>
            <p:nvPr/>
          </p:nvSpPr>
          <p:spPr bwMode="auto">
            <a:xfrm>
              <a:off x="4425" y="2595"/>
              <a:ext cx="27" cy="1"/>
            </a:xfrm>
            <a:prstGeom prst="line">
              <a:avLst/>
            </a:pr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ndParaRPr>
            </a:p>
          </p:txBody>
        </p:sp>
        <p:sp>
          <p:nvSpPr>
            <p:cNvPr id="307" name="Line 74"/>
            <p:cNvSpPr>
              <a:spLocks noChangeShapeType="1"/>
            </p:cNvSpPr>
            <p:nvPr/>
          </p:nvSpPr>
          <p:spPr bwMode="auto">
            <a:xfrm>
              <a:off x="4425" y="2468"/>
              <a:ext cx="27" cy="1"/>
            </a:xfrm>
            <a:prstGeom prst="line">
              <a:avLst/>
            </a:pr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ndParaRPr>
            </a:p>
          </p:txBody>
        </p:sp>
        <p:sp>
          <p:nvSpPr>
            <p:cNvPr id="308" name="Line 75"/>
            <p:cNvSpPr>
              <a:spLocks noChangeShapeType="1"/>
            </p:cNvSpPr>
            <p:nvPr/>
          </p:nvSpPr>
          <p:spPr bwMode="auto">
            <a:xfrm>
              <a:off x="4430" y="2347"/>
              <a:ext cx="28" cy="1"/>
            </a:xfrm>
            <a:prstGeom prst="line">
              <a:avLst/>
            </a:pr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ndParaRPr>
            </a:p>
          </p:txBody>
        </p:sp>
        <p:sp>
          <p:nvSpPr>
            <p:cNvPr id="309" name="Line 76"/>
            <p:cNvSpPr>
              <a:spLocks noChangeShapeType="1"/>
            </p:cNvSpPr>
            <p:nvPr/>
          </p:nvSpPr>
          <p:spPr bwMode="auto">
            <a:xfrm>
              <a:off x="4430" y="2220"/>
              <a:ext cx="28" cy="1"/>
            </a:xfrm>
            <a:prstGeom prst="line">
              <a:avLst/>
            </a:pr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ndParaRPr>
            </a:p>
          </p:txBody>
        </p:sp>
        <p:sp>
          <p:nvSpPr>
            <p:cNvPr id="310" name="Line 77"/>
            <p:cNvSpPr>
              <a:spLocks noChangeShapeType="1"/>
            </p:cNvSpPr>
            <p:nvPr/>
          </p:nvSpPr>
          <p:spPr bwMode="auto">
            <a:xfrm>
              <a:off x="4436" y="2094"/>
              <a:ext cx="27" cy="1"/>
            </a:xfrm>
            <a:prstGeom prst="line">
              <a:avLst/>
            </a:pr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ndParaRPr>
            </a:p>
          </p:txBody>
        </p:sp>
        <p:sp>
          <p:nvSpPr>
            <p:cNvPr id="311" name="Line 78"/>
            <p:cNvSpPr>
              <a:spLocks noChangeShapeType="1"/>
            </p:cNvSpPr>
            <p:nvPr/>
          </p:nvSpPr>
          <p:spPr bwMode="auto">
            <a:xfrm>
              <a:off x="4436" y="1967"/>
              <a:ext cx="27" cy="1"/>
            </a:xfrm>
            <a:prstGeom prst="line">
              <a:avLst/>
            </a:pr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ndParaRPr>
            </a:p>
          </p:txBody>
        </p:sp>
        <p:sp>
          <p:nvSpPr>
            <p:cNvPr id="312" name="Line 79"/>
            <p:cNvSpPr>
              <a:spLocks noChangeShapeType="1"/>
            </p:cNvSpPr>
            <p:nvPr/>
          </p:nvSpPr>
          <p:spPr bwMode="auto">
            <a:xfrm>
              <a:off x="4441" y="1840"/>
              <a:ext cx="28" cy="1"/>
            </a:xfrm>
            <a:prstGeom prst="line">
              <a:avLst/>
            </a:pr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ndParaRPr>
            </a:p>
          </p:txBody>
        </p:sp>
        <p:sp>
          <p:nvSpPr>
            <p:cNvPr id="313" name="Line 80"/>
            <p:cNvSpPr>
              <a:spLocks noChangeShapeType="1"/>
            </p:cNvSpPr>
            <p:nvPr/>
          </p:nvSpPr>
          <p:spPr bwMode="auto">
            <a:xfrm>
              <a:off x="4441" y="1714"/>
              <a:ext cx="28" cy="1"/>
            </a:xfrm>
            <a:prstGeom prst="line">
              <a:avLst/>
            </a:prstGeom>
            <a:noFill/>
            <a:ln w="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ndParaRPr>
            </a:p>
          </p:txBody>
        </p:sp>
        <p:sp>
          <p:nvSpPr>
            <p:cNvPr id="314" name="Rectangle 81"/>
            <p:cNvSpPr>
              <a:spLocks noChangeArrowheads="1"/>
            </p:cNvSpPr>
            <p:nvPr/>
          </p:nvSpPr>
          <p:spPr bwMode="auto">
            <a:xfrm>
              <a:off x="4452" y="2915"/>
              <a:ext cx="40" cy="86"/>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900" b="0" i="0" u="none" strike="noStrike" kern="0" cap="none" spc="0" normalizeH="0" baseline="0" noProof="0" smtClean="0">
                  <a:ln>
                    <a:noFill/>
                  </a:ln>
                  <a:solidFill>
                    <a:srgbClr val="000000"/>
                  </a:solidFill>
                  <a:effectLst/>
                  <a:uLnTx/>
                  <a:uFillTx/>
                  <a:latin typeface="Arial" pitchFamily="34" charset="0"/>
                  <a:ea typeface="굴림" pitchFamily="50" charset="-127"/>
                </a:rPr>
                <a:t>0</a:t>
              </a:r>
              <a:endParaRPr kumimoji="0" lang="en-US" altLang="ko-KR" sz="1600" b="0" i="0" u="none" strike="noStrike" kern="0" cap="none" spc="0" normalizeH="0" baseline="0" noProof="0" smtClean="0">
                <a:ln>
                  <a:noFill/>
                </a:ln>
                <a:solidFill>
                  <a:sysClr val="windowText" lastClr="000000"/>
                </a:solidFill>
                <a:effectLst/>
                <a:uLnTx/>
                <a:uFillTx/>
                <a:latin typeface="Arial" pitchFamily="34" charset="0"/>
                <a:ea typeface="굴림" pitchFamily="50" charset="-127"/>
              </a:endParaRPr>
            </a:p>
          </p:txBody>
        </p:sp>
        <p:sp>
          <p:nvSpPr>
            <p:cNvPr id="315" name="Rectangle 82"/>
            <p:cNvSpPr>
              <a:spLocks noChangeArrowheads="1"/>
            </p:cNvSpPr>
            <p:nvPr/>
          </p:nvSpPr>
          <p:spPr bwMode="auto">
            <a:xfrm>
              <a:off x="4458" y="2793"/>
              <a:ext cx="40" cy="86"/>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900" b="0" i="0" u="none" strike="noStrike" kern="0" cap="none" spc="0" normalizeH="0" baseline="0" noProof="0" smtClean="0">
                  <a:ln>
                    <a:noFill/>
                  </a:ln>
                  <a:solidFill>
                    <a:srgbClr val="000000"/>
                  </a:solidFill>
                  <a:effectLst/>
                  <a:uLnTx/>
                  <a:uFillTx/>
                  <a:latin typeface="Arial" pitchFamily="34" charset="0"/>
                  <a:ea typeface="굴림" pitchFamily="50" charset="-127"/>
                </a:rPr>
                <a:t>5</a:t>
              </a:r>
              <a:endParaRPr kumimoji="0" lang="en-US" altLang="ko-KR" sz="1600" b="0" i="0" u="none" strike="noStrike" kern="0" cap="none" spc="0" normalizeH="0" baseline="0" noProof="0" smtClean="0">
                <a:ln>
                  <a:noFill/>
                </a:ln>
                <a:solidFill>
                  <a:sysClr val="windowText" lastClr="000000"/>
                </a:solidFill>
                <a:effectLst/>
                <a:uLnTx/>
                <a:uFillTx/>
                <a:latin typeface="Arial" pitchFamily="34" charset="0"/>
                <a:ea typeface="굴림" pitchFamily="50" charset="-127"/>
              </a:endParaRPr>
            </a:p>
          </p:txBody>
        </p:sp>
        <p:sp>
          <p:nvSpPr>
            <p:cNvPr id="316" name="Rectangle 83"/>
            <p:cNvSpPr>
              <a:spLocks noChangeArrowheads="1"/>
            </p:cNvSpPr>
            <p:nvPr/>
          </p:nvSpPr>
          <p:spPr bwMode="auto">
            <a:xfrm>
              <a:off x="4458" y="2672"/>
              <a:ext cx="80" cy="86"/>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900" b="0" i="0" u="none" strike="noStrike" kern="0" cap="none" spc="0" normalizeH="0" baseline="0" noProof="0" smtClean="0">
                  <a:ln>
                    <a:noFill/>
                  </a:ln>
                  <a:solidFill>
                    <a:srgbClr val="000000"/>
                  </a:solidFill>
                  <a:effectLst/>
                  <a:uLnTx/>
                  <a:uFillTx/>
                  <a:latin typeface="Arial" pitchFamily="34" charset="0"/>
                  <a:ea typeface="굴림" pitchFamily="50" charset="-127"/>
                </a:rPr>
                <a:t>10</a:t>
              </a:r>
              <a:endParaRPr kumimoji="0" lang="en-US" altLang="ko-KR" sz="1600" b="0" i="0" u="none" strike="noStrike" kern="0" cap="none" spc="0" normalizeH="0" baseline="0" noProof="0" smtClean="0">
                <a:ln>
                  <a:noFill/>
                </a:ln>
                <a:solidFill>
                  <a:sysClr val="windowText" lastClr="000000"/>
                </a:solidFill>
                <a:effectLst/>
                <a:uLnTx/>
                <a:uFillTx/>
                <a:latin typeface="Arial" pitchFamily="34" charset="0"/>
                <a:ea typeface="굴림" pitchFamily="50" charset="-127"/>
              </a:endParaRPr>
            </a:p>
          </p:txBody>
        </p:sp>
        <p:sp>
          <p:nvSpPr>
            <p:cNvPr id="317" name="Rectangle 84"/>
            <p:cNvSpPr>
              <a:spLocks noChangeArrowheads="1"/>
            </p:cNvSpPr>
            <p:nvPr/>
          </p:nvSpPr>
          <p:spPr bwMode="auto">
            <a:xfrm>
              <a:off x="4463" y="2551"/>
              <a:ext cx="80" cy="86"/>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900" b="0" i="0" u="none" strike="noStrike" kern="0" cap="none" spc="0" normalizeH="0" baseline="0" noProof="0" smtClean="0">
                  <a:ln>
                    <a:noFill/>
                  </a:ln>
                  <a:solidFill>
                    <a:srgbClr val="000000"/>
                  </a:solidFill>
                  <a:effectLst/>
                  <a:uLnTx/>
                  <a:uFillTx/>
                  <a:latin typeface="Arial" pitchFamily="34" charset="0"/>
                  <a:ea typeface="굴림" pitchFamily="50" charset="-127"/>
                </a:rPr>
                <a:t>15</a:t>
              </a:r>
              <a:endParaRPr kumimoji="0" lang="en-US" altLang="ko-KR" sz="1600" b="0" i="0" u="none" strike="noStrike" kern="0" cap="none" spc="0" normalizeH="0" baseline="0" noProof="0" smtClean="0">
                <a:ln>
                  <a:noFill/>
                </a:ln>
                <a:solidFill>
                  <a:sysClr val="windowText" lastClr="000000"/>
                </a:solidFill>
                <a:effectLst/>
                <a:uLnTx/>
                <a:uFillTx/>
                <a:latin typeface="Arial" pitchFamily="34" charset="0"/>
                <a:ea typeface="굴림" pitchFamily="50" charset="-127"/>
              </a:endParaRPr>
            </a:p>
          </p:txBody>
        </p:sp>
        <p:sp>
          <p:nvSpPr>
            <p:cNvPr id="318" name="Rectangle 85"/>
            <p:cNvSpPr>
              <a:spLocks noChangeArrowheads="1"/>
            </p:cNvSpPr>
            <p:nvPr/>
          </p:nvSpPr>
          <p:spPr bwMode="auto">
            <a:xfrm>
              <a:off x="4463" y="2424"/>
              <a:ext cx="80" cy="86"/>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900" b="0" i="0" u="none" strike="noStrike" kern="0" cap="none" spc="0" normalizeH="0" baseline="0" noProof="0" smtClean="0">
                  <a:ln>
                    <a:noFill/>
                  </a:ln>
                  <a:solidFill>
                    <a:srgbClr val="000000"/>
                  </a:solidFill>
                  <a:effectLst/>
                  <a:uLnTx/>
                  <a:uFillTx/>
                  <a:latin typeface="Arial" pitchFamily="34" charset="0"/>
                  <a:ea typeface="굴림" pitchFamily="50" charset="-127"/>
                </a:rPr>
                <a:t>20</a:t>
              </a:r>
              <a:endParaRPr kumimoji="0" lang="en-US" altLang="ko-KR" sz="1600" b="0" i="0" u="none" strike="noStrike" kern="0" cap="none" spc="0" normalizeH="0" baseline="0" noProof="0" smtClean="0">
                <a:ln>
                  <a:noFill/>
                </a:ln>
                <a:solidFill>
                  <a:sysClr val="windowText" lastClr="000000"/>
                </a:solidFill>
                <a:effectLst/>
                <a:uLnTx/>
                <a:uFillTx/>
                <a:latin typeface="Arial" pitchFamily="34" charset="0"/>
                <a:ea typeface="굴림" pitchFamily="50" charset="-127"/>
              </a:endParaRPr>
            </a:p>
          </p:txBody>
        </p:sp>
        <p:sp>
          <p:nvSpPr>
            <p:cNvPr id="319" name="Rectangle 86"/>
            <p:cNvSpPr>
              <a:spLocks noChangeArrowheads="1"/>
            </p:cNvSpPr>
            <p:nvPr/>
          </p:nvSpPr>
          <p:spPr bwMode="auto">
            <a:xfrm>
              <a:off x="4469" y="2303"/>
              <a:ext cx="80" cy="86"/>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900" b="0" i="0" u="none" strike="noStrike" kern="0" cap="none" spc="0" normalizeH="0" baseline="0" noProof="0" smtClean="0">
                  <a:ln>
                    <a:noFill/>
                  </a:ln>
                  <a:solidFill>
                    <a:srgbClr val="000000"/>
                  </a:solidFill>
                  <a:effectLst/>
                  <a:uLnTx/>
                  <a:uFillTx/>
                  <a:latin typeface="Arial" pitchFamily="34" charset="0"/>
                  <a:ea typeface="굴림" pitchFamily="50" charset="-127"/>
                </a:rPr>
                <a:t>25</a:t>
              </a:r>
              <a:endParaRPr kumimoji="0" lang="en-US" altLang="ko-KR" sz="1600" b="0" i="0" u="none" strike="noStrike" kern="0" cap="none" spc="0" normalizeH="0" baseline="0" noProof="0" smtClean="0">
                <a:ln>
                  <a:noFill/>
                </a:ln>
                <a:solidFill>
                  <a:sysClr val="windowText" lastClr="000000"/>
                </a:solidFill>
                <a:effectLst/>
                <a:uLnTx/>
                <a:uFillTx/>
                <a:latin typeface="Arial" pitchFamily="34" charset="0"/>
                <a:ea typeface="굴림" pitchFamily="50" charset="-127"/>
              </a:endParaRPr>
            </a:p>
          </p:txBody>
        </p:sp>
        <p:sp>
          <p:nvSpPr>
            <p:cNvPr id="320" name="Rectangle 87"/>
            <p:cNvSpPr>
              <a:spLocks noChangeArrowheads="1"/>
            </p:cNvSpPr>
            <p:nvPr/>
          </p:nvSpPr>
          <p:spPr bwMode="auto">
            <a:xfrm>
              <a:off x="4469" y="2176"/>
              <a:ext cx="80" cy="86"/>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900" b="0" i="0" u="none" strike="noStrike" kern="0" cap="none" spc="0" normalizeH="0" baseline="0" noProof="0" smtClean="0">
                  <a:ln>
                    <a:noFill/>
                  </a:ln>
                  <a:solidFill>
                    <a:srgbClr val="000000"/>
                  </a:solidFill>
                  <a:effectLst/>
                  <a:uLnTx/>
                  <a:uFillTx/>
                  <a:latin typeface="Arial" pitchFamily="34" charset="0"/>
                  <a:ea typeface="굴림" pitchFamily="50" charset="-127"/>
                </a:rPr>
                <a:t>30</a:t>
              </a:r>
              <a:endParaRPr kumimoji="0" lang="en-US" altLang="ko-KR" sz="1600" b="0" i="0" u="none" strike="noStrike" kern="0" cap="none" spc="0" normalizeH="0" baseline="0" noProof="0" smtClean="0">
                <a:ln>
                  <a:noFill/>
                </a:ln>
                <a:solidFill>
                  <a:sysClr val="windowText" lastClr="000000"/>
                </a:solidFill>
                <a:effectLst/>
                <a:uLnTx/>
                <a:uFillTx/>
                <a:latin typeface="Arial" pitchFamily="34" charset="0"/>
                <a:ea typeface="굴림" pitchFamily="50" charset="-127"/>
              </a:endParaRPr>
            </a:p>
          </p:txBody>
        </p:sp>
        <p:sp>
          <p:nvSpPr>
            <p:cNvPr id="321" name="Rectangle 88"/>
            <p:cNvSpPr>
              <a:spLocks noChangeArrowheads="1"/>
            </p:cNvSpPr>
            <p:nvPr/>
          </p:nvSpPr>
          <p:spPr bwMode="auto">
            <a:xfrm>
              <a:off x="4474" y="2050"/>
              <a:ext cx="80" cy="86"/>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900" b="0" i="0" u="none" strike="noStrike" kern="0" cap="none" spc="0" normalizeH="0" baseline="0" noProof="0" smtClean="0">
                  <a:ln>
                    <a:noFill/>
                  </a:ln>
                  <a:solidFill>
                    <a:srgbClr val="000000"/>
                  </a:solidFill>
                  <a:effectLst/>
                  <a:uLnTx/>
                  <a:uFillTx/>
                  <a:latin typeface="Arial" pitchFamily="34" charset="0"/>
                  <a:ea typeface="굴림" pitchFamily="50" charset="-127"/>
                </a:rPr>
                <a:t>35</a:t>
              </a:r>
              <a:endParaRPr kumimoji="0" lang="en-US" altLang="ko-KR" sz="1600" b="0" i="0" u="none" strike="noStrike" kern="0" cap="none" spc="0" normalizeH="0" baseline="0" noProof="0" smtClean="0">
                <a:ln>
                  <a:noFill/>
                </a:ln>
                <a:solidFill>
                  <a:sysClr val="windowText" lastClr="000000"/>
                </a:solidFill>
                <a:effectLst/>
                <a:uLnTx/>
                <a:uFillTx/>
                <a:latin typeface="Arial" pitchFamily="34" charset="0"/>
                <a:ea typeface="굴림" pitchFamily="50" charset="-127"/>
              </a:endParaRPr>
            </a:p>
          </p:txBody>
        </p:sp>
        <p:sp>
          <p:nvSpPr>
            <p:cNvPr id="322" name="Rectangle 89"/>
            <p:cNvSpPr>
              <a:spLocks noChangeArrowheads="1"/>
            </p:cNvSpPr>
            <p:nvPr/>
          </p:nvSpPr>
          <p:spPr bwMode="auto">
            <a:xfrm>
              <a:off x="4474" y="1923"/>
              <a:ext cx="80" cy="86"/>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900" b="0" i="0" u="none" strike="noStrike" kern="0" cap="none" spc="0" normalizeH="0" baseline="0" noProof="0" smtClean="0">
                  <a:ln>
                    <a:noFill/>
                  </a:ln>
                  <a:solidFill>
                    <a:srgbClr val="000000"/>
                  </a:solidFill>
                  <a:effectLst/>
                  <a:uLnTx/>
                  <a:uFillTx/>
                  <a:latin typeface="Arial" pitchFamily="34" charset="0"/>
                  <a:ea typeface="굴림" pitchFamily="50" charset="-127"/>
                </a:rPr>
                <a:t>40</a:t>
              </a:r>
              <a:endParaRPr kumimoji="0" lang="en-US" altLang="ko-KR" sz="1600" b="0" i="0" u="none" strike="noStrike" kern="0" cap="none" spc="0" normalizeH="0" baseline="0" noProof="0" smtClean="0">
                <a:ln>
                  <a:noFill/>
                </a:ln>
                <a:solidFill>
                  <a:sysClr val="windowText" lastClr="000000"/>
                </a:solidFill>
                <a:effectLst/>
                <a:uLnTx/>
                <a:uFillTx/>
                <a:latin typeface="Arial" pitchFamily="34" charset="0"/>
                <a:ea typeface="굴림" pitchFamily="50" charset="-127"/>
              </a:endParaRPr>
            </a:p>
          </p:txBody>
        </p:sp>
        <p:sp>
          <p:nvSpPr>
            <p:cNvPr id="323" name="Rectangle 90"/>
            <p:cNvSpPr>
              <a:spLocks noChangeArrowheads="1"/>
            </p:cNvSpPr>
            <p:nvPr/>
          </p:nvSpPr>
          <p:spPr bwMode="auto">
            <a:xfrm>
              <a:off x="4480" y="1796"/>
              <a:ext cx="80" cy="86"/>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900" b="0" i="0" u="none" strike="noStrike" kern="0" cap="none" spc="0" normalizeH="0" baseline="0" noProof="0" smtClean="0">
                  <a:ln>
                    <a:noFill/>
                  </a:ln>
                  <a:solidFill>
                    <a:srgbClr val="000000"/>
                  </a:solidFill>
                  <a:effectLst/>
                  <a:uLnTx/>
                  <a:uFillTx/>
                  <a:latin typeface="Arial" pitchFamily="34" charset="0"/>
                  <a:ea typeface="굴림" pitchFamily="50" charset="-127"/>
                </a:rPr>
                <a:t>45</a:t>
              </a:r>
              <a:endParaRPr kumimoji="0" lang="en-US" altLang="ko-KR" sz="1600" b="0" i="0" u="none" strike="noStrike" kern="0" cap="none" spc="0" normalizeH="0" baseline="0" noProof="0" smtClean="0">
                <a:ln>
                  <a:noFill/>
                </a:ln>
                <a:solidFill>
                  <a:sysClr val="windowText" lastClr="000000"/>
                </a:solidFill>
                <a:effectLst/>
                <a:uLnTx/>
                <a:uFillTx/>
                <a:latin typeface="Arial" pitchFamily="34" charset="0"/>
                <a:ea typeface="굴림" pitchFamily="50" charset="-127"/>
              </a:endParaRPr>
            </a:p>
          </p:txBody>
        </p:sp>
        <p:sp>
          <p:nvSpPr>
            <p:cNvPr id="324" name="Rectangle 91"/>
            <p:cNvSpPr>
              <a:spLocks noChangeArrowheads="1"/>
            </p:cNvSpPr>
            <p:nvPr/>
          </p:nvSpPr>
          <p:spPr bwMode="auto">
            <a:xfrm>
              <a:off x="4480" y="1670"/>
              <a:ext cx="80" cy="86"/>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900" b="0" i="0" u="none" strike="noStrike" kern="0" cap="none" spc="0" normalizeH="0" baseline="0" noProof="0" smtClean="0">
                  <a:ln>
                    <a:noFill/>
                  </a:ln>
                  <a:solidFill>
                    <a:srgbClr val="000000"/>
                  </a:solidFill>
                  <a:effectLst/>
                  <a:uLnTx/>
                  <a:uFillTx/>
                  <a:latin typeface="Arial" pitchFamily="34" charset="0"/>
                  <a:ea typeface="굴림" pitchFamily="50" charset="-127"/>
                </a:rPr>
                <a:t>50</a:t>
              </a:r>
              <a:endParaRPr kumimoji="0" lang="en-US" altLang="ko-KR" sz="1600" b="0" i="0" u="none" strike="noStrike" kern="0" cap="none" spc="0" normalizeH="0" baseline="0" noProof="0" smtClean="0">
                <a:ln>
                  <a:noFill/>
                </a:ln>
                <a:solidFill>
                  <a:sysClr val="windowText" lastClr="000000"/>
                </a:solidFill>
                <a:effectLst/>
                <a:uLnTx/>
                <a:uFillTx/>
                <a:latin typeface="Arial" pitchFamily="34" charset="0"/>
                <a:ea typeface="굴림" pitchFamily="50" charset="-127"/>
              </a:endParaRPr>
            </a:p>
          </p:txBody>
        </p:sp>
        <p:sp>
          <p:nvSpPr>
            <p:cNvPr id="325" name="Rectangle 92"/>
            <p:cNvSpPr>
              <a:spLocks noChangeArrowheads="1"/>
            </p:cNvSpPr>
            <p:nvPr/>
          </p:nvSpPr>
          <p:spPr bwMode="auto">
            <a:xfrm>
              <a:off x="4546" y="2248"/>
              <a:ext cx="634" cy="115"/>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smtClean="0">
                  <a:ln>
                    <a:noFill/>
                  </a:ln>
                  <a:solidFill>
                    <a:srgbClr val="000000"/>
                  </a:solidFill>
                  <a:effectLst/>
                  <a:uLnTx/>
                  <a:uFillTx/>
                  <a:latin typeface="Arial" pitchFamily="34" charset="0"/>
                  <a:ea typeface="굴림" pitchFamily="50" charset="-127"/>
                </a:rPr>
                <a:t>Relative Cost </a:t>
              </a:r>
              <a:endParaRPr kumimoji="0" lang="en-US" altLang="ko-KR" sz="1600" b="0" i="0" u="none" strike="noStrike" kern="0" cap="none" spc="0" normalizeH="0" baseline="0" noProof="0" smtClean="0">
                <a:ln>
                  <a:noFill/>
                </a:ln>
                <a:solidFill>
                  <a:sysClr val="windowText" lastClr="000000"/>
                </a:solidFill>
                <a:effectLst/>
                <a:uLnTx/>
                <a:uFillTx/>
                <a:latin typeface="Arial" pitchFamily="34" charset="0"/>
                <a:ea typeface="굴림" pitchFamily="50" charset="-127"/>
              </a:endParaRPr>
            </a:p>
          </p:txBody>
        </p:sp>
        <p:sp>
          <p:nvSpPr>
            <p:cNvPr id="326" name="Rectangle 93"/>
            <p:cNvSpPr>
              <a:spLocks noChangeArrowheads="1"/>
            </p:cNvSpPr>
            <p:nvPr/>
          </p:nvSpPr>
          <p:spPr bwMode="auto">
            <a:xfrm>
              <a:off x="4733" y="2375"/>
              <a:ext cx="257" cy="115"/>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smtClean="0">
                  <a:ln>
                    <a:noFill/>
                  </a:ln>
                  <a:solidFill>
                    <a:srgbClr val="000000"/>
                  </a:solidFill>
                  <a:effectLst/>
                  <a:uLnTx/>
                  <a:uFillTx/>
                  <a:latin typeface="Arial" pitchFamily="34" charset="0"/>
                  <a:ea typeface="굴림" pitchFamily="50" charset="-127"/>
                </a:rPr>
                <a:t>to Fix</a:t>
              </a:r>
              <a:endParaRPr kumimoji="0" lang="en-US" altLang="ko-KR" sz="1600" b="0" i="0" u="none" strike="noStrike" kern="0" cap="none" spc="0" normalizeH="0" baseline="0" noProof="0" smtClean="0">
                <a:ln>
                  <a:noFill/>
                </a:ln>
                <a:solidFill>
                  <a:sysClr val="windowText" lastClr="000000"/>
                </a:solidFill>
                <a:effectLst/>
                <a:uLnTx/>
                <a:uFillTx/>
                <a:latin typeface="Arial" pitchFamily="34" charset="0"/>
                <a:ea typeface="굴림" pitchFamily="50" charset="-127"/>
              </a:endParaRPr>
            </a:p>
          </p:txBody>
        </p:sp>
        <p:sp>
          <p:nvSpPr>
            <p:cNvPr id="327" name="Rectangle 94"/>
            <p:cNvSpPr>
              <a:spLocks noChangeArrowheads="1"/>
            </p:cNvSpPr>
            <p:nvPr/>
          </p:nvSpPr>
          <p:spPr bwMode="auto">
            <a:xfrm>
              <a:off x="3356" y="3410"/>
              <a:ext cx="604" cy="115"/>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smtClean="0">
                  <a:ln>
                    <a:noFill/>
                  </a:ln>
                  <a:solidFill>
                    <a:srgbClr val="000000"/>
                  </a:solidFill>
                  <a:effectLst/>
                  <a:uLnTx/>
                  <a:uFillTx/>
                  <a:latin typeface="Arial" pitchFamily="34" charset="0"/>
                  <a:ea typeface="굴림" pitchFamily="50" charset="-127"/>
                </a:rPr>
                <a:t>Phase Found</a:t>
              </a:r>
              <a:endParaRPr kumimoji="0" lang="en-US" altLang="ko-KR" sz="1600" b="0" i="0" u="none" strike="noStrike" kern="0" cap="none" spc="0" normalizeH="0" baseline="0" noProof="0" smtClean="0">
                <a:ln>
                  <a:noFill/>
                </a:ln>
                <a:solidFill>
                  <a:sysClr val="windowText" lastClr="000000"/>
                </a:solidFill>
                <a:effectLst/>
                <a:uLnTx/>
                <a:uFillTx/>
                <a:latin typeface="Arial" pitchFamily="34" charset="0"/>
                <a:ea typeface="굴림" pitchFamily="50" charset="-127"/>
              </a:endParaRPr>
            </a:p>
          </p:txBody>
        </p:sp>
        <p:sp>
          <p:nvSpPr>
            <p:cNvPr id="328" name="Rectangle 95"/>
            <p:cNvSpPr>
              <a:spLocks noChangeArrowheads="1"/>
            </p:cNvSpPr>
            <p:nvPr/>
          </p:nvSpPr>
          <p:spPr bwMode="auto">
            <a:xfrm rot="-5400000">
              <a:off x="2001" y="2482"/>
              <a:ext cx="293" cy="106"/>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100" b="1" i="0" u="none" strike="noStrike" kern="0" cap="none" spc="0" normalizeH="0" baseline="0" noProof="0" smtClean="0">
                  <a:ln>
                    <a:noFill/>
                  </a:ln>
                  <a:solidFill>
                    <a:srgbClr val="000000"/>
                  </a:solidFill>
                  <a:effectLst/>
                  <a:uLnTx/>
                  <a:uFillTx/>
                  <a:latin typeface="Arial" pitchFamily="34" charset="0"/>
                  <a:ea typeface="굴림" pitchFamily="50" charset="-127"/>
                </a:rPr>
                <a:t>Defect </a:t>
              </a:r>
              <a:endParaRPr kumimoji="0" lang="en-US" altLang="ko-KR" sz="1600" b="0" i="0" u="none" strike="noStrike" kern="0" cap="none" spc="0" normalizeH="0" baseline="0" noProof="0" smtClean="0">
                <a:ln>
                  <a:noFill/>
                </a:ln>
                <a:solidFill>
                  <a:sysClr val="windowText" lastClr="000000"/>
                </a:solidFill>
                <a:effectLst/>
                <a:uLnTx/>
                <a:uFillTx/>
                <a:latin typeface="Arial" pitchFamily="34" charset="0"/>
                <a:ea typeface="굴림" pitchFamily="50" charset="-127"/>
              </a:endParaRPr>
            </a:p>
          </p:txBody>
        </p:sp>
        <p:sp>
          <p:nvSpPr>
            <p:cNvPr id="329" name="Rectangle 96"/>
            <p:cNvSpPr>
              <a:spLocks noChangeArrowheads="1"/>
            </p:cNvSpPr>
            <p:nvPr/>
          </p:nvSpPr>
          <p:spPr bwMode="auto">
            <a:xfrm rot="-5400000">
              <a:off x="2161" y="2492"/>
              <a:ext cx="206" cy="106"/>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100" b="1" i="0" u="none" strike="noStrike" kern="0" cap="none" spc="0" normalizeH="0" baseline="0" noProof="0" smtClean="0">
                  <a:ln>
                    <a:noFill/>
                  </a:ln>
                  <a:solidFill>
                    <a:srgbClr val="000000"/>
                  </a:solidFill>
                  <a:effectLst/>
                  <a:uLnTx/>
                  <a:uFillTx/>
                  <a:latin typeface="Arial" pitchFamily="34" charset="0"/>
                  <a:ea typeface="굴림" pitchFamily="50" charset="-127"/>
                </a:rPr>
                <a:t>Type</a:t>
              </a:r>
              <a:endParaRPr kumimoji="0" lang="en-US" altLang="ko-KR" sz="1600" b="0" i="0" u="none" strike="noStrike" kern="0" cap="none" spc="0" normalizeH="0" baseline="0" noProof="0" smtClean="0">
                <a:ln>
                  <a:noFill/>
                </a:ln>
                <a:solidFill>
                  <a:sysClr val="windowText" lastClr="000000"/>
                </a:solidFill>
                <a:effectLst/>
                <a:uLnTx/>
                <a:uFillTx/>
                <a:latin typeface="Arial" pitchFamily="34" charset="0"/>
                <a:ea typeface="굴림" pitchFamily="50" charset="-127"/>
              </a:endParaRPr>
            </a:p>
          </p:txBody>
        </p:sp>
        <p:sp>
          <p:nvSpPr>
            <p:cNvPr id="330" name="Rectangle 97"/>
            <p:cNvSpPr>
              <a:spLocks noChangeArrowheads="1"/>
            </p:cNvSpPr>
            <p:nvPr/>
          </p:nvSpPr>
          <p:spPr bwMode="auto">
            <a:xfrm>
              <a:off x="2612" y="1449"/>
              <a:ext cx="2405" cy="134"/>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400" b="1" i="0" u="none" strike="noStrike" kern="0" cap="none" spc="0" normalizeH="0" baseline="0" noProof="0" smtClean="0">
                  <a:ln>
                    <a:noFill/>
                  </a:ln>
                  <a:solidFill>
                    <a:srgbClr val="000000"/>
                  </a:solidFill>
                  <a:effectLst/>
                  <a:uLnTx/>
                  <a:uFillTx/>
                  <a:latin typeface="Arial" pitchFamily="34" charset="0"/>
                  <a:ea typeface="굴림" pitchFamily="50" charset="-127"/>
                </a:rPr>
                <a:t>Relative Cost to Fix Defects per Phase Found</a:t>
              </a:r>
              <a:endParaRPr kumimoji="0" lang="en-US" altLang="ko-KR" sz="1600" b="0" i="0" u="none" strike="noStrike" kern="0" cap="none" spc="0" normalizeH="0" baseline="0" noProof="0" smtClean="0">
                <a:ln>
                  <a:noFill/>
                </a:ln>
                <a:solidFill>
                  <a:sysClr val="windowText" lastClr="000000"/>
                </a:solidFill>
                <a:effectLst/>
                <a:uLnTx/>
                <a:uFillTx/>
                <a:latin typeface="Arial" pitchFamily="34" charset="0"/>
                <a:ea typeface="굴림" pitchFamily="50" charset="-127"/>
              </a:endParaRPr>
            </a:p>
          </p:txBody>
        </p:sp>
        <p:sp>
          <p:nvSpPr>
            <p:cNvPr id="331" name="Rectangle 98"/>
            <p:cNvSpPr>
              <a:spLocks noChangeArrowheads="1"/>
            </p:cNvSpPr>
            <p:nvPr/>
          </p:nvSpPr>
          <p:spPr bwMode="auto">
            <a:xfrm>
              <a:off x="2998" y="3587"/>
              <a:ext cx="1575" cy="137"/>
            </a:xfrm>
            <a:prstGeom prst="rect">
              <a:avLst/>
            </a:prstGeom>
            <a:solidFill>
              <a:srgbClr val="FFFFFF"/>
            </a:solidFill>
            <a:ln w="0">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332" name="Rectangle 99"/>
            <p:cNvSpPr>
              <a:spLocks noChangeArrowheads="1"/>
            </p:cNvSpPr>
            <p:nvPr/>
          </p:nvSpPr>
          <p:spPr bwMode="auto">
            <a:xfrm>
              <a:off x="3025" y="3631"/>
              <a:ext cx="50" cy="49"/>
            </a:xfrm>
            <a:prstGeom prst="rect">
              <a:avLst/>
            </a:prstGeom>
            <a:solidFill>
              <a:srgbClr val="9999FF"/>
            </a:solidFill>
            <a:ln w="952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333" name="Rectangle 100"/>
            <p:cNvSpPr>
              <a:spLocks noChangeArrowheads="1"/>
            </p:cNvSpPr>
            <p:nvPr/>
          </p:nvSpPr>
          <p:spPr bwMode="auto">
            <a:xfrm>
              <a:off x="3102" y="3609"/>
              <a:ext cx="155" cy="96"/>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dirty="0" smtClean="0">
                  <a:ln>
                    <a:noFill/>
                  </a:ln>
                  <a:solidFill>
                    <a:srgbClr val="000000"/>
                  </a:solidFill>
                  <a:effectLst/>
                  <a:uLnTx/>
                  <a:uFillTx/>
                  <a:latin typeface="Arial" pitchFamily="34" charset="0"/>
                  <a:ea typeface="굴림" pitchFamily="50" charset="-127"/>
                </a:rPr>
                <a:t>Test</a:t>
              </a:r>
              <a:endParaRPr kumimoji="0" lang="en-US" altLang="ko-KR" sz="1000" b="0" i="0" u="none" strike="noStrike" kern="0" cap="none" spc="0" normalizeH="0" baseline="0" noProof="0" dirty="0" smtClean="0">
                <a:ln>
                  <a:noFill/>
                </a:ln>
                <a:solidFill>
                  <a:sysClr val="windowText" lastClr="000000"/>
                </a:solidFill>
                <a:effectLst/>
                <a:uLnTx/>
                <a:uFillTx/>
                <a:latin typeface="Arial" pitchFamily="34" charset="0"/>
                <a:ea typeface="굴림" pitchFamily="50" charset="-127"/>
              </a:endParaRPr>
            </a:p>
          </p:txBody>
        </p:sp>
        <p:sp>
          <p:nvSpPr>
            <p:cNvPr id="334" name="Rectangle 101"/>
            <p:cNvSpPr>
              <a:spLocks noChangeArrowheads="1"/>
            </p:cNvSpPr>
            <p:nvPr/>
          </p:nvSpPr>
          <p:spPr bwMode="auto">
            <a:xfrm>
              <a:off x="3295" y="3631"/>
              <a:ext cx="50" cy="49"/>
            </a:xfrm>
            <a:prstGeom prst="rect">
              <a:avLst/>
            </a:prstGeom>
            <a:solidFill>
              <a:srgbClr val="993366"/>
            </a:solidFill>
            <a:ln w="952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335" name="Rectangle 102"/>
            <p:cNvSpPr>
              <a:spLocks noChangeArrowheads="1"/>
            </p:cNvSpPr>
            <p:nvPr/>
          </p:nvSpPr>
          <p:spPr bwMode="auto">
            <a:xfrm>
              <a:off x="3372" y="3609"/>
              <a:ext cx="190" cy="96"/>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dirty="0" smtClean="0">
                  <a:ln>
                    <a:noFill/>
                  </a:ln>
                  <a:solidFill>
                    <a:srgbClr val="000000"/>
                  </a:solidFill>
                  <a:effectLst/>
                  <a:uLnTx/>
                  <a:uFillTx/>
                  <a:latin typeface="Arial" pitchFamily="34" charset="0"/>
                  <a:ea typeface="굴림" pitchFamily="50" charset="-127"/>
                </a:rPr>
                <a:t>Code</a:t>
              </a:r>
              <a:endParaRPr kumimoji="0" lang="en-US" altLang="ko-KR" sz="1000" b="0" i="0" u="none" strike="noStrike" kern="0" cap="none" spc="0" normalizeH="0" baseline="0" noProof="0" dirty="0" smtClean="0">
                <a:ln>
                  <a:noFill/>
                </a:ln>
                <a:solidFill>
                  <a:sysClr val="windowText" lastClr="000000"/>
                </a:solidFill>
                <a:effectLst/>
                <a:uLnTx/>
                <a:uFillTx/>
                <a:latin typeface="Arial" pitchFamily="34" charset="0"/>
                <a:ea typeface="굴림" pitchFamily="50" charset="-127"/>
              </a:endParaRPr>
            </a:p>
          </p:txBody>
        </p:sp>
        <p:sp>
          <p:nvSpPr>
            <p:cNvPr id="336" name="Rectangle 103"/>
            <p:cNvSpPr>
              <a:spLocks noChangeArrowheads="1"/>
            </p:cNvSpPr>
            <p:nvPr/>
          </p:nvSpPr>
          <p:spPr bwMode="auto">
            <a:xfrm>
              <a:off x="3598" y="3631"/>
              <a:ext cx="50" cy="49"/>
            </a:xfrm>
            <a:prstGeom prst="rect">
              <a:avLst/>
            </a:prstGeom>
            <a:solidFill>
              <a:srgbClr val="FFFFCC"/>
            </a:solidFill>
            <a:ln w="952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337" name="Rectangle 104"/>
            <p:cNvSpPr>
              <a:spLocks noChangeArrowheads="1"/>
            </p:cNvSpPr>
            <p:nvPr/>
          </p:nvSpPr>
          <p:spPr bwMode="auto">
            <a:xfrm>
              <a:off x="3675" y="3609"/>
              <a:ext cx="248" cy="96"/>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dirty="0" smtClean="0">
                  <a:ln>
                    <a:noFill/>
                  </a:ln>
                  <a:solidFill>
                    <a:srgbClr val="000000"/>
                  </a:solidFill>
                  <a:effectLst/>
                  <a:uLnTx/>
                  <a:uFillTx/>
                  <a:latin typeface="Arial" pitchFamily="34" charset="0"/>
                  <a:ea typeface="굴림" pitchFamily="50" charset="-127"/>
                </a:rPr>
                <a:t>Design</a:t>
              </a:r>
              <a:endParaRPr kumimoji="0" lang="en-US" altLang="ko-KR" sz="1000" b="0" i="0" u="none" strike="noStrike" kern="0" cap="none" spc="0" normalizeH="0" baseline="0" noProof="0" dirty="0" smtClean="0">
                <a:ln>
                  <a:noFill/>
                </a:ln>
                <a:solidFill>
                  <a:sysClr val="windowText" lastClr="000000"/>
                </a:solidFill>
                <a:effectLst/>
                <a:uLnTx/>
                <a:uFillTx/>
                <a:latin typeface="Arial" pitchFamily="34" charset="0"/>
                <a:ea typeface="굴림" pitchFamily="50" charset="-127"/>
              </a:endParaRPr>
            </a:p>
          </p:txBody>
        </p:sp>
        <p:sp>
          <p:nvSpPr>
            <p:cNvPr id="338" name="Rectangle 105"/>
            <p:cNvSpPr>
              <a:spLocks noChangeArrowheads="1"/>
            </p:cNvSpPr>
            <p:nvPr/>
          </p:nvSpPr>
          <p:spPr bwMode="auto">
            <a:xfrm>
              <a:off x="3962" y="3631"/>
              <a:ext cx="49" cy="49"/>
            </a:xfrm>
            <a:prstGeom prst="rect">
              <a:avLst/>
            </a:prstGeom>
            <a:solidFill>
              <a:srgbClr val="CCFFFF"/>
            </a:solidFill>
            <a:ln w="952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339" name="Rectangle 106"/>
            <p:cNvSpPr>
              <a:spLocks noChangeArrowheads="1"/>
            </p:cNvSpPr>
            <p:nvPr/>
          </p:nvSpPr>
          <p:spPr bwMode="auto">
            <a:xfrm>
              <a:off x="4039" y="3609"/>
              <a:ext cx="496" cy="96"/>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dirty="0" smtClean="0">
                  <a:ln>
                    <a:noFill/>
                  </a:ln>
                  <a:solidFill>
                    <a:srgbClr val="000000"/>
                  </a:solidFill>
                  <a:effectLst/>
                  <a:uLnTx/>
                  <a:uFillTx/>
                  <a:latin typeface="Arial" pitchFamily="34" charset="0"/>
                  <a:ea typeface="굴림" pitchFamily="50" charset="-127"/>
                </a:rPr>
                <a:t>Requirements</a:t>
              </a:r>
              <a:endParaRPr kumimoji="0" lang="en-US" altLang="ko-KR" sz="1000" b="0" i="0" u="none" strike="noStrike" kern="0" cap="none" spc="0" normalizeH="0" baseline="0" noProof="0" dirty="0" smtClean="0">
                <a:ln>
                  <a:noFill/>
                </a:ln>
                <a:solidFill>
                  <a:sysClr val="windowText" lastClr="000000"/>
                </a:solidFill>
                <a:effectLst/>
                <a:uLnTx/>
                <a:uFillTx/>
                <a:latin typeface="Arial" pitchFamily="34" charset="0"/>
                <a:ea typeface="굴림" pitchFamily="50" charset="-127"/>
              </a:endParaRPr>
            </a:p>
          </p:txBody>
        </p:sp>
        <p:sp>
          <p:nvSpPr>
            <p:cNvPr id="340" name="Rectangle 107"/>
            <p:cNvSpPr>
              <a:spLocks noChangeArrowheads="1"/>
            </p:cNvSpPr>
            <p:nvPr/>
          </p:nvSpPr>
          <p:spPr bwMode="auto">
            <a:xfrm>
              <a:off x="2067" y="1367"/>
              <a:ext cx="3443" cy="2379"/>
            </a:xfrm>
            <a:prstGeom prst="rect">
              <a:avLst/>
            </a:prstGeom>
            <a:noFill/>
            <a:ln w="0">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grpSp>
      <p:sp>
        <p:nvSpPr>
          <p:cNvPr id="341" name="Rectangle 108"/>
          <p:cNvSpPr>
            <a:spLocks noChangeArrowheads="1"/>
          </p:cNvSpPr>
          <p:nvPr/>
        </p:nvSpPr>
        <p:spPr bwMode="auto">
          <a:xfrm>
            <a:off x="5883275" y="2473325"/>
            <a:ext cx="771525" cy="1897063"/>
          </a:xfrm>
          <a:prstGeom prst="rect">
            <a:avLst/>
          </a:prstGeom>
          <a:solidFill>
            <a:srgbClr val="D27800">
              <a:alpha val="20000"/>
            </a:srgbClr>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342" name="Line 109"/>
          <p:cNvSpPr>
            <a:spLocks noChangeShapeType="1"/>
          </p:cNvSpPr>
          <p:nvPr/>
        </p:nvSpPr>
        <p:spPr bwMode="auto">
          <a:xfrm>
            <a:off x="3155950" y="2541588"/>
            <a:ext cx="2713038" cy="358775"/>
          </a:xfrm>
          <a:prstGeom prst="line">
            <a:avLst/>
          </a:prstGeom>
          <a:noFill/>
          <a:ln w="9525">
            <a:solidFill>
              <a:srgbClr val="000000"/>
            </a:solidFill>
            <a:round/>
            <a:headEnd/>
            <a:tailEnd type="triangl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ndParaRPr>
          </a:p>
        </p:txBody>
      </p:sp>
      <p:sp>
        <p:nvSpPr>
          <p:cNvPr id="343" name="Rectangle 110"/>
          <p:cNvSpPr>
            <a:spLocks noChangeArrowheads="1"/>
          </p:cNvSpPr>
          <p:nvPr/>
        </p:nvSpPr>
        <p:spPr bwMode="auto">
          <a:xfrm>
            <a:off x="546100" y="2154238"/>
            <a:ext cx="2600325" cy="990600"/>
          </a:xfrm>
          <a:prstGeom prst="rect">
            <a:avLst/>
          </a:prstGeom>
          <a:solidFill>
            <a:srgbClr val="D27800">
              <a:alpha val="20000"/>
            </a:srgbClr>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344" name="Line 111"/>
          <p:cNvSpPr>
            <a:spLocks noChangeShapeType="1"/>
          </p:cNvSpPr>
          <p:nvPr/>
        </p:nvSpPr>
        <p:spPr bwMode="auto">
          <a:xfrm flipV="1">
            <a:off x="6334125" y="4968875"/>
            <a:ext cx="411163" cy="420688"/>
          </a:xfrm>
          <a:prstGeom prst="line">
            <a:avLst/>
          </a:prstGeom>
          <a:noFill/>
          <a:ln w="9525">
            <a:solidFill>
              <a:srgbClr val="D27800"/>
            </a:solidFill>
            <a:round/>
            <a:headEnd/>
            <a:tailEnd type="triangl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ndParaRPr>
          </a:p>
        </p:txBody>
      </p:sp>
      <p:sp>
        <p:nvSpPr>
          <p:cNvPr id="345" name="Rectangle 112"/>
          <p:cNvSpPr>
            <a:spLocks noChangeArrowheads="1"/>
          </p:cNvSpPr>
          <p:nvPr/>
        </p:nvSpPr>
        <p:spPr bwMode="auto">
          <a:xfrm>
            <a:off x="6716713" y="4722813"/>
            <a:ext cx="382587" cy="247650"/>
          </a:xfrm>
          <a:prstGeom prst="rect">
            <a:avLst/>
          </a:prstGeom>
          <a:solidFill>
            <a:srgbClr val="D27800">
              <a:alpha val="20000"/>
            </a:srgbClr>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346" name="Rectangle 113"/>
          <p:cNvSpPr>
            <a:spLocks noChangeArrowheads="1"/>
          </p:cNvSpPr>
          <p:nvPr/>
        </p:nvSpPr>
        <p:spPr bwMode="auto">
          <a:xfrm>
            <a:off x="4002088" y="4106863"/>
            <a:ext cx="771525" cy="173037"/>
          </a:xfrm>
          <a:prstGeom prst="rect">
            <a:avLst/>
          </a:prstGeom>
          <a:solidFill>
            <a:srgbClr val="D27800">
              <a:alpha val="20000"/>
            </a:srgbClr>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347" name="Line 114"/>
          <p:cNvSpPr>
            <a:spLocks noChangeShapeType="1"/>
          </p:cNvSpPr>
          <p:nvPr/>
        </p:nvSpPr>
        <p:spPr bwMode="auto">
          <a:xfrm>
            <a:off x="3719513" y="3870325"/>
            <a:ext cx="344487" cy="215900"/>
          </a:xfrm>
          <a:prstGeom prst="line">
            <a:avLst/>
          </a:prstGeom>
          <a:noFill/>
          <a:ln w="9525">
            <a:solidFill>
              <a:srgbClr val="D27800"/>
            </a:solidFill>
            <a:round/>
            <a:headEnd/>
            <a:tailEnd type="triangl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ndParaRPr>
          </a:p>
        </p:txBody>
      </p:sp>
      <p:sp>
        <p:nvSpPr>
          <p:cNvPr id="348" name="Rectangle 115"/>
          <p:cNvSpPr>
            <a:spLocks noChangeArrowheads="1"/>
          </p:cNvSpPr>
          <p:nvPr/>
        </p:nvSpPr>
        <p:spPr bwMode="auto">
          <a:xfrm>
            <a:off x="5246688" y="5351463"/>
            <a:ext cx="1101725" cy="247650"/>
          </a:xfrm>
          <a:prstGeom prst="rect">
            <a:avLst/>
          </a:prstGeom>
          <a:solidFill>
            <a:srgbClr val="D27800">
              <a:alpha val="20000"/>
            </a:srgbClr>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349" name="Rectangle 116"/>
          <p:cNvSpPr>
            <a:spLocks noChangeArrowheads="1"/>
          </p:cNvSpPr>
          <p:nvPr/>
        </p:nvSpPr>
        <p:spPr bwMode="auto">
          <a:xfrm>
            <a:off x="3343275" y="3709988"/>
            <a:ext cx="374650" cy="554037"/>
          </a:xfrm>
          <a:prstGeom prst="rect">
            <a:avLst/>
          </a:prstGeom>
          <a:solidFill>
            <a:srgbClr val="D27800">
              <a:alpha val="20000"/>
            </a:srgbClr>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350" name="Rectangle 117"/>
          <p:cNvSpPr>
            <a:spLocks noChangeArrowheads="1"/>
          </p:cNvSpPr>
          <p:nvPr/>
        </p:nvSpPr>
        <p:spPr bwMode="auto">
          <a:xfrm>
            <a:off x="4354513" y="4268788"/>
            <a:ext cx="514350" cy="153987"/>
          </a:xfrm>
          <a:prstGeom prst="rect">
            <a:avLst/>
          </a:prstGeom>
          <a:solidFill>
            <a:srgbClr val="D27800">
              <a:alpha val="20000"/>
            </a:srgbClr>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sysClr val="windowText" lastClr="000000"/>
              </a:solidFill>
              <a:effectLst/>
              <a:uLnTx/>
              <a:uFillTx/>
              <a:ea typeface="굴림" pitchFamily="50" charset="-127"/>
            </a:endParaRPr>
          </a:p>
        </p:txBody>
      </p:sp>
      <p:sp>
        <p:nvSpPr>
          <p:cNvPr id="124" name="Title 36"/>
          <p:cNvSpPr>
            <a:spLocks noGrp="1"/>
          </p:cNvSpPr>
          <p:nvPr>
            <p:ph type="title"/>
          </p:nvPr>
        </p:nvSpPr>
        <p:spPr>
          <a:xfrm>
            <a:off x="457200" y="457200"/>
            <a:ext cx="8077200" cy="990600"/>
          </a:xfrm>
        </p:spPr>
        <p:txBody>
          <a:bodyPr/>
          <a:lstStyle/>
          <a:p>
            <a:pPr lvl="0"/>
            <a:r>
              <a:rPr lang="en-US" altLang="ko-KR" kern="0" dirty="0" smtClean="0">
                <a:solidFill>
                  <a:srgbClr val="265787"/>
                </a:solidFill>
                <a:ea typeface="굴림" pitchFamily="50" charset="-127"/>
              </a:rPr>
              <a:t>Price of Late Verification and Validation</a:t>
            </a:r>
            <a:r>
              <a:rPr lang="en-US" altLang="ko-KR" kern="0" dirty="0" smtClean="0">
                <a:solidFill>
                  <a:sysClr val="windowText" lastClr="000000"/>
                </a:solidFill>
                <a:ea typeface="굴림" pitchFamily="50" charset="-127"/>
              </a:rPr>
              <a:t/>
            </a:r>
            <a:br>
              <a:rPr lang="en-US" altLang="ko-KR" kern="0" dirty="0" smtClean="0">
                <a:solidFill>
                  <a:sysClr val="windowText" lastClr="000000"/>
                </a:solidFill>
                <a:ea typeface="굴림" pitchFamily="50" charset="-127"/>
              </a:rPr>
            </a:br>
            <a:r>
              <a:rPr lang="en-US" altLang="ko-KR" sz="2400" kern="0" dirty="0" smtClean="0">
                <a:solidFill>
                  <a:srgbClr val="D27800"/>
                </a:solidFill>
                <a:ea typeface="굴림" pitchFamily="50" charset="-127"/>
              </a:rPr>
              <a:t>Relative Cost to Fix Defects</a:t>
            </a:r>
            <a:r>
              <a:rPr lang="en-US" altLang="ko-KR" sz="2000" kern="0" dirty="0" smtClean="0">
                <a:solidFill>
                  <a:srgbClr val="D27800"/>
                </a:solidFill>
                <a:ea typeface="굴림" pitchFamily="50" charset="-127"/>
              </a:rPr>
              <a:t/>
            </a:r>
            <a:br>
              <a:rPr lang="en-US" altLang="ko-KR" sz="2000" kern="0" dirty="0" smtClean="0">
                <a:solidFill>
                  <a:srgbClr val="D27800"/>
                </a:solidFill>
                <a:ea typeface="굴림" pitchFamily="50" charset="-127"/>
              </a:rPr>
            </a:br>
            <a:endParaRPr lang="en-US" dirty="0"/>
          </a:p>
        </p:txBody>
      </p:sp>
    </p:spTree>
    <p:extLst>
      <p:ext uri="{BB962C8B-B14F-4D97-AF65-F5344CB8AC3E}">
        <p14:creationId xmlns:p14="http://schemas.microsoft.com/office/powerpoint/2010/main" val="3292683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48"/>
                                        </p:tgtEl>
                                        <p:attrNameLst>
                                          <p:attrName>style.visibility</p:attrName>
                                        </p:attrNameLst>
                                      </p:cBhvr>
                                      <p:to>
                                        <p:strVal val="visible"/>
                                      </p:to>
                                    </p:set>
                                    <p:animEffect transition="in" filter="blinds(horizontal)">
                                      <p:cBhvr>
                                        <p:cTn id="7" dur="500"/>
                                        <p:tgtEl>
                                          <p:spTgt spid="34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44"/>
                                        </p:tgtEl>
                                        <p:attrNameLst>
                                          <p:attrName>style.visibility</p:attrName>
                                        </p:attrNameLst>
                                      </p:cBhvr>
                                      <p:to>
                                        <p:strVal val="visible"/>
                                      </p:to>
                                    </p:set>
                                    <p:animEffect transition="in" filter="blinds(horizontal)">
                                      <p:cBhvr>
                                        <p:cTn id="10" dur="500"/>
                                        <p:tgtEl>
                                          <p:spTgt spid="34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45"/>
                                        </p:tgtEl>
                                        <p:attrNameLst>
                                          <p:attrName>style.visibility</p:attrName>
                                        </p:attrNameLst>
                                      </p:cBhvr>
                                      <p:to>
                                        <p:strVal val="visible"/>
                                      </p:to>
                                    </p:set>
                                    <p:animEffect transition="in" filter="blinds(horizontal)">
                                      <p:cBhvr>
                                        <p:cTn id="13" dur="500"/>
                                        <p:tgtEl>
                                          <p:spTgt spid="345"/>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49"/>
                                        </p:tgtEl>
                                        <p:attrNameLst>
                                          <p:attrName>style.visibility</p:attrName>
                                        </p:attrNameLst>
                                      </p:cBhvr>
                                      <p:to>
                                        <p:strVal val="visible"/>
                                      </p:to>
                                    </p:set>
                                    <p:animEffect transition="in" filter="blinds(horizontal)">
                                      <p:cBhvr>
                                        <p:cTn id="18" dur="500"/>
                                        <p:tgtEl>
                                          <p:spTgt spid="349"/>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47"/>
                                        </p:tgtEl>
                                        <p:attrNameLst>
                                          <p:attrName>style.visibility</p:attrName>
                                        </p:attrNameLst>
                                      </p:cBhvr>
                                      <p:to>
                                        <p:strVal val="visible"/>
                                      </p:to>
                                    </p:set>
                                    <p:animEffect transition="in" filter="blinds(horizontal)">
                                      <p:cBhvr>
                                        <p:cTn id="21" dur="500"/>
                                        <p:tgtEl>
                                          <p:spTgt spid="347"/>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46"/>
                                        </p:tgtEl>
                                        <p:attrNameLst>
                                          <p:attrName>style.visibility</p:attrName>
                                        </p:attrNameLst>
                                      </p:cBhvr>
                                      <p:to>
                                        <p:strVal val="visible"/>
                                      </p:to>
                                    </p:set>
                                    <p:animEffect transition="in" filter="blinds(horizontal)">
                                      <p:cBhvr>
                                        <p:cTn id="24" dur="500"/>
                                        <p:tgtEl>
                                          <p:spTgt spid="346"/>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50"/>
                                        </p:tgtEl>
                                        <p:attrNameLst>
                                          <p:attrName>style.visibility</p:attrName>
                                        </p:attrNameLst>
                                      </p:cBhvr>
                                      <p:to>
                                        <p:strVal val="visible"/>
                                      </p:to>
                                    </p:set>
                                    <p:animEffect transition="in" filter="blinds(horizontal)">
                                      <p:cBhvr>
                                        <p:cTn id="27" dur="500"/>
                                        <p:tgtEl>
                                          <p:spTgt spid="35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43"/>
                                        </p:tgtEl>
                                        <p:attrNameLst>
                                          <p:attrName>style.visibility</p:attrName>
                                        </p:attrNameLst>
                                      </p:cBhvr>
                                      <p:to>
                                        <p:strVal val="visible"/>
                                      </p:to>
                                    </p:set>
                                    <p:animEffect transition="in" filter="blinds(horizontal)">
                                      <p:cBhvr>
                                        <p:cTn id="32" dur="500"/>
                                        <p:tgtEl>
                                          <p:spTgt spid="343"/>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42"/>
                                        </p:tgtEl>
                                        <p:attrNameLst>
                                          <p:attrName>style.visibility</p:attrName>
                                        </p:attrNameLst>
                                      </p:cBhvr>
                                      <p:to>
                                        <p:strVal val="visible"/>
                                      </p:to>
                                    </p:set>
                                    <p:animEffect transition="in" filter="blinds(horizontal)">
                                      <p:cBhvr>
                                        <p:cTn id="35" dur="500"/>
                                        <p:tgtEl>
                                          <p:spTgt spid="342"/>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341"/>
                                        </p:tgtEl>
                                        <p:attrNameLst>
                                          <p:attrName>style.visibility</p:attrName>
                                        </p:attrNameLst>
                                      </p:cBhvr>
                                      <p:to>
                                        <p:strVal val="visible"/>
                                      </p:to>
                                    </p:set>
                                    <p:animEffect transition="in" filter="blinds(horizontal)">
                                      <p:cBhvr>
                                        <p:cTn id="38" dur="500"/>
                                        <p:tgtEl>
                                          <p:spTgt spid="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animBg="1"/>
      <p:bldP spid="342" grpId="0" animBg="1"/>
      <p:bldP spid="343" grpId="0" animBg="1"/>
      <p:bldP spid="344" grpId="0" animBg="1"/>
      <p:bldP spid="345" grpId="0" animBg="1"/>
      <p:bldP spid="346" grpId="0" animBg="1"/>
      <p:bldP spid="347" grpId="0" animBg="1"/>
      <p:bldP spid="348" grpId="0" animBg="1"/>
      <p:bldP spid="349" grpId="0" animBg="1"/>
      <p:bldP spid="35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2" name="AutoShape 13"/>
          <p:cNvCxnSpPr>
            <a:cxnSpLocks noChangeShapeType="1"/>
          </p:cNvCxnSpPr>
          <p:nvPr/>
        </p:nvCxnSpPr>
        <p:spPr bwMode="auto">
          <a:xfrm>
            <a:off x="4043763" y="3298614"/>
            <a:ext cx="7764" cy="1123567"/>
          </a:xfrm>
          <a:prstGeom prst="straightConnector1">
            <a:avLst/>
          </a:prstGeom>
          <a:noFill/>
          <a:ln w="25400">
            <a:solidFill>
              <a:schemeClr val="tx1"/>
            </a:solidFill>
            <a:round/>
            <a:headEnd/>
            <a:tailEnd type="triangle" w="med" len="med"/>
          </a:ln>
        </p:spPr>
      </p:cxnSp>
      <p:cxnSp>
        <p:nvCxnSpPr>
          <p:cNvPr id="111" name="AutoShape 9"/>
          <p:cNvCxnSpPr>
            <a:cxnSpLocks noChangeShapeType="1"/>
          </p:cNvCxnSpPr>
          <p:nvPr/>
        </p:nvCxnSpPr>
        <p:spPr bwMode="auto">
          <a:xfrm flipH="1">
            <a:off x="4048802" y="1954551"/>
            <a:ext cx="7158" cy="1026181"/>
          </a:xfrm>
          <a:prstGeom prst="straightConnector1">
            <a:avLst/>
          </a:prstGeom>
          <a:noFill/>
          <a:ln w="25400">
            <a:solidFill>
              <a:schemeClr val="tx1"/>
            </a:solidFill>
            <a:round/>
            <a:headEnd/>
            <a:tailEnd type="triangle" w="med" len="med"/>
          </a:ln>
        </p:spPr>
      </p:cxnSp>
      <p:cxnSp>
        <p:nvCxnSpPr>
          <p:cNvPr id="91" name="AutoShape 7"/>
          <p:cNvCxnSpPr>
            <a:cxnSpLocks noChangeShapeType="1"/>
          </p:cNvCxnSpPr>
          <p:nvPr/>
        </p:nvCxnSpPr>
        <p:spPr bwMode="auto">
          <a:xfrm rot="10800000" flipH="1">
            <a:off x="3431039" y="1640885"/>
            <a:ext cx="627290" cy="188913"/>
          </a:xfrm>
          <a:prstGeom prst="curvedConnector4">
            <a:avLst>
              <a:gd name="adj1" fmla="val -31236"/>
              <a:gd name="adj2" fmla="val 221009"/>
            </a:avLst>
          </a:prstGeom>
          <a:noFill/>
          <a:ln w="25400">
            <a:solidFill>
              <a:srgbClr val="176338"/>
            </a:solidFill>
            <a:prstDash val="sysDot"/>
            <a:round/>
            <a:headEnd/>
            <a:tailEnd type="triangle" w="med" len="med"/>
          </a:ln>
        </p:spPr>
      </p:cxnSp>
      <p:sp>
        <p:nvSpPr>
          <p:cNvPr id="92" name="Text Box 8"/>
          <p:cNvSpPr txBox="1">
            <a:spLocks noChangeArrowheads="1"/>
          </p:cNvSpPr>
          <p:nvPr/>
        </p:nvSpPr>
        <p:spPr bwMode="auto">
          <a:xfrm>
            <a:off x="2603724" y="1186858"/>
            <a:ext cx="810894" cy="297083"/>
          </a:xfrm>
          <a:prstGeom prst="rect">
            <a:avLst/>
          </a:prstGeom>
          <a:noFill/>
          <a:ln w="9525">
            <a:noFill/>
            <a:miter lim="800000"/>
            <a:headEnd/>
            <a:tailEnd/>
          </a:ln>
        </p:spPr>
        <p:txBody>
          <a:bodyPr wrap="none" lIns="80851" tIns="40425" rIns="80851" bIns="40425">
            <a:spAutoFit/>
          </a:bodyPr>
          <a:lstStyle/>
          <a:p>
            <a:r>
              <a:rPr lang="en-US" sz="1400" b="1" u="sng" dirty="0">
                <a:solidFill>
                  <a:srgbClr val="006600"/>
                </a:solidFill>
                <a:latin typeface="Arial Unicode MS" pitchFamily="34" charset="-128"/>
                <a:ea typeface="Arial Unicode MS" pitchFamily="34" charset="-128"/>
                <a:cs typeface="Arial Unicode MS" pitchFamily="34" charset="-128"/>
              </a:rPr>
              <a:t>Validate</a:t>
            </a:r>
          </a:p>
        </p:txBody>
      </p:sp>
      <p:cxnSp>
        <p:nvCxnSpPr>
          <p:cNvPr id="93" name="AutoShape 10"/>
          <p:cNvCxnSpPr>
            <a:cxnSpLocks noChangeShapeType="1"/>
          </p:cNvCxnSpPr>
          <p:nvPr/>
        </p:nvCxnSpPr>
        <p:spPr bwMode="auto">
          <a:xfrm rot="10800000">
            <a:off x="3431039" y="1829797"/>
            <a:ext cx="278947" cy="1339850"/>
          </a:xfrm>
          <a:prstGeom prst="curvedConnector3">
            <a:avLst>
              <a:gd name="adj1" fmla="val 746586"/>
            </a:avLst>
          </a:prstGeom>
          <a:noFill/>
          <a:ln w="25400">
            <a:solidFill>
              <a:schemeClr val="accent2"/>
            </a:solidFill>
            <a:prstDash val="dash"/>
            <a:round/>
            <a:headEnd type="triangle" w="med" len="med"/>
            <a:tailEnd type="triangle" w="med" len="med"/>
          </a:ln>
        </p:spPr>
      </p:cxnSp>
      <p:cxnSp>
        <p:nvCxnSpPr>
          <p:cNvPr id="94" name="AutoShape 11"/>
          <p:cNvCxnSpPr>
            <a:cxnSpLocks noChangeShapeType="1"/>
          </p:cNvCxnSpPr>
          <p:nvPr/>
        </p:nvCxnSpPr>
        <p:spPr bwMode="auto">
          <a:xfrm flipV="1">
            <a:off x="4387622" y="1829797"/>
            <a:ext cx="297996" cy="1339850"/>
          </a:xfrm>
          <a:prstGeom prst="curvedConnector3">
            <a:avLst>
              <a:gd name="adj1" fmla="val 663635"/>
            </a:avLst>
          </a:prstGeom>
          <a:noFill/>
          <a:ln w="25400">
            <a:solidFill>
              <a:schemeClr val="accent4"/>
            </a:solidFill>
            <a:round/>
            <a:headEnd/>
            <a:tailEnd type="triangle" w="med" len="med"/>
          </a:ln>
        </p:spPr>
      </p:cxnSp>
      <p:cxnSp>
        <p:nvCxnSpPr>
          <p:cNvPr id="96" name="AutoShape 14"/>
          <p:cNvCxnSpPr>
            <a:cxnSpLocks noChangeShapeType="1"/>
          </p:cNvCxnSpPr>
          <p:nvPr/>
        </p:nvCxnSpPr>
        <p:spPr bwMode="auto">
          <a:xfrm flipH="1" flipV="1">
            <a:off x="4051521" y="4422185"/>
            <a:ext cx="586469" cy="188913"/>
          </a:xfrm>
          <a:prstGeom prst="curvedConnector4">
            <a:avLst>
              <a:gd name="adj1" fmla="val -33412"/>
              <a:gd name="adj2" fmla="val 221009"/>
            </a:avLst>
          </a:prstGeom>
          <a:noFill/>
          <a:ln w="25400">
            <a:solidFill>
              <a:schemeClr val="tx2"/>
            </a:solidFill>
            <a:prstDash val="sysDot"/>
            <a:round/>
            <a:headEnd/>
            <a:tailEnd type="triangle" w="med" len="med"/>
          </a:ln>
        </p:spPr>
      </p:cxnSp>
      <p:cxnSp>
        <p:nvCxnSpPr>
          <p:cNvPr id="97" name="AutoShape 16"/>
          <p:cNvCxnSpPr>
            <a:cxnSpLocks noChangeShapeType="1"/>
          </p:cNvCxnSpPr>
          <p:nvPr/>
        </p:nvCxnSpPr>
        <p:spPr bwMode="auto">
          <a:xfrm flipH="1" flipV="1">
            <a:off x="4379454" y="3161709"/>
            <a:ext cx="229960" cy="2751138"/>
          </a:xfrm>
          <a:prstGeom prst="curvedConnector3">
            <a:avLst>
              <a:gd name="adj1" fmla="val -797648"/>
            </a:avLst>
          </a:prstGeom>
          <a:noFill/>
          <a:ln w="25400">
            <a:solidFill>
              <a:schemeClr val="accent4"/>
            </a:solidFill>
            <a:round/>
            <a:headEnd/>
            <a:tailEnd type="triangle" w="med" len="med"/>
          </a:ln>
        </p:spPr>
      </p:cxnSp>
      <p:cxnSp>
        <p:nvCxnSpPr>
          <p:cNvPr id="98" name="AutoShape 17"/>
          <p:cNvCxnSpPr>
            <a:cxnSpLocks noChangeShapeType="1"/>
          </p:cNvCxnSpPr>
          <p:nvPr/>
        </p:nvCxnSpPr>
        <p:spPr bwMode="auto">
          <a:xfrm flipV="1">
            <a:off x="4617582" y="1829799"/>
            <a:ext cx="68036" cy="4090988"/>
          </a:xfrm>
          <a:prstGeom prst="curvedConnector3">
            <a:avLst>
              <a:gd name="adj1" fmla="val 6519105"/>
            </a:avLst>
          </a:prstGeom>
          <a:noFill/>
          <a:ln w="25400">
            <a:solidFill>
              <a:schemeClr val="accent4"/>
            </a:solidFill>
            <a:round/>
            <a:headEnd/>
            <a:tailEnd type="triangle" w="med" len="med"/>
          </a:ln>
        </p:spPr>
      </p:cxnSp>
      <p:cxnSp>
        <p:nvCxnSpPr>
          <p:cNvPr id="95" name="AutoShape 12"/>
          <p:cNvCxnSpPr>
            <a:cxnSpLocks noChangeShapeType="1"/>
          </p:cNvCxnSpPr>
          <p:nvPr/>
        </p:nvCxnSpPr>
        <p:spPr bwMode="auto">
          <a:xfrm flipH="1" flipV="1">
            <a:off x="4048803" y="2980735"/>
            <a:ext cx="338819" cy="188913"/>
          </a:xfrm>
          <a:prstGeom prst="curvedConnector4">
            <a:avLst>
              <a:gd name="adj1" fmla="val -57833"/>
              <a:gd name="adj2" fmla="val 221009"/>
            </a:avLst>
          </a:prstGeom>
          <a:noFill/>
          <a:ln w="25400">
            <a:solidFill>
              <a:schemeClr val="tx2"/>
            </a:solidFill>
            <a:prstDash val="sysDot"/>
            <a:round/>
            <a:headEnd/>
            <a:tailEnd type="triangle" w="med" len="med"/>
          </a:ln>
        </p:spPr>
      </p:cxnSp>
      <p:cxnSp>
        <p:nvCxnSpPr>
          <p:cNvPr id="99" name="AutoShape 18"/>
          <p:cNvCxnSpPr>
            <a:cxnSpLocks noChangeShapeType="1"/>
          </p:cNvCxnSpPr>
          <p:nvPr/>
        </p:nvCxnSpPr>
        <p:spPr bwMode="auto">
          <a:xfrm rot="10800000" flipH="1">
            <a:off x="3465053" y="3169647"/>
            <a:ext cx="244929" cy="1441450"/>
          </a:xfrm>
          <a:prstGeom prst="curvedConnector3">
            <a:avLst>
              <a:gd name="adj1" fmla="val -751247"/>
            </a:avLst>
          </a:prstGeom>
          <a:noFill/>
          <a:ln w="25400">
            <a:solidFill>
              <a:schemeClr val="accent2"/>
            </a:solidFill>
            <a:prstDash val="dash"/>
            <a:round/>
            <a:headEnd type="triangle" w="med" len="med"/>
            <a:tailEnd type="triangle" w="med" len="med"/>
          </a:ln>
        </p:spPr>
      </p:cxnSp>
      <p:sp>
        <p:nvSpPr>
          <p:cNvPr id="101" name="Text Box 4"/>
          <p:cNvSpPr txBox="1">
            <a:spLocks noChangeArrowheads="1"/>
          </p:cNvSpPr>
          <p:nvPr/>
        </p:nvSpPr>
        <p:spPr bwMode="auto">
          <a:xfrm>
            <a:off x="343912" y="3591679"/>
            <a:ext cx="1237774" cy="516778"/>
          </a:xfrm>
          <a:prstGeom prst="rect">
            <a:avLst/>
          </a:prstGeom>
          <a:noFill/>
          <a:ln w="9525">
            <a:noFill/>
            <a:miter lim="800000"/>
            <a:headEnd/>
            <a:tailEnd/>
          </a:ln>
        </p:spPr>
        <p:txBody>
          <a:bodyPr wrap="none" lIns="85058" tIns="42530" rIns="85058" bIns="42530">
            <a:spAutoFit/>
          </a:bodyPr>
          <a:lstStyle/>
          <a:p>
            <a:r>
              <a:rPr lang="en-US" sz="1400" b="1" u="sng" dirty="0" smtClean="0">
                <a:solidFill>
                  <a:schemeClr val="accent2"/>
                </a:solidFill>
                <a:latin typeface="Arial Unicode MS" pitchFamily="34" charset="-128"/>
                <a:ea typeface="Arial Unicode MS" pitchFamily="34" charset="-128"/>
                <a:cs typeface="Arial Unicode MS" pitchFamily="34" charset="-128"/>
              </a:rPr>
              <a:t>Trace</a:t>
            </a:r>
          </a:p>
          <a:p>
            <a:r>
              <a:rPr lang="en-US" sz="1400" dirty="0"/>
              <a:t>Code </a:t>
            </a:r>
            <a:r>
              <a:rPr lang="en-US" sz="1400" dirty="0" smtClean="0"/>
              <a:t>Review</a:t>
            </a:r>
            <a:endParaRPr lang="en-US" sz="1400" dirty="0"/>
          </a:p>
        </p:txBody>
      </p:sp>
      <p:sp>
        <p:nvSpPr>
          <p:cNvPr id="102" name="Text Box 28"/>
          <p:cNvSpPr txBox="1">
            <a:spLocks noChangeArrowheads="1"/>
          </p:cNvSpPr>
          <p:nvPr/>
        </p:nvSpPr>
        <p:spPr bwMode="auto">
          <a:xfrm>
            <a:off x="4136111" y="3634108"/>
            <a:ext cx="1237293" cy="512527"/>
          </a:xfrm>
          <a:prstGeom prst="rect">
            <a:avLst/>
          </a:prstGeom>
          <a:noFill/>
          <a:ln w="9525">
            <a:noFill/>
            <a:miter lim="800000"/>
            <a:headEnd/>
            <a:tailEnd/>
          </a:ln>
        </p:spPr>
        <p:txBody>
          <a:bodyPr wrap="none" lIns="80851" tIns="40425" rIns="80851" bIns="40425">
            <a:spAutoFit/>
          </a:bodyPr>
          <a:lstStyle/>
          <a:p>
            <a:r>
              <a:rPr lang="en-US" sz="1400" b="1" u="sng" dirty="0" smtClean="0">
                <a:solidFill>
                  <a:schemeClr val="tx2"/>
                </a:solidFill>
                <a:latin typeface="Arial Unicode MS" pitchFamily="34" charset="-128"/>
                <a:ea typeface="Arial Unicode MS" pitchFamily="34" charset="-128"/>
                <a:cs typeface="Arial Unicode MS" pitchFamily="34" charset="-128"/>
              </a:rPr>
              <a:t>Conformance</a:t>
            </a:r>
          </a:p>
          <a:p>
            <a:r>
              <a:rPr lang="en-US" sz="1400" dirty="0"/>
              <a:t>Code </a:t>
            </a:r>
            <a:r>
              <a:rPr lang="en-US" sz="1400" dirty="0" smtClean="0"/>
              <a:t>Review</a:t>
            </a:r>
            <a:endParaRPr lang="en-US" sz="1400" dirty="0"/>
          </a:p>
        </p:txBody>
      </p:sp>
      <p:sp>
        <p:nvSpPr>
          <p:cNvPr id="103" name="Text Box 5"/>
          <p:cNvSpPr txBox="1">
            <a:spLocks noChangeArrowheads="1"/>
          </p:cNvSpPr>
          <p:nvPr/>
        </p:nvSpPr>
        <p:spPr bwMode="auto">
          <a:xfrm>
            <a:off x="343912" y="2333057"/>
            <a:ext cx="1566574" cy="512527"/>
          </a:xfrm>
          <a:prstGeom prst="rect">
            <a:avLst/>
          </a:prstGeom>
          <a:noFill/>
          <a:ln w="9525">
            <a:noFill/>
            <a:miter lim="800000"/>
            <a:headEnd/>
            <a:tailEnd/>
          </a:ln>
        </p:spPr>
        <p:txBody>
          <a:bodyPr wrap="square" lIns="80851" tIns="40425" rIns="80851" bIns="40425">
            <a:spAutoFit/>
          </a:bodyPr>
          <a:lstStyle/>
          <a:p>
            <a:r>
              <a:rPr lang="en-US" sz="1400" b="1" u="sng" dirty="0" smtClean="0">
                <a:solidFill>
                  <a:schemeClr val="accent2"/>
                </a:solidFill>
                <a:latin typeface="Arial Unicode MS" pitchFamily="34" charset="-128"/>
                <a:ea typeface="Arial Unicode MS" pitchFamily="34" charset="-128"/>
                <a:cs typeface="Arial Unicode MS" pitchFamily="34" charset="-128"/>
              </a:rPr>
              <a:t>Trace</a:t>
            </a:r>
          </a:p>
          <a:p>
            <a:r>
              <a:rPr lang="en-US" sz="1400" dirty="0"/>
              <a:t>Design </a:t>
            </a:r>
            <a:r>
              <a:rPr lang="en-US" sz="1400" dirty="0" smtClean="0"/>
              <a:t>Review</a:t>
            </a:r>
            <a:endParaRPr lang="en-US" sz="1400" dirty="0"/>
          </a:p>
        </p:txBody>
      </p:sp>
      <p:sp>
        <p:nvSpPr>
          <p:cNvPr id="104" name="Text Box 20"/>
          <p:cNvSpPr txBox="1">
            <a:spLocks noChangeArrowheads="1"/>
          </p:cNvSpPr>
          <p:nvPr/>
        </p:nvSpPr>
        <p:spPr bwMode="auto">
          <a:xfrm>
            <a:off x="4246177" y="2211377"/>
            <a:ext cx="1359121" cy="512527"/>
          </a:xfrm>
          <a:prstGeom prst="rect">
            <a:avLst/>
          </a:prstGeom>
          <a:noFill/>
          <a:ln w="9525">
            <a:noFill/>
            <a:miter lim="800000"/>
            <a:headEnd/>
            <a:tailEnd/>
          </a:ln>
        </p:spPr>
        <p:txBody>
          <a:bodyPr wrap="none" lIns="80851" tIns="40425" rIns="80851" bIns="40425">
            <a:spAutoFit/>
          </a:bodyPr>
          <a:lstStyle/>
          <a:p>
            <a:r>
              <a:rPr lang="en-US" sz="1400" b="1" u="sng" dirty="0" smtClean="0">
                <a:solidFill>
                  <a:schemeClr val="tx2"/>
                </a:solidFill>
                <a:latin typeface="Arial Unicode MS" pitchFamily="34" charset="-128"/>
                <a:ea typeface="Arial Unicode MS" pitchFamily="34" charset="-128"/>
                <a:cs typeface="Arial Unicode MS" pitchFamily="34" charset="-128"/>
              </a:rPr>
              <a:t>Conformance</a:t>
            </a:r>
          </a:p>
          <a:p>
            <a:r>
              <a:rPr lang="en-US" sz="1400" dirty="0"/>
              <a:t>Design </a:t>
            </a:r>
            <a:r>
              <a:rPr lang="en-US" sz="1400" dirty="0" smtClean="0"/>
              <a:t>Review</a:t>
            </a:r>
            <a:endParaRPr lang="en-US" sz="1400" dirty="0"/>
          </a:p>
        </p:txBody>
      </p:sp>
      <p:sp>
        <p:nvSpPr>
          <p:cNvPr id="105" name="Text Box 27"/>
          <p:cNvSpPr txBox="1">
            <a:spLocks noChangeArrowheads="1"/>
          </p:cNvSpPr>
          <p:nvPr/>
        </p:nvSpPr>
        <p:spPr bwMode="auto">
          <a:xfrm>
            <a:off x="6228184" y="2593160"/>
            <a:ext cx="1367617" cy="516778"/>
          </a:xfrm>
          <a:prstGeom prst="rect">
            <a:avLst/>
          </a:prstGeom>
          <a:noFill/>
          <a:ln w="9525">
            <a:noFill/>
            <a:miter lim="800000"/>
            <a:headEnd/>
            <a:tailEnd/>
          </a:ln>
        </p:spPr>
        <p:txBody>
          <a:bodyPr wrap="none" lIns="85058" tIns="42530" rIns="85058" bIns="42530">
            <a:spAutoFit/>
          </a:bodyPr>
          <a:lstStyle/>
          <a:p>
            <a:r>
              <a:rPr lang="en-US" sz="1400" b="1" u="sng" dirty="0" smtClean="0">
                <a:solidFill>
                  <a:schemeClr val="accent4"/>
                </a:solidFill>
                <a:latin typeface="Arial Unicode MS" pitchFamily="34" charset="-128"/>
                <a:ea typeface="Arial Unicode MS" pitchFamily="34" charset="-128"/>
                <a:cs typeface="Arial Unicode MS" pitchFamily="34" charset="-128"/>
              </a:rPr>
              <a:t>Verify</a:t>
            </a:r>
          </a:p>
          <a:p>
            <a:r>
              <a:rPr lang="en-US" sz="1400" dirty="0"/>
              <a:t>Design </a:t>
            </a:r>
            <a:r>
              <a:rPr lang="en-US" sz="1400" dirty="0" smtClean="0"/>
              <a:t>Review</a:t>
            </a:r>
            <a:endParaRPr lang="en-US" sz="1400" dirty="0"/>
          </a:p>
        </p:txBody>
      </p:sp>
      <p:sp>
        <p:nvSpPr>
          <p:cNvPr id="108" name="Text Box 3"/>
          <p:cNvSpPr txBox="1">
            <a:spLocks noChangeArrowheads="1"/>
          </p:cNvSpPr>
          <p:nvPr/>
        </p:nvSpPr>
        <p:spPr bwMode="auto">
          <a:xfrm>
            <a:off x="6804248" y="958756"/>
            <a:ext cx="2264177" cy="1374301"/>
          </a:xfrm>
          <a:prstGeom prst="rect">
            <a:avLst/>
          </a:prstGeom>
          <a:noFill/>
          <a:ln w="9525">
            <a:noFill/>
            <a:miter lim="800000"/>
            <a:headEnd/>
            <a:tailEnd/>
          </a:ln>
        </p:spPr>
        <p:txBody>
          <a:bodyPr wrap="none" lIns="80851" tIns="40425" rIns="80851" bIns="40425">
            <a:spAutoFit/>
          </a:bodyPr>
          <a:lstStyle/>
          <a:p>
            <a:r>
              <a:rPr lang="en-US" sz="1400" b="1" u="sng" dirty="0" smtClean="0">
                <a:solidFill>
                  <a:schemeClr val="accent4"/>
                </a:solidFill>
                <a:latin typeface="Arial Unicode MS" pitchFamily="34" charset="-128"/>
                <a:ea typeface="Arial Unicode MS" pitchFamily="34" charset="-128"/>
                <a:cs typeface="Arial Unicode MS" pitchFamily="34" charset="-128"/>
              </a:rPr>
              <a:t>Verify</a:t>
            </a:r>
          </a:p>
          <a:p>
            <a:r>
              <a:rPr lang="en-US" sz="1400" dirty="0"/>
              <a:t>Test Cases &amp; Review</a:t>
            </a:r>
          </a:p>
          <a:p>
            <a:r>
              <a:rPr lang="en-US" sz="1400" dirty="0"/>
              <a:t>Test Procedures &amp; Review</a:t>
            </a:r>
          </a:p>
          <a:p>
            <a:r>
              <a:rPr lang="en-US" sz="1400" dirty="0"/>
              <a:t>Test Execution &amp; Review</a:t>
            </a:r>
          </a:p>
          <a:p>
            <a:r>
              <a:rPr lang="en-US" sz="1400" b="1" i="1" dirty="0">
                <a:solidFill>
                  <a:srgbClr val="339933"/>
                </a:solidFill>
              </a:rPr>
              <a:t>Code Coverage Tool</a:t>
            </a:r>
          </a:p>
          <a:p>
            <a:endParaRPr lang="en-US" sz="1400" i="1" dirty="0">
              <a:solidFill>
                <a:srgbClr val="00CC66"/>
              </a:solidFill>
              <a:latin typeface="Arial" charset="0"/>
              <a:ea typeface="Arial Unicode MS" pitchFamily="34" charset="-128"/>
              <a:cs typeface="Arial Unicode MS" pitchFamily="34" charset="-128"/>
            </a:endParaRPr>
          </a:p>
        </p:txBody>
      </p:sp>
      <p:cxnSp>
        <p:nvCxnSpPr>
          <p:cNvPr id="113" name="AutoShape 15"/>
          <p:cNvCxnSpPr>
            <a:cxnSpLocks noChangeShapeType="1"/>
          </p:cNvCxnSpPr>
          <p:nvPr/>
        </p:nvCxnSpPr>
        <p:spPr bwMode="auto">
          <a:xfrm flipH="1">
            <a:off x="4042003" y="4729328"/>
            <a:ext cx="1558" cy="1002546"/>
          </a:xfrm>
          <a:prstGeom prst="straightConnector1">
            <a:avLst/>
          </a:prstGeom>
          <a:noFill/>
          <a:ln w="25400">
            <a:solidFill>
              <a:schemeClr val="tx1"/>
            </a:solidFill>
            <a:round/>
            <a:headEnd/>
            <a:tailEnd type="triangle" w="med" len="med"/>
          </a:ln>
        </p:spPr>
      </p:cxnSp>
      <p:cxnSp>
        <p:nvCxnSpPr>
          <p:cNvPr id="128" name="AutoShape 16"/>
          <p:cNvCxnSpPr>
            <a:cxnSpLocks noChangeShapeType="1"/>
          </p:cNvCxnSpPr>
          <p:nvPr/>
        </p:nvCxnSpPr>
        <p:spPr bwMode="auto">
          <a:xfrm flipH="1" flipV="1">
            <a:off x="4376382" y="3157767"/>
            <a:ext cx="254000" cy="1430714"/>
          </a:xfrm>
          <a:prstGeom prst="curvedConnector3">
            <a:avLst>
              <a:gd name="adj1" fmla="val -374000"/>
            </a:avLst>
          </a:prstGeom>
          <a:noFill/>
          <a:ln w="25400">
            <a:solidFill>
              <a:schemeClr val="accent4"/>
            </a:solidFill>
            <a:round/>
            <a:headEnd/>
            <a:tailEnd type="triangle" w="med" len="med"/>
          </a:ln>
        </p:spPr>
      </p:cxnSp>
      <p:sp>
        <p:nvSpPr>
          <p:cNvPr id="132" name="Text Box 6"/>
          <p:cNvSpPr txBox="1">
            <a:spLocks noChangeArrowheads="1"/>
          </p:cNvSpPr>
          <p:nvPr/>
        </p:nvSpPr>
        <p:spPr bwMode="auto">
          <a:xfrm>
            <a:off x="5033852" y="4422181"/>
            <a:ext cx="1237774" cy="516778"/>
          </a:xfrm>
          <a:prstGeom prst="rect">
            <a:avLst/>
          </a:prstGeom>
          <a:noFill/>
          <a:ln w="9525">
            <a:noFill/>
            <a:miter lim="800000"/>
            <a:headEnd/>
            <a:tailEnd/>
          </a:ln>
        </p:spPr>
        <p:txBody>
          <a:bodyPr wrap="none" lIns="85058" tIns="42530" rIns="85058" bIns="42530">
            <a:spAutoFit/>
          </a:bodyPr>
          <a:lstStyle/>
          <a:p>
            <a:r>
              <a:rPr lang="en-US" sz="1400" b="1" u="sng" dirty="0" smtClean="0">
                <a:solidFill>
                  <a:schemeClr val="accent4"/>
                </a:solidFill>
                <a:latin typeface="Arial Unicode MS" pitchFamily="34" charset="-128"/>
                <a:ea typeface="Arial Unicode MS" pitchFamily="34" charset="-128"/>
                <a:cs typeface="Arial Unicode MS" pitchFamily="34" charset="-128"/>
              </a:rPr>
              <a:t>Verify</a:t>
            </a:r>
          </a:p>
          <a:p>
            <a:r>
              <a:rPr lang="en-US" sz="1400" dirty="0"/>
              <a:t>Code </a:t>
            </a:r>
            <a:r>
              <a:rPr lang="en-US" sz="1400" dirty="0" smtClean="0"/>
              <a:t>Review</a:t>
            </a:r>
            <a:endParaRPr lang="en-US" sz="1400" dirty="0"/>
          </a:p>
        </p:txBody>
      </p:sp>
      <p:sp>
        <p:nvSpPr>
          <p:cNvPr id="110" name="Text Box 6"/>
          <p:cNvSpPr txBox="1">
            <a:spLocks noChangeArrowheads="1"/>
          </p:cNvSpPr>
          <p:nvPr/>
        </p:nvSpPr>
        <p:spPr bwMode="auto">
          <a:xfrm>
            <a:off x="6459464" y="3827365"/>
            <a:ext cx="2272673" cy="1378552"/>
          </a:xfrm>
          <a:prstGeom prst="rect">
            <a:avLst/>
          </a:prstGeom>
          <a:noFill/>
          <a:ln w="9525">
            <a:noFill/>
            <a:miter lim="800000"/>
            <a:headEnd/>
            <a:tailEnd/>
          </a:ln>
        </p:spPr>
        <p:txBody>
          <a:bodyPr wrap="none" lIns="85058" tIns="42530" rIns="85058" bIns="42530">
            <a:spAutoFit/>
          </a:bodyPr>
          <a:lstStyle/>
          <a:p>
            <a:r>
              <a:rPr lang="en-US" sz="1400" b="1" u="sng" dirty="0" smtClean="0">
                <a:solidFill>
                  <a:schemeClr val="accent4"/>
                </a:solidFill>
                <a:latin typeface="Arial Unicode MS" pitchFamily="34" charset="-128"/>
                <a:ea typeface="Arial Unicode MS" pitchFamily="34" charset="-128"/>
                <a:cs typeface="Arial Unicode MS" pitchFamily="34" charset="-128"/>
              </a:rPr>
              <a:t>Verify</a:t>
            </a:r>
          </a:p>
          <a:p>
            <a:r>
              <a:rPr lang="en-US" sz="1400" dirty="0"/>
              <a:t>Test Cases &amp; Review</a:t>
            </a:r>
          </a:p>
          <a:p>
            <a:r>
              <a:rPr lang="en-US" sz="1400" dirty="0"/>
              <a:t>Test Procedures &amp; Review</a:t>
            </a:r>
          </a:p>
          <a:p>
            <a:r>
              <a:rPr lang="en-US" sz="1400" dirty="0"/>
              <a:t>Test Execution &amp; Review</a:t>
            </a:r>
          </a:p>
          <a:p>
            <a:r>
              <a:rPr lang="en-US" sz="1400" b="1" i="1" dirty="0">
                <a:solidFill>
                  <a:srgbClr val="339933"/>
                </a:solidFill>
              </a:rPr>
              <a:t>Code Coverage Tool</a:t>
            </a:r>
          </a:p>
          <a:p>
            <a:endParaRPr lang="en-US" sz="1400" dirty="0">
              <a:solidFill>
                <a:srgbClr val="00CC66"/>
              </a:solidFill>
              <a:latin typeface="Arial" charset="0"/>
            </a:endParaRPr>
          </a:p>
        </p:txBody>
      </p:sp>
      <p:sp>
        <p:nvSpPr>
          <p:cNvPr id="39" name="Rectangle 3"/>
          <p:cNvSpPr>
            <a:spLocks noGrp="1" noChangeArrowheads="1"/>
          </p:cNvSpPr>
          <p:nvPr>
            <p:ph type="title"/>
          </p:nvPr>
        </p:nvSpPr>
        <p:spPr>
          <a:xfrm>
            <a:off x="455613" y="381000"/>
            <a:ext cx="8382000" cy="603250"/>
          </a:xfrm>
        </p:spPr>
        <p:txBody>
          <a:bodyPr/>
          <a:lstStyle/>
          <a:p>
            <a:r>
              <a:rPr lang="en-US"/>
              <a:t>Traditional </a:t>
            </a:r>
            <a:r>
              <a:rPr lang="en-US" smtClean="0"/>
              <a:t>DO-178B/C </a:t>
            </a:r>
            <a:r>
              <a:rPr lang="en-US" dirty="0"/>
              <a:t>Workflow</a:t>
            </a:r>
            <a:endParaRPr lang="en-US" dirty="0" smtClean="0"/>
          </a:p>
        </p:txBody>
      </p:sp>
      <p:sp>
        <p:nvSpPr>
          <p:cNvPr id="36" name="Text Box 23"/>
          <p:cNvSpPr txBox="1">
            <a:spLocks noChangeArrowheads="1"/>
          </p:cNvSpPr>
          <p:nvPr/>
        </p:nvSpPr>
        <p:spPr bwMode="auto">
          <a:xfrm>
            <a:off x="3433158" y="1640885"/>
            <a:ext cx="1252460" cy="313666"/>
          </a:xfrm>
          <a:prstGeom prst="rect">
            <a:avLst/>
          </a:prstGeom>
          <a:solidFill>
            <a:srgbClr val="8DB0FF"/>
          </a:solidFill>
          <a:ln w="9525">
            <a:solidFill>
              <a:schemeClr val="tx1"/>
            </a:solidFill>
            <a:miter lim="800000"/>
            <a:headEnd/>
            <a:tailEnd/>
          </a:ln>
        </p:spPr>
        <p:txBody>
          <a:bodyPr wrap="square" lIns="18288" tIns="36576" rIns="18288" bIns="40425" anchor="ctr" anchorCtr="0">
            <a:noAutofit/>
          </a:bodyPr>
          <a:lstStyle/>
          <a:p>
            <a:pPr algn="ctr"/>
            <a:r>
              <a:rPr lang="en-US" sz="1400" dirty="0">
                <a:latin typeface="Arial Unicode MS" pitchFamily="34" charset="-128"/>
                <a:ea typeface="Arial Unicode MS" pitchFamily="34" charset="-128"/>
                <a:cs typeface="Arial Unicode MS" pitchFamily="34" charset="-128"/>
              </a:rPr>
              <a:t>Requirements</a:t>
            </a:r>
          </a:p>
        </p:txBody>
      </p:sp>
      <p:sp>
        <p:nvSpPr>
          <p:cNvPr id="38" name="Text Box 24"/>
          <p:cNvSpPr txBox="1">
            <a:spLocks noChangeArrowheads="1"/>
          </p:cNvSpPr>
          <p:nvPr/>
        </p:nvSpPr>
        <p:spPr bwMode="auto">
          <a:xfrm>
            <a:off x="3711143" y="2980735"/>
            <a:ext cx="665239" cy="317879"/>
          </a:xfrm>
          <a:prstGeom prst="rect">
            <a:avLst/>
          </a:prstGeom>
          <a:solidFill>
            <a:srgbClr val="8DB0FF"/>
          </a:solidFill>
          <a:ln w="9525">
            <a:solidFill>
              <a:schemeClr val="tx1"/>
            </a:solidFill>
            <a:miter lim="800000"/>
            <a:headEnd/>
            <a:tailEnd/>
          </a:ln>
        </p:spPr>
        <p:txBody>
          <a:bodyPr wrap="square" lIns="18288" tIns="36576" rIns="18288" bIns="40425" anchor="ctr" anchorCtr="0">
            <a:noAutofit/>
          </a:bodyPr>
          <a:lstStyle/>
          <a:p>
            <a:pPr algn="ctr"/>
            <a:r>
              <a:rPr lang="en-US" sz="1400" dirty="0" smtClean="0">
                <a:latin typeface="Arial Unicode MS" pitchFamily="34" charset="-128"/>
                <a:ea typeface="Arial Unicode MS" pitchFamily="34" charset="-128"/>
                <a:cs typeface="Arial Unicode MS" pitchFamily="34" charset="-128"/>
              </a:rPr>
              <a:t>Design</a:t>
            </a:r>
            <a:endParaRPr lang="en-US" sz="1400" dirty="0">
              <a:latin typeface="Arial Unicode MS" pitchFamily="34" charset="-128"/>
              <a:ea typeface="Arial Unicode MS" pitchFamily="34" charset="-128"/>
              <a:cs typeface="Arial Unicode MS" pitchFamily="34" charset="-128"/>
            </a:endParaRPr>
          </a:p>
        </p:txBody>
      </p:sp>
      <p:sp>
        <p:nvSpPr>
          <p:cNvPr id="40" name="Text Box 25"/>
          <p:cNvSpPr txBox="1">
            <a:spLocks noChangeArrowheads="1"/>
          </p:cNvSpPr>
          <p:nvPr/>
        </p:nvSpPr>
        <p:spPr bwMode="auto">
          <a:xfrm>
            <a:off x="3456739" y="4412498"/>
            <a:ext cx="1173643" cy="316830"/>
          </a:xfrm>
          <a:prstGeom prst="rect">
            <a:avLst/>
          </a:prstGeom>
          <a:solidFill>
            <a:srgbClr val="8DB0FF"/>
          </a:solidFill>
          <a:ln w="9525">
            <a:solidFill>
              <a:schemeClr val="tx1"/>
            </a:solidFill>
            <a:miter lim="800000"/>
            <a:headEnd/>
            <a:tailEnd/>
          </a:ln>
        </p:spPr>
        <p:txBody>
          <a:bodyPr wrap="square" lIns="18288" tIns="36576" rIns="18288" bIns="40425" anchor="ctr" anchorCtr="0">
            <a:noAutofit/>
          </a:bodyPr>
          <a:lstStyle/>
          <a:p>
            <a:pPr algn="ctr"/>
            <a:r>
              <a:rPr lang="en-US" sz="1400" dirty="0">
                <a:latin typeface="Arial Unicode MS" pitchFamily="34" charset="-128"/>
                <a:ea typeface="Arial Unicode MS" pitchFamily="34" charset="-128"/>
                <a:cs typeface="Arial Unicode MS" pitchFamily="34" charset="-128"/>
              </a:rPr>
              <a:t>Source Code</a:t>
            </a:r>
          </a:p>
        </p:txBody>
      </p:sp>
      <p:sp>
        <p:nvSpPr>
          <p:cNvPr id="41" name="Text Box 26"/>
          <p:cNvSpPr txBox="1">
            <a:spLocks noChangeArrowheads="1"/>
          </p:cNvSpPr>
          <p:nvPr/>
        </p:nvSpPr>
        <p:spPr bwMode="auto">
          <a:xfrm>
            <a:off x="3484104" y="5731874"/>
            <a:ext cx="1128134" cy="304779"/>
          </a:xfrm>
          <a:prstGeom prst="rect">
            <a:avLst/>
          </a:prstGeom>
          <a:solidFill>
            <a:srgbClr val="8DB0FF"/>
          </a:solidFill>
          <a:ln w="9525">
            <a:solidFill>
              <a:schemeClr val="tx1"/>
            </a:solidFill>
            <a:miter lim="800000"/>
            <a:headEnd/>
            <a:tailEnd/>
          </a:ln>
        </p:spPr>
        <p:txBody>
          <a:bodyPr wrap="square" lIns="18288" tIns="36576" rIns="18288" bIns="40425" anchor="ctr" anchorCtr="0">
            <a:noAutofit/>
          </a:bodyPr>
          <a:lstStyle/>
          <a:p>
            <a:pPr algn="ctr"/>
            <a:r>
              <a:rPr lang="en-US" sz="1400" dirty="0">
                <a:latin typeface="Arial Unicode MS" pitchFamily="34" charset="-128"/>
                <a:ea typeface="Arial Unicode MS" pitchFamily="34" charset="-128"/>
                <a:cs typeface="Arial Unicode MS" pitchFamily="34" charset="-128"/>
              </a:rPr>
              <a:t>Object Code</a:t>
            </a:r>
          </a:p>
        </p:txBody>
      </p:sp>
      <p:sp>
        <p:nvSpPr>
          <p:cNvPr id="28" name="Text Box 10"/>
          <p:cNvSpPr txBox="1">
            <a:spLocks noChangeArrowheads="1"/>
          </p:cNvSpPr>
          <p:nvPr/>
        </p:nvSpPr>
        <p:spPr bwMode="auto">
          <a:xfrm>
            <a:off x="2488968" y="2276475"/>
            <a:ext cx="1468437" cy="523875"/>
          </a:xfrm>
          <a:prstGeom prst="rect">
            <a:avLst/>
          </a:prstGeom>
          <a:noFill/>
          <a:ln w="9525">
            <a:noFill/>
            <a:miter lim="800000"/>
            <a:headEnd/>
            <a:tailEnd/>
          </a:ln>
        </p:spPr>
        <p:txBody>
          <a:bodyPr wrap="none">
            <a:spAutoFit/>
          </a:bodyPr>
          <a:lstStyle/>
          <a:p>
            <a:r>
              <a:rPr lang="en-US" sz="1400" i="1" dirty="0"/>
              <a:t>Text or</a:t>
            </a:r>
          </a:p>
          <a:p>
            <a:r>
              <a:rPr lang="en-US" sz="1400" i="1" dirty="0"/>
              <a:t>Graphics Editor </a:t>
            </a:r>
          </a:p>
        </p:txBody>
      </p:sp>
      <p:sp>
        <p:nvSpPr>
          <p:cNvPr id="29" name="Text Box 18"/>
          <p:cNvSpPr txBox="1">
            <a:spLocks noChangeArrowheads="1"/>
          </p:cNvSpPr>
          <p:nvPr/>
        </p:nvSpPr>
        <p:spPr bwMode="auto">
          <a:xfrm>
            <a:off x="3019193" y="3735388"/>
            <a:ext cx="612775" cy="307975"/>
          </a:xfrm>
          <a:prstGeom prst="rect">
            <a:avLst/>
          </a:prstGeom>
          <a:noFill/>
          <a:ln w="9525">
            <a:noFill/>
            <a:miter lim="800000"/>
            <a:headEnd/>
            <a:tailEnd/>
          </a:ln>
        </p:spPr>
        <p:txBody>
          <a:bodyPr wrap="none">
            <a:spAutoFit/>
          </a:bodyPr>
          <a:lstStyle/>
          <a:p>
            <a:r>
              <a:rPr lang="en-US" sz="1400" dirty="0"/>
              <a:t>Code</a:t>
            </a:r>
          </a:p>
        </p:txBody>
      </p:sp>
      <p:sp>
        <p:nvSpPr>
          <p:cNvPr id="30" name="Text Box 22"/>
          <p:cNvSpPr txBox="1">
            <a:spLocks noChangeArrowheads="1"/>
          </p:cNvSpPr>
          <p:nvPr/>
        </p:nvSpPr>
        <p:spPr bwMode="auto">
          <a:xfrm>
            <a:off x="2557230" y="5054600"/>
            <a:ext cx="1030287" cy="307975"/>
          </a:xfrm>
          <a:prstGeom prst="rect">
            <a:avLst/>
          </a:prstGeom>
          <a:noFill/>
          <a:ln w="9525">
            <a:noFill/>
            <a:miter lim="800000"/>
            <a:headEnd/>
            <a:tailEnd/>
          </a:ln>
        </p:spPr>
        <p:txBody>
          <a:bodyPr wrap="none">
            <a:spAutoFit/>
          </a:bodyPr>
          <a:lstStyle/>
          <a:p>
            <a:pPr algn="l"/>
            <a:r>
              <a:rPr lang="en-US" sz="1400" i="1" dirty="0"/>
              <a:t>           IDE</a:t>
            </a:r>
          </a:p>
        </p:txBody>
      </p:sp>
    </p:spTree>
    <p:extLst>
      <p:ext uri="{BB962C8B-B14F-4D97-AF65-F5344CB8AC3E}">
        <p14:creationId xmlns:p14="http://schemas.microsoft.com/office/powerpoint/2010/main" val="40633907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1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9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1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9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101" grpId="0"/>
      <p:bldP spid="102" grpId="0"/>
      <p:bldP spid="103" grpId="0"/>
      <p:bldP spid="104" grpId="0"/>
      <p:bldP spid="105" grpId="0"/>
      <p:bldP spid="108" grpId="0"/>
      <p:bldP spid="132" grpId="0"/>
      <p:bldP spid="110" grpId="0"/>
      <p:bldP spid="38" grpId="0" animBg="1"/>
      <p:bldP spid="40" grpId="0" animBg="1"/>
      <p:bldP spid="41" grpId="0" animBg="1"/>
      <p:bldP spid="28" grpId="0"/>
      <p:bldP spid="29" grpId="0"/>
      <p:bldP spid="3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2" name="AutoShape 13"/>
          <p:cNvCxnSpPr>
            <a:cxnSpLocks noChangeShapeType="1"/>
            <a:stCxn id="115" idx="2"/>
          </p:cNvCxnSpPr>
          <p:nvPr/>
        </p:nvCxnSpPr>
        <p:spPr bwMode="auto">
          <a:xfrm>
            <a:off x="4043763" y="3298614"/>
            <a:ext cx="7764" cy="1123567"/>
          </a:xfrm>
          <a:prstGeom prst="straightConnector1">
            <a:avLst/>
          </a:prstGeom>
          <a:noFill/>
          <a:ln w="25400">
            <a:solidFill>
              <a:schemeClr val="tx1"/>
            </a:solidFill>
            <a:round/>
            <a:headEnd/>
            <a:tailEnd type="triangle" w="med" len="med"/>
          </a:ln>
        </p:spPr>
      </p:cxnSp>
      <p:cxnSp>
        <p:nvCxnSpPr>
          <p:cNvPr id="111" name="AutoShape 9"/>
          <p:cNvCxnSpPr>
            <a:cxnSpLocks noChangeShapeType="1"/>
            <a:stCxn id="114" idx="2"/>
          </p:cNvCxnSpPr>
          <p:nvPr/>
        </p:nvCxnSpPr>
        <p:spPr bwMode="auto">
          <a:xfrm flipH="1">
            <a:off x="4048802" y="1954551"/>
            <a:ext cx="10586" cy="1026181"/>
          </a:xfrm>
          <a:prstGeom prst="straightConnector1">
            <a:avLst/>
          </a:prstGeom>
          <a:noFill/>
          <a:ln w="25400">
            <a:solidFill>
              <a:schemeClr val="tx1"/>
            </a:solidFill>
            <a:round/>
            <a:headEnd/>
            <a:tailEnd type="triangle" w="med" len="med"/>
          </a:ln>
        </p:spPr>
      </p:cxnSp>
      <p:cxnSp>
        <p:nvCxnSpPr>
          <p:cNvPr id="91" name="AutoShape 7"/>
          <p:cNvCxnSpPr>
            <a:cxnSpLocks noChangeShapeType="1"/>
          </p:cNvCxnSpPr>
          <p:nvPr/>
        </p:nvCxnSpPr>
        <p:spPr bwMode="auto">
          <a:xfrm rot="10800000" flipH="1">
            <a:off x="3431039" y="1640885"/>
            <a:ext cx="627290" cy="188913"/>
          </a:xfrm>
          <a:prstGeom prst="curvedConnector4">
            <a:avLst>
              <a:gd name="adj1" fmla="val -31236"/>
              <a:gd name="adj2" fmla="val 221009"/>
            </a:avLst>
          </a:prstGeom>
          <a:noFill/>
          <a:ln w="25400">
            <a:solidFill>
              <a:srgbClr val="003300"/>
            </a:solidFill>
            <a:prstDash val="sysDot"/>
            <a:round/>
            <a:headEnd/>
            <a:tailEnd type="triangle" w="med" len="med"/>
          </a:ln>
        </p:spPr>
      </p:cxnSp>
      <p:sp>
        <p:nvSpPr>
          <p:cNvPr id="92" name="Text Box 8"/>
          <p:cNvSpPr txBox="1">
            <a:spLocks noChangeArrowheads="1"/>
          </p:cNvSpPr>
          <p:nvPr/>
        </p:nvSpPr>
        <p:spPr bwMode="auto">
          <a:xfrm>
            <a:off x="2603724" y="1186858"/>
            <a:ext cx="810894" cy="297083"/>
          </a:xfrm>
          <a:prstGeom prst="rect">
            <a:avLst/>
          </a:prstGeom>
          <a:noFill/>
          <a:ln w="9525">
            <a:noFill/>
            <a:miter lim="800000"/>
            <a:headEnd/>
            <a:tailEnd/>
          </a:ln>
        </p:spPr>
        <p:txBody>
          <a:bodyPr wrap="none" lIns="80851" tIns="40425" rIns="80851" bIns="40425">
            <a:spAutoFit/>
          </a:bodyPr>
          <a:lstStyle/>
          <a:p>
            <a:r>
              <a:rPr lang="en-US" sz="1400" b="1" u="sng" dirty="0">
                <a:solidFill>
                  <a:srgbClr val="006600"/>
                </a:solidFill>
                <a:latin typeface="Arial Unicode MS" pitchFamily="34" charset="-128"/>
                <a:ea typeface="Arial Unicode MS" pitchFamily="34" charset="-128"/>
                <a:cs typeface="Arial Unicode MS" pitchFamily="34" charset="-128"/>
              </a:rPr>
              <a:t>Validate</a:t>
            </a:r>
          </a:p>
        </p:txBody>
      </p:sp>
      <p:cxnSp>
        <p:nvCxnSpPr>
          <p:cNvPr id="93" name="AutoShape 10"/>
          <p:cNvCxnSpPr>
            <a:cxnSpLocks noChangeShapeType="1"/>
          </p:cNvCxnSpPr>
          <p:nvPr/>
        </p:nvCxnSpPr>
        <p:spPr bwMode="auto">
          <a:xfrm rot="10800000">
            <a:off x="3431039" y="1829797"/>
            <a:ext cx="278947" cy="1339850"/>
          </a:xfrm>
          <a:prstGeom prst="curvedConnector3">
            <a:avLst>
              <a:gd name="adj1" fmla="val 746586"/>
            </a:avLst>
          </a:prstGeom>
          <a:noFill/>
          <a:ln w="25400">
            <a:solidFill>
              <a:schemeClr val="accent2"/>
            </a:solidFill>
            <a:prstDash val="dash"/>
            <a:round/>
            <a:headEnd type="triangle" w="med" len="med"/>
            <a:tailEnd type="triangle" w="med" len="med"/>
          </a:ln>
        </p:spPr>
      </p:cxnSp>
      <p:cxnSp>
        <p:nvCxnSpPr>
          <p:cNvPr id="94" name="AutoShape 11"/>
          <p:cNvCxnSpPr>
            <a:cxnSpLocks noChangeShapeType="1"/>
          </p:cNvCxnSpPr>
          <p:nvPr/>
        </p:nvCxnSpPr>
        <p:spPr bwMode="auto">
          <a:xfrm flipV="1">
            <a:off x="4387622" y="1829797"/>
            <a:ext cx="297996" cy="1339850"/>
          </a:xfrm>
          <a:prstGeom prst="curvedConnector3">
            <a:avLst>
              <a:gd name="adj1" fmla="val 663635"/>
            </a:avLst>
          </a:prstGeom>
          <a:noFill/>
          <a:ln w="25400">
            <a:solidFill>
              <a:schemeClr val="accent4"/>
            </a:solidFill>
            <a:round/>
            <a:headEnd/>
            <a:tailEnd type="triangle" w="med" len="med"/>
          </a:ln>
        </p:spPr>
      </p:cxnSp>
      <p:cxnSp>
        <p:nvCxnSpPr>
          <p:cNvPr id="96" name="AutoShape 14"/>
          <p:cNvCxnSpPr>
            <a:cxnSpLocks noChangeShapeType="1"/>
          </p:cNvCxnSpPr>
          <p:nvPr/>
        </p:nvCxnSpPr>
        <p:spPr bwMode="auto">
          <a:xfrm flipH="1" flipV="1">
            <a:off x="4051521" y="4422185"/>
            <a:ext cx="586469" cy="188913"/>
          </a:xfrm>
          <a:prstGeom prst="curvedConnector4">
            <a:avLst>
              <a:gd name="adj1" fmla="val -33412"/>
              <a:gd name="adj2" fmla="val 221009"/>
            </a:avLst>
          </a:prstGeom>
          <a:noFill/>
          <a:ln w="25400">
            <a:solidFill>
              <a:schemeClr val="tx2"/>
            </a:solidFill>
            <a:prstDash val="sysDot"/>
            <a:round/>
            <a:headEnd/>
            <a:tailEnd type="triangle" w="med" len="med"/>
          </a:ln>
        </p:spPr>
      </p:cxnSp>
      <p:cxnSp>
        <p:nvCxnSpPr>
          <p:cNvPr id="97" name="AutoShape 16"/>
          <p:cNvCxnSpPr>
            <a:cxnSpLocks noChangeShapeType="1"/>
          </p:cNvCxnSpPr>
          <p:nvPr/>
        </p:nvCxnSpPr>
        <p:spPr bwMode="auto">
          <a:xfrm flipH="1" flipV="1">
            <a:off x="4379454" y="3161709"/>
            <a:ext cx="229960" cy="2751138"/>
          </a:xfrm>
          <a:prstGeom prst="curvedConnector3">
            <a:avLst>
              <a:gd name="adj1" fmla="val -797648"/>
            </a:avLst>
          </a:prstGeom>
          <a:noFill/>
          <a:ln w="25400">
            <a:solidFill>
              <a:schemeClr val="accent4"/>
            </a:solidFill>
            <a:round/>
            <a:headEnd/>
            <a:tailEnd type="triangle" w="med" len="med"/>
          </a:ln>
        </p:spPr>
      </p:cxnSp>
      <p:cxnSp>
        <p:nvCxnSpPr>
          <p:cNvPr id="98" name="AutoShape 17"/>
          <p:cNvCxnSpPr>
            <a:cxnSpLocks noChangeShapeType="1"/>
          </p:cNvCxnSpPr>
          <p:nvPr/>
        </p:nvCxnSpPr>
        <p:spPr bwMode="auto">
          <a:xfrm flipV="1">
            <a:off x="4617582" y="1829799"/>
            <a:ext cx="68036" cy="4090988"/>
          </a:xfrm>
          <a:prstGeom prst="curvedConnector3">
            <a:avLst>
              <a:gd name="adj1" fmla="val 6519105"/>
            </a:avLst>
          </a:prstGeom>
          <a:noFill/>
          <a:ln w="25400">
            <a:solidFill>
              <a:schemeClr val="accent4"/>
            </a:solidFill>
            <a:round/>
            <a:headEnd/>
            <a:tailEnd type="triangle" w="med" len="med"/>
          </a:ln>
        </p:spPr>
      </p:cxnSp>
      <p:cxnSp>
        <p:nvCxnSpPr>
          <p:cNvPr id="95" name="AutoShape 12"/>
          <p:cNvCxnSpPr>
            <a:cxnSpLocks noChangeShapeType="1"/>
          </p:cNvCxnSpPr>
          <p:nvPr/>
        </p:nvCxnSpPr>
        <p:spPr bwMode="auto">
          <a:xfrm flipH="1" flipV="1">
            <a:off x="4048803" y="2980735"/>
            <a:ext cx="338819" cy="188913"/>
          </a:xfrm>
          <a:prstGeom prst="curvedConnector4">
            <a:avLst>
              <a:gd name="adj1" fmla="val -57833"/>
              <a:gd name="adj2" fmla="val 221009"/>
            </a:avLst>
          </a:prstGeom>
          <a:noFill/>
          <a:ln w="25400">
            <a:solidFill>
              <a:schemeClr val="tx2"/>
            </a:solidFill>
            <a:prstDash val="sysDot"/>
            <a:round/>
            <a:headEnd/>
            <a:tailEnd type="triangle" w="med" len="med"/>
          </a:ln>
        </p:spPr>
      </p:cxnSp>
      <p:cxnSp>
        <p:nvCxnSpPr>
          <p:cNvPr id="99" name="AutoShape 18"/>
          <p:cNvCxnSpPr>
            <a:cxnSpLocks noChangeShapeType="1"/>
          </p:cNvCxnSpPr>
          <p:nvPr/>
        </p:nvCxnSpPr>
        <p:spPr bwMode="auto">
          <a:xfrm rot="10800000" flipH="1">
            <a:off x="3465053" y="3169647"/>
            <a:ext cx="244929" cy="1441450"/>
          </a:xfrm>
          <a:prstGeom prst="curvedConnector3">
            <a:avLst>
              <a:gd name="adj1" fmla="val -751247"/>
            </a:avLst>
          </a:prstGeom>
          <a:noFill/>
          <a:ln w="25400">
            <a:solidFill>
              <a:schemeClr val="accent2"/>
            </a:solidFill>
            <a:prstDash val="dash"/>
            <a:round/>
            <a:headEnd type="triangle" w="med" len="med"/>
            <a:tailEnd type="triangle" w="med" len="med"/>
          </a:ln>
        </p:spPr>
      </p:cxnSp>
      <p:sp>
        <p:nvSpPr>
          <p:cNvPr id="100" name="Text Box 21"/>
          <p:cNvSpPr txBox="1">
            <a:spLocks noChangeArrowheads="1"/>
          </p:cNvSpPr>
          <p:nvPr/>
        </p:nvSpPr>
        <p:spPr bwMode="auto">
          <a:xfrm>
            <a:off x="2533021" y="3697607"/>
            <a:ext cx="1565909" cy="297083"/>
          </a:xfrm>
          <a:prstGeom prst="rect">
            <a:avLst/>
          </a:prstGeom>
          <a:noFill/>
          <a:ln w="9525">
            <a:noFill/>
            <a:miter lim="800000"/>
            <a:headEnd/>
            <a:tailEnd/>
          </a:ln>
        </p:spPr>
        <p:txBody>
          <a:bodyPr wrap="none" lIns="80851" tIns="40425" rIns="80851" bIns="40425">
            <a:spAutoFit/>
          </a:bodyPr>
          <a:lstStyle/>
          <a:p>
            <a:pPr algn="ctr"/>
            <a:r>
              <a:rPr lang="en-US" sz="1400" dirty="0">
                <a:latin typeface="Arial Unicode MS" pitchFamily="34" charset="-128"/>
                <a:ea typeface="Arial Unicode MS" pitchFamily="34" charset="-128"/>
                <a:cs typeface="Arial Unicode MS" pitchFamily="34" charset="-128"/>
              </a:rPr>
              <a:t>Embedded Coder</a:t>
            </a:r>
          </a:p>
        </p:txBody>
      </p:sp>
      <p:sp>
        <p:nvSpPr>
          <p:cNvPr id="101" name="Text Box 4"/>
          <p:cNvSpPr txBox="1">
            <a:spLocks noChangeArrowheads="1"/>
          </p:cNvSpPr>
          <p:nvPr/>
        </p:nvSpPr>
        <p:spPr bwMode="auto">
          <a:xfrm>
            <a:off x="-70436" y="2869812"/>
            <a:ext cx="2183546" cy="732221"/>
          </a:xfrm>
          <a:prstGeom prst="rect">
            <a:avLst/>
          </a:prstGeom>
          <a:noFill/>
          <a:ln w="9525">
            <a:noFill/>
            <a:miter lim="800000"/>
            <a:headEnd/>
            <a:tailEnd/>
          </a:ln>
        </p:spPr>
        <p:txBody>
          <a:bodyPr wrap="none" lIns="85058" tIns="42530" rIns="85058" bIns="42530">
            <a:spAutoFit/>
          </a:bodyPr>
          <a:lstStyle/>
          <a:p>
            <a:pPr algn="ctr"/>
            <a:r>
              <a:rPr lang="en-US" sz="1400" b="1" u="sng" dirty="0">
                <a:solidFill>
                  <a:schemeClr val="accent2"/>
                </a:solidFill>
                <a:latin typeface="Arial Unicode MS" pitchFamily="34" charset="-128"/>
                <a:ea typeface="Arial Unicode MS" pitchFamily="34" charset="-128"/>
                <a:cs typeface="Arial Unicode MS" pitchFamily="34" charset="-128"/>
              </a:rPr>
              <a:t>Trace</a:t>
            </a:r>
          </a:p>
          <a:p>
            <a:pPr algn="ctr"/>
            <a:r>
              <a:rPr lang="en-US" sz="1400" dirty="0" smtClean="0">
                <a:solidFill>
                  <a:schemeClr val="accent2"/>
                </a:solidFill>
                <a:latin typeface="Arial Unicode MS" pitchFamily="34" charset="-128"/>
                <a:ea typeface="Arial Unicode MS" pitchFamily="34" charset="-128"/>
                <a:cs typeface="Arial Unicode MS" pitchFamily="34" charset="-128"/>
              </a:rPr>
              <a:t>Embedded Coder</a:t>
            </a:r>
          </a:p>
          <a:p>
            <a:pPr algn="ctr"/>
            <a:r>
              <a:rPr lang="en-US" sz="1400" dirty="0" smtClean="0">
                <a:solidFill>
                  <a:schemeClr val="accent2"/>
                </a:solidFill>
                <a:latin typeface="Arial Unicode MS" pitchFamily="34" charset="-128"/>
                <a:ea typeface="Arial Unicode MS" pitchFamily="34" charset="-128"/>
                <a:cs typeface="Arial Unicode MS" pitchFamily="34" charset="-128"/>
              </a:rPr>
              <a:t>Simulink </a:t>
            </a:r>
            <a:r>
              <a:rPr lang="en-US" sz="1400" dirty="0">
                <a:solidFill>
                  <a:schemeClr val="accent2"/>
                </a:solidFill>
                <a:latin typeface="Arial Unicode MS" pitchFamily="34" charset="-128"/>
                <a:ea typeface="Arial Unicode MS" pitchFamily="34" charset="-128"/>
                <a:cs typeface="Arial Unicode MS" pitchFamily="34" charset="-128"/>
              </a:rPr>
              <a:t>Code </a:t>
            </a:r>
            <a:r>
              <a:rPr lang="en-US" sz="1400" dirty="0" smtClean="0">
                <a:solidFill>
                  <a:schemeClr val="accent2"/>
                </a:solidFill>
                <a:latin typeface="Arial Unicode MS" pitchFamily="34" charset="-128"/>
                <a:ea typeface="Arial Unicode MS" pitchFamily="34" charset="-128"/>
                <a:cs typeface="Arial Unicode MS" pitchFamily="34" charset="-128"/>
              </a:rPr>
              <a:t>Inspector*</a:t>
            </a:r>
            <a:endParaRPr lang="en-US" sz="1400" i="1" dirty="0">
              <a:solidFill>
                <a:schemeClr val="accent2"/>
              </a:solidFill>
              <a:latin typeface="Arial Unicode MS" pitchFamily="34" charset="-128"/>
              <a:ea typeface="Arial Unicode MS" pitchFamily="34" charset="-128"/>
              <a:cs typeface="Arial Unicode MS" pitchFamily="34" charset="-128"/>
            </a:endParaRPr>
          </a:p>
        </p:txBody>
      </p:sp>
      <p:sp>
        <p:nvSpPr>
          <p:cNvPr id="103" name="Text Box 5"/>
          <p:cNvSpPr txBox="1">
            <a:spLocks noChangeArrowheads="1"/>
          </p:cNvSpPr>
          <p:nvPr/>
        </p:nvSpPr>
        <p:spPr bwMode="auto">
          <a:xfrm>
            <a:off x="100168" y="1629264"/>
            <a:ext cx="1839621" cy="727970"/>
          </a:xfrm>
          <a:prstGeom prst="rect">
            <a:avLst/>
          </a:prstGeom>
          <a:noFill/>
          <a:ln w="9525">
            <a:noFill/>
            <a:miter lim="800000"/>
            <a:headEnd/>
            <a:tailEnd/>
          </a:ln>
        </p:spPr>
        <p:txBody>
          <a:bodyPr wrap="square" lIns="80851" tIns="40425" rIns="80851" bIns="40425">
            <a:spAutoFit/>
          </a:bodyPr>
          <a:lstStyle/>
          <a:p>
            <a:pPr algn="ctr"/>
            <a:r>
              <a:rPr lang="en-US" sz="1400" b="1" u="sng" dirty="0">
                <a:solidFill>
                  <a:schemeClr val="accent2"/>
                </a:solidFill>
                <a:latin typeface="Arial Unicode MS" pitchFamily="34" charset="-128"/>
                <a:ea typeface="Arial Unicode MS" pitchFamily="34" charset="-128"/>
                <a:cs typeface="Arial Unicode MS" pitchFamily="34" charset="-128"/>
              </a:rPr>
              <a:t>Trace</a:t>
            </a:r>
            <a:endParaRPr lang="en-US" sz="1400" u="sng" dirty="0">
              <a:solidFill>
                <a:schemeClr val="accent2"/>
              </a:solidFill>
              <a:latin typeface="Arial Unicode MS" pitchFamily="34" charset="-128"/>
              <a:ea typeface="Arial Unicode MS" pitchFamily="34" charset="-128"/>
              <a:cs typeface="Arial Unicode MS" pitchFamily="34" charset="-128"/>
            </a:endParaRPr>
          </a:p>
          <a:p>
            <a:pPr algn="ctr"/>
            <a:r>
              <a:rPr lang="en-US" sz="1400" dirty="0">
                <a:solidFill>
                  <a:schemeClr val="accent2"/>
                </a:solidFill>
                <a:latin typeface="Arial Unicode MS" pitchFamily="34" charset="-128"/>
                <a:ea typeface="Arial Unicode MS" pitchFamily="34" charset="-128"/>
                <a:cs typeface="Arial Unicode MS" pitchFamily="34" charset="-128"/>
              </a:rPr>
              <a:t>SLVNV: </a:t>
            </a:r>
            <a:r>
              <a:rPr lang="en-US" sz="1400" i="1" dirty="0">
                <a:solidFill>
                  <a:schemeClr val="accent2"/>
                </a:solidFill>
                <a:latin typeface="Arial Unicode MS" pitchFamily="34" charset="-128"/>
                <a:ea typeface="Arial Unicode MS" pitchFamily="34" charset="-128"/>
                <a:cs typeface="Arial Unicode MS" pitchFamily="34" charset="-128"/>
              </a:rPr>
              <a:t>RMI</a:t>
            </a:r>
          </a:p>
          <a:p>
            <a:pPr algn="ctr"/>
            <a:r>
              <a:rPr lang="en-US" sz="1400" dirty="0">
                <a:solidFill>
                  <a:schemeClr val="accent2"/>
                </a:solidFill>
                <a:latin typeface="Arial Unicode MS" pitchFamily="34" charset="-128"/>
                <a:ea typeface="Arial Unicode MS" pitchFamily="34" charset="-128"/>
                <a:cs typeface="Arial Unicode MS" pitchFamily="34" charset="-128"/>
              </a:rPr>
              <a:t>SLRG: </a:t>
            </a:r>
            <a:r>
              <a:rPr lang="en-US" sz="1400" i="1" dirty="0">
                <a:solidFill>
                  <a:schemeClr val="accent2"/>
                </a:solidFill>
                <a:latin typeface="Arial Unicode MS" pitchFamily="34" charset="-128"/>
                <a:ea typeface="Arial Unicode MS" pitchFamily="34" charset="-128"/>
                <a:cs typeface="Arial Unicode MS" pitchFamily="34" charset="-128"/>
              </a:rPr>
              <a:t>SDD </a:t>
            </a:r>
            <a:r>
              <a:rPr lang="en-US" sz="1400" dirty="0">
                <a:solidFill>
                  <a:schemeClr val="accent2"/>
                </a:solidFill>
                <a:latin typeface="Arial Unicode MS" pitchFamily="34" charset="-128"/>
                <a:ea typeface="Arial Unicode MS" pitchFamily="34" charset="-128"/>
                <a:cs typeface="Arial Unicode MS" pitchFamily="34" charset="-128"/>
              </a:rPr>
              <a:t>*</a:t>
            </a:r>
          </a:p>
        </p:txBody>
      </p:sp>
      <p:sp>
        <p:nvSpPr>
          <p:cNvPr id="106" name="Text Box 3"/>
          <p:cNvSpPr txBox="1">
            <a:spLocks noChangeArrowheads="1"/>
          </p:cNvSpPr>
          <p:nvPr/>
        </p:nvSpPr>
        <p:spPr bwMode="auto">
          <a:xfrm>
            <a:off x="6821952" y="657421"/>
            <a:ext cx="2333747" cy="297083"/>
          </a:xfrm>
          <a:prstGeom prst="rect">
            <a:avLst/>
          </a:prstGeom>
          <a:noFill/>
          <a:ln w="9525">
            <a:noFill/>
            <a:miter lim="800000"/>
            <a:headEnd/>
            <a:tailEnd/>
          </a:ln>
        </p:spPr>
        <p:txBody>
          <a:bodyPr wrap="none" lIns="80851" tIns="40425" rIns="80851" bIns="40425">
            <a:spAutoFit/>
          </a:bodyPr>
          <a:lstStyle/>
          <a:p>
            <a:pPr algn="ctr"/>
            <a:r>
              <a:rPr lang="en-US" sz="1400" dirty="0">
                <a:solidFill>
                  <a:srgbClr val="000000"/>
                </a:solidFill>
                <a:latin typeface="Arial Unicode MS" pitchFamily="34" charset="-128"/>
                <a:ea typeface="Arial Unicode MS" pitchFamily="34" charset="-128"/>
                <a:cs typeface="Arial Unicode MS" pitchFamily="34" charset="-128"/>
              </a:rPr>
              <a:t>* </a:t>
            </a:r>
            <a:r>
              <a:rPr lang="en-US" sz="1400" dirty="0" smtClean="0">
                <a:solidFill>
                  <a:srgbClr val="000000"/>
                </a:solidFill>
                <a:latin typeface="Arial Unicode MS" pitchFamily="34" charset="-128"/>
                <a:ea typeface="Arial Unicode MS" pitchFamily="34" charset="-128"/>
                <a:cs typeface="Arial Unicode MS" pitchFamily="34" charset="-128"/>
              </a:rPr>
              <a:t>DO-178C </a:t>
            </a:r>
            <a:r>
              <a:rPr lang="en-US" sz="1400" dirty="0">
                <a:solidFill>
                  <a:srgbClr val="000000"/>
                </a:solidFill>
                <a:latin typeface="Arial Unicode MS" pitchFamily="34" charset="-128"/>
                <a:ea typeface="Arial Unicode MS" pitchFamily="34" charset="-128"/>
                <a:cs typeface="Arial Unicode MS" pitchFamily="34" charset="-128"/>
              </a:rPr>
              <a:t>Qualifiable Tool</a:t>
            </a:r>
          </a:p>
        </p:txBody>
      </p:sp>
      <p:sp>
        <p:nvSpPr>
          <p:cNvPr id="109" name="Text Box 22"/>
          <p:cNvSpPr txBox="1">
            <a:spLocks noChangeArrowheads="1"/>
          </p:cNvSpPr>
          <p:nvPr/>
        </p:nvSpPr>
        <p:spPr bwMode="auto">
          <a:xfrm>
            <a:off x="2743200" y="5112240"/>
            <a:ext cx="1229279" cy="297083"/>
          </a:xfrm>
          <a:prstGeom prst="rect">
            <a:avLst/>
          </a:prstGeom>
          <a:solidFill>
            <a:schemeClr val="bg1">
              <a:lumMod val="85000"/>
            </a:schemeClr>
          </a:solidFill>
          <a:ln w="9525">
            <a:noFill/>
            <a:miter lim="800000"/>
            <a:headEnd/>
            <a:tailEnd/>
          </a:ln>
        </p:spPr>
        <p:txBody>
          <a:bodyPr wrap="none" lIns="80851" tIns="40425" rIns="80851" bIns="40425">
            <a:spAutoFit/>
          </a:bodyPr>
          <a:lstStyle/>
          <a:p>
            <a:r>
              <a:rPr lang="en-US" sz="1400" dirty="0">
                <a:solidFill>
                  <a:srgbClr val="FF0000"/>
                </a:solidFill>
                <a:latin typeface="Arial Unicode MS" pitchFamily="34" charset="-128"/>
                <a:ea typeface="Arial Unicode MS" pitchFamily="34" charset="-128"/>
                <a:cs typeface="Arial Unicode MS" pitchFamily="34" charset="-128"/>
              </a:rPr>
              <a:t>Compiler/IDE</a:t>
            </a:r>
            <a:endParaRPr lang="en-US" sz="1400" i="1" dirty="0">
              <a:solidFill>
                <a:srgbClr val="FF0000"/>
              </a:solidFill>
              <a:latin typeface="Arial Unicode MS" pitchFamily="34" charset="-128"/>
              <a:ea typeface="Arial Unicode MS" pitchFamily="34" charset="-128"/>
              <a:cs typeface="Arial Unicode MS" pitchFamily="34" charset="-128"/>
            </a:endParaRPr>
          </a:p>
        </p:txBody>
      </p:sp>
      <p:cxnSp>
        <p:nvCxnSpPr>
          <p:cNvPr id="113" name="AutoShape 15"/>
          <p:cNvCxnSpPr>
            <a:cxnSpLocks noChangeShapeType="1"/>
            <a:stCxn id="116" idx="2"/>
          </p:cNvCxnSpPr>
          <p:nvPr/>
        </p:nvCxnSpPr>
        <p:spPr bwMode="auto">
          <a:xfrm flipH="1">
            <a:off x="4042003" y="4729328"/>
            <a:ext cx="1558" cy="1002546"/>
          </a:xfrm>
          <a:prstGeom prst="straightConnector1">
            <a:avLst/>
          </a:prstGeom>
          <a:noFill/>
          <a:ln w="25400">
            <a:solidFill>
              <a:schemeClr val="tx1"/>
            </a:solidFill>
            <a:round/>
            <a:headEnd/>
            <a:tailEnd type="triangle" w="med" len="med"/>
          </a:ln>
        </p:spPr>
      </p:cxnSp>
      <p:sp>
        <p:nvSpPr>
          <p:cNvPr id="114" name="Text Box 23"/>
          <p:cNvSpPr txBox="1">
            <a:spLocks noChangeArrowheads="1"/>
          </p:cNvSpPr>
          <p:nvPr/>
        </p:nvSpPr>
        <p:spPr bwMode="auto">
          <a:xfrm>
            <a:off x="3433158" y="1640885"/>
            <a:ext cx="1252460" cy="313666"/>
          </a:xfrm>
          <a:prstGeom prst="rect">
            <a:avLst/>
          </a:prstGeom>
          <a:solidFill>
            <a:srgbClr val="8DB0FF"/>
          </a:solidFill>
          <a:ln w="9525">
            <a:solidFill>
              <a:schemeClr val="tx1"/>
            </a:solidFill>
            <a:miter lim="800000"/>
            <a:headEnd/>
            <a:tailEnd/>
          </a:ln>
        </p:spPr>
        <p:txBody>
          <a:bodyPr wrap="square" lIns="18288" tIns="36576" rIns="18288" bIns="40425" anchor="ctr" anchorCtr="0">
            <a:noAutofit/>
          </a:bodyPr>
          <a:lstStyle/>
          <a:p>
            <a:pPr algn="ctr"/>
            <a:r>
              <a:rPr lang="en-US" sz="1400" dirty="0">
                <a:latin typeface="Arial Unicode MS" pitchFamily="34" charset="-128"/>
                <a:ea typeface="Arial Unicode MS" pitchFamily="34" charset="-128"/>
                <a:cs typeface="Arial Unicode MS" pitchFamily="34" charset="-128"/>
              </a:rPr>
              <a:t>Requirements</a:t>
            </a:r>
          </a:p>
        </p:txBody>
      </p:sp>
      <p:sp>
        <p:nvSpPr>
          <p:cNvPr id="115" name="Text Box 24"/>
          <p:cNvSpPr txBox="1">
            <a:spLocks noChangeArrowheads="1"/>
          </p:cNvSpPr>
          <p:nvPr/>
        </p:nvSpPr>
        <p:spPr bwMode="auto">
          <a:xfrm>
            <a:off x="3711143" y="2980735"/>
            <a:ext cx="665239" cy="317879"/>
          </a:xfrm>
          <a:prstGeom prst="rect">
            <a:avLst/>
          </a:prstGeom>
          <a:solidFill>
            <a:srgbClr val="8DB0FF"/>
          </a:solidFill>
          <a:ln w="9525">
            <a:solidFill>
              <a:schemeClr val="tx1"/>
            </a:solidFill>
            <a:miter lim="800000"/>
            <a:headEnd/>
            <a:tailEnd/>
          </a:ln>
        </p:spPr>
        <p:txBody>
          <a:bodyPr wrap="square" lIns="18288" tIns="36576" rIns="18288" bIns="40425" anchor="ctr" anchorCtr="0">
            <a:noAutofit/>
          </a:bodyPr>
          <a:lstStyle/>
          <a:p>
            <a:pPr algn="ctr"/>
            <a:r>
              <a:rPr lang="en-US" sz="1400" dirty="0">
                <a:latin typeface="Arial Unicode MS" pitchFamily="34" charset="-128"/>
                <a:ea typeface="Arial Unicode MS" pitchFamily="34" charset="-128"/>
                <a:cs typeface="Arial Unicode MS" pitchFamily="34" charset="-128"/>
              </a:rPr>
              <a:t>Model</a:t>
            </a:r>
          </a:p>
        </p:txBody>
      </p:sp>
      <p:sp>
        <p:nvSpPr>
          <p:cNvPr id="116" name="Text Box 25"/>
          <p:cNvSpPr txBox="1">
            <a:spLocks noChangeArrowheads="1"/>
          </p:cNvSpPr>
          <p:nvPr/>
        </p:nvSpPr>
        <p:spPr bwMode="auto">
          <a:xfrm>
            <a:off x="3456739" y="4412498"/>
            <a:ext cx="1173643" cy="316830"/>
          </a:xfrm>
          <a:prstGeom prst="rect">
            <a:avLst/>
          </a:prstGeom>
          <a:solidFill>
            <a:srgbClr val="8DB0FF"/>
          </a:solidFill>
          <a:ln w="9525">
            <a:solidFill>
              <a:schemeClr val="tx1"/>
            </a:solidFill>
            <a:miter lim="800000"/>
            <a:headEnd/>
            <a:tailEnd/>
          </a:ln>
        </p:spPr>
        <p:txBody>
          <a:bodyPr wrap="square" lIns="18288" tIns="36576" rIns="18288" bIns="40425" anchor="ctr" anchorCtr="0">
            <a:noAutofit/>
          </a:bodyPr>
          <a:lstStyle/>
          <a:p>
            <a:pPr algn="ctr"/>
            <a:r>
              <a:rPr lang="en-US" sz="1400" dirty="0">
                <a:latin typeface="Arial Unicode MS" pitchFamily="34" charset="-128"/>
                <a:ea typeface="Arial Unicode MS" pitchFamily="34" charset="-128"/>
                <a:cs typeface="Arial Unicode MS" pitchFamily="34" charset="-128"/>
              </a:rPr>
              <a:t>Source Code</a:t>
            </a:r>
          </a:p>
        </p:txBody>
      </p:sp>
      <p:sp>
        <p:nvSpPr>
          <p:cNvPr id="117" name="Text Box 26"/>
          <p:cNvSpPr txBox="1">
            <a:spLocks noChangeArrowheads="1"/>
          </p:cNvSpPr>
          <p:nvPr/>
        </p:nvSpPr>
        <p:spPr bwMode="auto">
          <a:xfrm>
            <a:off x="3484104" y="5731874"/>
            <a:ext cx="1128134" cy="304779"/>
          </a:xfrm>
          <a:prstGeom prst="rect">
            <a:avLst/>
          </a:prstGeom>
          <a:solidFill>
            <a:srgbClr val="8DB0FF"/>
          </a:solidFill>
          <a:ln w="9525">
            <a:solidFill>
              <a:schemeClr val="tx1"/>
            </a:solidFill>
            <a:miter lim="800000"/>
            <a:headEnd/>
            <a:tailEnd/>
          </a:ln>
        </p:spPr>
        <p:txBody>
          <a:bodyPr wrap="square" lIns="18288" tIns="36576" rIns="18288" bIns="40425" anchor="ctr" anchorCtr="0">
            <a:noAutofit/>
          </a:bodyPr>
          <a:lstStyle/>
          <a:p>
            <a:pPr algn="ctr"/>
            <a:r>
              <a:rPr lang="en-US" sz="1400" dirty="0">
                <a:latin typeface="Arial Unicode MS" pitchFamily="34" charset="-128"/>
                <a:ea typeface="Arial Unicode MS" pitchFamily="34" charset="-128"/>
                <a:cs typeface="Arial Unicode MS" pitchFamily="34" charset="-128"/>
              </a:rPr>
              <a:t>Object Code</a:t>
            </a:r>
          </a:p>
        </p:txBody>
      </p:sp>
      <p:sp>
        <p:nvSpPr>
          <p:cNvPr id="118" name="Text Box 19"/>
          <p:cNvSpPr txBox="1">
            <a:spLocks noChangeArrowheads="1"/>
          </p:cNvSpPr>
          <p:nvPr/>
        </p:nvSpPr>
        <p:spPr bwMode="auto">
          <a:xfrm>
            <a:off x="2853624" y="2097999"/>
            <a:ext cx="1251721" cy="727970"/>
          </a:xfrm>
          <a:prstGeom prst="rect">
            <a:avLst/>
          </a:prstGeom>
          <a:noFill/>
          <a:ln w="9525">
            <a:noFill/>
            <a:miter lim="800000"/>
            <a:headEnd/>
            <a:tailEnd/>
          </a:ln>
        </p:spPr>
        <p:txBody>
          <a:bodyPr wrap="none" lIns="80851" tIns="40425" rIns="80851" bIns="40425">
            <a:spAutoFit/>
          </a:bodyPr>
          <a:lstStyle/>
          <a:p>
            <a:pPr algn="ctr"/>
            <a:r>
              <a:rPr lang="en-US" sz="1400" dirty="0">
                <a:latin typeface="Arial Unicode MS" pitchFamily="34" charset="-128"/>
                <a:ea typeface="Arial Unicode MS" pitchFamily="34" charset="-128"/>
                <a:cs typeface="Arial Unicode MS" pitchFamily="34" charset="-128"/>
              </a:rPr>
              <a:t>Simulink</a:t>
            </a:r>
          </a:p>
          <a:p>
            <a:pPr algn="ctr"/>
            <a:r>
              <a:rPr lang="en-US" sz="1400" dirty="0">
                <a:latin typeface="Arial Unicode MS" pitchFamily="34" charset="-128"/>
                <a:ea typeface="Arial Unicode MS" pitchFamily="34" charset="-128"/>
                <a:cs typeface="Arial Unicode MS" pitchFamily="34" charset="-128"/>
              </a:rPr>
              <a:t>Stateflow</a:t>
            </a:r>
          </a:p>
          <a:p>
            <a:pPr algn="ctr"/>
            <a:r>
              <a:rPr lang="en-US" sz="1400" dirty="0">
                <a:latin typeface="Arial Unicode MS" pitchFamily="34" charset="-128"/>
                <a:ea typeface="Arial Unicode MS" pitchFamily="34" charset="-128"/>
                <a:cs typeface="Arial Unicode MS" pitchFamily="34" charset="-128"/>
              </a:rPr>
              <a:t>SLRG: </a:t>
            </a:r>
            <a:r>
              <a:rPr lang="en-US" sz="1400" i="1" dirty="0">
                <a:latin typeface="Arial Unicode MS" pitchFamily="34" charset="-128"/>
                <a:ea typeface="Arial Unicode MS" pitchFamily="34" charset="-128"/>
                <a:cs typeface="Arial Unicode MS" pitchFamily="34" charset="-128"/>
              </a:rPr>
              <a:t>SDD </a:t>
            </a:r>
            <a:r>
              <a:rPr lang="en-US" sz="1400" dirty="0">
                <a:latin typeface="Arial Unicode MS" pitchFamily="34" charset="-128"/>
                <a:ea typeface="Arial Unicode MS" pitchFamily="34" charset="-128"/>
                <a:cs typeface="Arial Unicode MS" pitchFamily="34" charset="-128"/>
              </a:rPr>
              <a:t>*</a:t>
            </a:r>
            <a:endParaRPr lang="en-US" sz="1400" i="1" dirty="0">
              <a:latin typeface="Arial Unicode MS" pitchFamily="34" charset="-128"/>
              <a:ea typeface="Arial Unicode MS" pitchFamily="34" charset="-128"/>
              <a:cs typeface="Arial Unicode MS" pitchFamily="34" charset="-128"/>
            </a:endParaRPr>
          </a:p>
        </p:txBody>
      </p:sp>
      <p:sp>
        <p:nvSpPr>
          <p:cNvPr id="122" name="TextBox 121"/>
          <p:cNvSpPr txBox="1"/>
          <p:nvPr/>
        </p:nvSpPr>
        <p:spPr>
          <a:xfrm>
            <a:off x="-21230" y="4011067"/>
            <a:ext cx="2094711" cy="2846933"/>
          </a:xfrm>
          <a:prstGeom prst="rect">
            <a:avLst/>
          </a:prstGeom>
          <a:noFill/>
        </p:spPr>
        <p:txBody>
          <a:bodyPr wrap="square" lIns="139144" tIns="69572" rIns="139144" bIns="69572" rtlCol="0">
            <a:spAutoFit/>
          </a:bodyPr>
          <a:lstStyle/>
          <a:p>
            <a:r>
              <a:rPr lang="en-US" sz="1100" u="sng" dirty="0">
                <a:latin typeface="Arial Unicode MS" pitchFamily="34" charset="-128"/>
                <a:ea typeface="Arial Unicode MS" pitchFamily="34" charset="-128"/>
                <a:cs typeface="Arial Unicode MS" pitchFamily="34" charset="-128"/>
              </a:rPr>
              <a:t>Abbreviations</a:t>
            </a:r>
          </a:p>
          <a:p>
            <a:r>
              <a:rPr lang="en-US" sz="1100" dirty="0">
                <a:latin typeface="Arial Unicode MS" pitchFamily="34" charset="-128"/>
                <a:ea typeface="Arial Unicode MS" pitchFamily="34" charset="-128"/>
                <a:cs typeface="Arial Unicode MS" pitchFamily="34" charset="-128"/>
              </a:rPr>
              <a:t>SL: Simulink</a:t>
            </a:r>
          </a:p>
          <a:p>
            <a:r>
              <a:rPr lang="en-US" sz="1100" dirty="0">
                <a:latin typeface="Arial Unicode MS" pitchFamily="34" charset="-128"/>
                <a:ea typeface="Arial Unicode MS" pitchFamily="34" charset="-128"/>
                <a:cs typeface="Arial Unicode MS" pitchFamily="34" charset="-128"/>
              </a:rPr>
              <a:t>SLVNV: Simulink Verification and Validation</a:t>
            </a:r>
          </a:p>
          <a:p>
            <a:r>
              <a:rPr lang="en-US" sz="1100" dirty="0">
                <a:latin typeface="Arial Unicode MS" pitchFamily="34" charset="-128"/>
                <a:ea typeface="Arial Unicode MS" pitchFamily="34" charset="-128"/>
                <a:cs typeface="Arial Unicode MS" pitchFamily="34" charset="-128"/>
              </a:rPr>
              <a:t>RMI: Requirements Management Interface</a:t>
            </a:r>
          </a:p>
          <a:p>
            <a:r>
              <a:rPr lang="en-US" sz="1100" dirty="0">
                <a:latin typeface="Arial Unicode MS" pitchFamily="34" charset="-128"/>
                <a:ea typeface="Arial Unicode MS" pitchFamily="34" charset="-128"/>
                <a:cs typeface="Arial Unicode MS" pitchFamily="34" charset="-128"/>
              </a:rPr>
              <a:t>SDD: System Design Description</a:t>
            </a:r>
          </a:p>
          <a:p>
            <a:r>
              <a:rPr lang="en-US" sz="1100" dirty="0">
                <a:latin typeface="Arial Unicode MS" pitchFamily="34" charset="-128"/>
                <a:ea typeface="Arial Unicode MS" pitchFamily="34" charset="-128"/>
                <a:cs typeface="Arial Unicode MS" pitchFamily="34" charset="-128"/>
              </a:rPr>
              <a:t>SLDV: Simulink Design Verifier</a:t>
            </a:r>
          </a:p>
          <a:p>
            <a:r>
              <a:rPr lang="en-US" sz="1100" dirty="0">
                <a:latin typeface="Arial Unicode MS" pitchFamily="34" charset="-128"/>
                <a:ea typeface="Arial Unicode MS" pitchFamily="34" charset="-128"/>
                <a:cs typeface="Arial Unicode MS" pitchFamily="34" charset="-128"/>
              </a:rPr>
              <a:t>SLRG: Simulink Report Generator</a:t>
            </a:r>
          </a:p>
          <a:p>
            <a:r>
              <a:rPr lang="en-US" sz="1100" dirty="0">
                <a:latin typeface="Arial Unicode MS" pitchFamily="34" charset="-128"/>
                <a:ea typeface="Arial Unicode MS" pitchFamily="34" charset="-128"/>
                <a:cs typeface="Arial Unicode MS" pitchFamily="34" charset="-128"/>
              </a:rPr>
              <a:t>PS: Polyspace</a:t>
            </a:r>
          </a:p>
          <a:p>
            <a:r>
              <a:rPr lang="en-US" sz="1100" dirty="0">
                <a:latin typeface="Arial Unicode MS" pitchFamily="34" charset="-128"/>
                <a:ea typeface="Arial Unicode MS" pitchFamily="34" charset="-128"/>
                <a:cs typeface="Arial Unicode MS" pitchFamily="34" charset="-128"/>
              </a:rPr>
              <a:t>RTE: Run-Time Error</a:t>
            </a:r>
          </a:p>
          <a:p>
            <a:r>
              <a:rPr lang="en-US" sz="1100" dirty="0">
                <a:latin typeface="Arial Unicode MS" pitchFamily="34" charset="-128"/>
                <a:ea typeface="Arial Unicode MS" pitchFamily="34" charset="-128"/>
                <a:cs typeface="Arial Unicode MS" pitchFamily="34" charset="-128"/>
              </a:rPr>
              <a:t>EC: Embedded Coder</a:t>
            </a:r>
          </a:p>
          <a:p>
            <a:r>
              <a:rPr lang="en-US" sz="1100" dirty="0">
                <a:latin typeface="Arial Unicode MS" pitchFamily="34" charset="-128"/>
                <a:ea typeface="Arial Unicode MS" pitchFamily="34" charset="-128"/>
                <a:cs typeface="Arial Unicode MS" pitchFamily="34" charset="-128"/>
              </a:rPr>
              <a:t>PIL: Processor-in-the-Loop</a:t>
            </a:r>
          </a:p>
        </p:txBody>
      </p:sp>
      <p:sp>
        <p:nvSpPr>
          <p:cNvPr id="132" name="Text Box 6"/>
          <p:cNvSpPr txBox="1">
            <a:spLocks noChangeArrowheads="1"/>
          </p:cNvSpPr>
          <p:nvPr/>
        </p:nvSpPr>
        <p:spPr bwMode="auto">
          <a:xfrm>
            <a:off x="4800600" y="4412498"/>
            <a:ext cx="1327543" cy="732221"/>
          </a:xfrm>
          <a:prstGeom prst="rect">
            <a:avLst/>
          </a:prstGeom>
          <a:noFill/>
          <a:ln w="9525">
            <a:noFill/>
            <a:miter lim="800000"/>
            <a:headEnd/>
            <a:tailEnd/>
          </a:ln>
        </p:spPr>
        <p:txBody>
          <a:bodyPr wrap="none" lIns="85058" tIns="42530" rIns="85058" bIns="42530">
            <a:spAutoFit/>
          </a:bodyPr>
          <a:lstStyle/>
          <a:p>
            <a:pPr algn="ctr"/>
            <a:r>
              <a:rPr lang="en-US" sz="1400" b="1" u="sng" dirty="0">
                <a:solidFill>
                  <a:schemeClr val="accent4"/>
                </a:solidFill>
                <a:latin typeface="Arial Unicode MS" pitchFamily="34" charset="-128"/>
                <a:ea typeface="Arial Unicode MS" pitchFamily="34" charset="-128"/>
                <a:cs typeface="Arial Unicode MS" pitchFamily="34" charset="-128"/>
              </a:rPr>
              <a:t>Verify</a:t>
            </a:r>
          </a:p>
          <a:p>
            <a:pPr algn="ctr"/>
            <a:r>
              <a:rPr lang="en-US" sz="1400" dirty="0">
                <a:solidFill>
                  <a:schemeClr val="accent4"/>
                </a:solidFill>
                <a:latin typeface="Arial Unicode MS" pitchFamily="34" charset="-128"/>
                <a:ea typeface="Arial Unicode MS" pitchFamily="34" charset="-128"/>
                <a:cs typeface="Arial Unicode MS" pitchFamily="34" charset="-128"/>
              </a:rPr>
              <a:t>Simulink Code</a:t>
            </a:r>
          </a:p>
          <a:p>
            <a:pPr algn="ctr"/>
            <a:r>
              <a:rPr lang="en-US" sz="1400" dirty="0" smtClean="0">
                <a:solidFill>
                  <a:schemeClr val="accent4"/>
                </a:solidFill>
                <a:latin typeface="Arial Unicode MS" pitchFamily="34" charset="-128"/>
                <a:ea typeface="Arial Unicode MS" pitchFamily="34" charset="-128"/>
                <a:cs typeface="Arial Unicode MS" pitchFamily="34" charset="-128"/>
              </a:rPr>
              <a:t>Inspector*</a:t>
            </a:r>
            <a:endParaRPr lang="en-US" sz="1400" dirty="0">
              <a:solidFill>
                <a:schemeClr val="accent4"/>
              </a:solidFill>
              <a:latin typeface="Arial" charset="0"/>
              <a:ea typeface="Arial Unicode MS" pitchFamily="34" charset="-128"/>
              <a:cs typeface="Arial Unicode MS" pitchFamily="34" charset="-128"/>
            </a:endParaRPr>
          </a:p>
        </p:txBody>
      </p:sp>
      <p:sp>
        <p:nvSpPr>
          <p:cNvPr id="39" name="Rectangle 3"/>
          <p:cNvSpPr>
            <a:spLocks noGrp="1" noChangeArrowheads="1"/>
          </p:cNvSpPr>
          <p:nvPr>
            <p:ph type="title"/>
          </p:nvPr>
        </p:nvSpPr>
        <p:spPr>
          <a:xfrm>
            <a:off x="455613" y="381000"/>
            <a:ext cx="8382000" cy="603250"/>
          </a:xfrm>
        </p:spPr>
        <p:txBody>
          <a:bodyPr/>
          <a:lstStyle/>
          <a:p>
            <a:r>
              <a:rPr lang="en-US" dirty="0" smtClean="0"/>
              <a:t>Workflow Example with MBD</a:t>
            </a:r>
          </a:p>
        </p:txBody>
      </p:sp>
      <p:sp>
        <p:nvSpPr>
          <p:cNvPr id="44" name="Text Box 4"/>
          <p:cNvSpPr txBox="1">
            <a:spLocks noChangeArrowheads="1"/>
          </p:cNvSpPr>
          <p:nvPr/>
        </p:nvSpPr>
        <p:spPr bwMode="auto">
          <a:xfrm>
            <a:off x="1026125" y="3298614"/>
            <a:ext cx="628633" cy="301334"/>
          </a:xfrm>
          <a:prstGeom prst="rect">
            <a:avLst/>
          </a:prstGeom>
          <a:noFill/>
          <a:ln w="9525">
            <a:noFill/>
            <a:miter lim="800000"/>
            <a:headEnd/>
            <a:tailEnd/>
          </a:ln>
        </p:spPr>
        <p:txBody>
          <a:bodyPr wrap="none" lIns="85058" tIns="42530" rIns="85058" bIns="42530">
            <a:spAutoFit/>
          </a:bodyPr>
          <a:lstStyle/>
          <a:p>
            <a:pPr algn="ctr"/>
            <a:r>
              <a:rPr lang="en-US" sz="1400" b="1" u="sng" dirty="0" smtClean="0">
                <a:solidFill>
                  <a:schemeClr val="accent2"/>
                </a:solidFill>
                <a:latin typeface="Arial Unicode MS" pitchFamily="34" charset="-128"/>
                <a:ea typeface="Arial Unicode MS" pitchFamily="34" charset="-128"/>
                <a:cs typeface="Arial Unicode MS" pitchFamily="34" charset="-128"/>
              </a:rPr>
              <a:t>Trace</a:t>
            </a:r>
            <a:endParaRPr lang="en-US" sz="1400" i="1" dirty="0">
              <a:solidFill>
                <a:schemeClr val="accent2"/>
              </a:solidFill>
              <a:latin typeface="Arial Unicode MS" pitchFamily="34" charset="-128"/>
              <a:ea typeface="Arial Unicode MS" pitchFamily="34" charset="-128"/>
              <a:cs typeface="Arial Unicode MS" pitchFamily="34" charset="-128"/>
            </a:endParaRPr>
          </a:p>
        </p:txBody>
      </p:sp>
      <p:sp>
        <p:nvSpPr>
          <p:cNvPr id="45" name="Text Box 28"/>
          <p:cNvSpPr txBox="1">
            <a:spLocks noChangeArrowheads="1"/>
          </p:cNvSpPr>
          <p:nvPr/>
        </p:nvSpPr>
        <p:spPr bwMode="auto">
          <a:xfrm>
            <a:off x="4136111" y="3875293"/>
            <a:ext cx="1237293" cy="297083"/>
          </a:xfrm>
          <a:prstGeom prst="rect">
            <a:avLst/>
          </a:prstGeom>
          <a:noFill/>
          <a:ln w="9525">
            <a:noFill/>
            <a:miter lim="800000"/>
            <a:headEnd/>
            <a:tailEnd/>
          </a:ln>
        </p:spPr>
        <p:txBody>
          <a:bodyPr wrap="none" lIns="80851" tIns="40425" rIns="80851" bIns="40425">
            <a:spAutoFit/>
          </a:bodyPr>
          <a:lstStyle/>
          <a:p>
            <a:pPr algn="ctr"/>
            <a:r>
              <a:rPr lang="en-US" sz="1400" b="1" u="sng" dirty="0" smtClean="0">
                <a:solidFill>
                  <a:schemeClr val="tx2"/>
                </a:solidFill>
                <a:latin typeface="Arial Unicode MS" pitchFamily="34" charset="-128"/>
                <a:ea typeface="Arial Unicode MS" pitchFamily="34" charset="-128"/>
                <a:cs typeface="Arial Unicode MS" pitchFamily="34" charset="-128"/>
              </a:rPr>
              <a:t>Conformance</a:t>
            </a:r>
            <a:endParaRPr lang="en-US" sz="1400" dirty="0">
              <a:solidFill>
                <a:srgbClr val="00CC66"/>
              </a:solidFill>
              <a:latin typeface="Arial" charset="0"/>
              <a:ea typeface="Arial Unicode MS" pitchFamily="34" charset="-128"/>
              <a:cs typeface="Arial Unicode MS" pitchFamily="34" charset="-128"/>
            </a:endParaRPr>
          </a:p>
        </p:txBody>
      </p:sp>
      <p:sp>
        <p:nvSpPr>
          <p:cNvPr id="46" name="Text Box 5"/>
          <p:cNvSpPr txBox="1">
            <a:spLocks noChangeArrowheads="1"/>
          </p:cNvSpPr>
          <p:nvPr/>
        </p:nvSpPr>
        <p:spPr bwMode="auto">
          <a:xfrm>
            <a:off x="936920" y="2039992"/>
            <a:ext cx="807041" cy="297083"/>
          </a:xfrm>
          <a:prstGeom prst="rect">
            <a:avLst/>
          </a:prstGeom>
          <a:noFill/>
          <a:ln w="9525">
            <a:noFill/>
            <a:miter lim="800000"/>
            <a:headEnd/>
            <a:tailEnd/>
          </a:ln>
        </p:spPr>
        <p:txBody>
          <a:bodyPr wrap="square" lIns="80851" tIns="40425" rIns="80851" bIns="40425">
            <a:spAutoFit/>
          </a:bodyPr>
          <a:lstStyle/>
          <a:p>
            <a:pPr algn="ctr"/>
            <a:r>
              <a:rPr lang="en-US" sz="1400" b="1" u="sng" dirty="0" smtClean="0">
                <a:solidFill>
                  <a:schemeClr val="accent2"/>
                </a:solidFill>
                <a:latin typeface="Arial Unicode MS" pitchFamily="34" charset="-128"/>
                <a:ea typeface="Arial Unicode MS" pitchFamily="34" charset="-128"/>
                <a:cs typeface="Arial Unicode MS" pitchFamily="34" charset="-128"/>
              </a:rPr>
              <a:t>Trace</a:t>
            </a:r>
            <a:endParaRPr lang="en-US" sz="1400" dirty="0">
              <a:solidFill>
                <a:schemeClr val="accent2"/>
              </a:solidFill>
              <a:latin typeface="Arial Unicode MS" pitchFamily="34" charset="-128"/>
              <a:ea typeface="Arial Unicode MS" pitchFamily="34" charset="-128"/>
              <a:cs typeface="Arial Unicode MS" pitchFamily="34" charset="-128"/>
            </a:endParaRPr>
          </a:p>
        </p:txBody>
      </p:sp>
      <p:sp>
        <p:nvSpPr>
          <p:cNvPr id="47" name="Text Box 20"/>
          <p:cNvSpPr txBox="1">
            <a:spLocks noChangeArrowheads="1"/>
          </p:cNvSpPr>
          <p:nvPr/>
        </p:nvSpPr>
        <p:spPr bwMode="auto">
          <a:xfrm>
            <a:off x="4307091" y="2337075"/>
            <a:ext cx="1237293" cy="297083"/>
          </a:xfrm>
          <a:prstGeom prst="rect">
            <a:avLst/>
          </a:prstGeom>
          <a:noFill/>
          <a:ln w="9525">
            <a:noFill/>
            <a:miter lim="800000"/>
            <a:headEnd/>
            <a:tailEnd/>
          </a:ln>
        </p:spPr>
        <p:txBody>
          <a:bodyPr wrap="none" lIns="80851" tIns="40425" rIns="80851" bIns="40425">
            <a:spAutoFit/>
          </a:bodyPr>
          <a:lstStyle/>
          <a:p>
            <a:pPr algn="ctr"/>
            <a:r>
              <a:rPr lang="en-US" sz="1400" b="1" u="sng" dirty="0" smtClean="0">
                <a:solidFill>
                  <a:schemeClr val="tx2"/>
                </a:solidFill>
                <a:latin typeface="Arial Unicode MS" pitchFamily="34" charset="-128"/>
                <a:ea typeface="Arial Unicode MS" pitchFamily="34" charset="-128"/>
                <a:cs typeface="Arial Unicode MS" pitchFamily="34" charset="-128"/>
              </a:rPr>
              <a:t>Conformance</a:t>
            </a:r>
            <a:endParaRPr lang="en-US" sz="1400" dirty="0">
              <a:solidFill>
                <a:schemeClr val="tx2"/>
              </a:solidFill>
              <a:latin typeface="Arial Unicode MS" pitchFamily="34" charset="-128"/>
              <a:ea typeface="Arial Unicode MS" pitchFamily="34" charset="-128"/>
              <a:cs typeface="Arial Unicode MS" pitchFamily="34" charset="-128"/>
            </a:endParaRPr>
          </a:p>
        </p:txBody>
      </p:sp>
      <p:sp>
        <p:nvSpPr>
          <p:cNvPr id="48" name="Text Box 27"/>
          <p:cNvSpPr txBox="1">
            <a:spLocks noChangeArrowheads="1"/>
          </p:cNvSpPr>
          <p:nvPr/>
        </p:nvSpPr>
        <p:spPr bwMode="auto">
          <a:xfrm>
            <a:off x="6400800" y="2483491"/>
            <a:ext cx="630236" cy="301334"/>
          </a:xfrm>
          <a:prstGeom prst="rect">
            <a:avLst/>
          </a:prstGeom>
          <a:noFill/>
          <a:ln w="9525">
            <a:noFill/>
            <a:miter lim="800000"/>
            <a:headEnd/>
            <a:tailEnd/>
          </a:ln>
        </p:spPr>
        <p:txBody>
          <a:bodyPr wrap="none" lIns="85058" tIns="42530" rIns="85058" bIns="42530">
            <a:spAutoFit/>
          </a:bodyPr>
          <a:lstStyle/>
          <a:p>
            <a:pPr algn="ctr"/>
            <a:r>
              <a:rPr lang="en-US" sz="1400" b="1" u="sng" dirty="0" smtClean="0">
                <a:solidFill>
                  <a:schemeClr val="accent4"/>
                </a:solidFill>
                <a:latin typeface="Arial Unicode MS" pitchFamily="34" charset="-128"/>
                <a:ea typeface="Arial Unicode MS" pitchFamily="34" charset="-128"/>
                <a:cs typeface="Arial Unicode MS" pitchFamily="34" charset="-128"/>
              </a:rPr>
              <a:t>Verify</a:t>
            </a:r>
            <a:endParaRPr lang="en-US" sz="1400" i="1" dirty="0">
              <a:solidFill>
                <a:schemeClr val="accent1"/>
              </a:solidFill>
              <a:latin typeface="Arial Unicode MS" pitchFamily="34" charset="-128"/>
              <a:ea typeface="Arial Unicode MS" pitchFamily="34" charset="-128"/>
              <a:cs typeface="Arial Unicode MS" pitchFamily="34" charset="-128"/>
            </a:endParaRPr>
          </a:p>
        </p:txBody>
      </p:sp>
      <p:sp>
        <p:nvSpPr>
          <p:cNvPr id="49" name="Text Box 3"/>
          <p:cNvSpPr txBox="1">
            <a:spLocks noChangeArrowheads="1"/>
          </p:cNvSpPr>
          <p:nvPr/>
        </p:nvSpPr>
        <p:spPr bwMode="auto">
          <a:xfrm>
            <a:off x="7772400" y="2036449"/>
            <a:ext cx="621740" cy="297083"/>
          </a:xfrm>
          <a:prstGeom prst="rect">
            <a:avLst/>
          </a:prstGeom>
          <a:noFill/>
          <a:ln w="9525">
            <a:noFill/>
            <a:miter lim="800000"/>
            <a:headEnd/>
            <a:tailEnd/>
          </a:ln>
        </p:spPr>
        <p:txBody>
          <a:bodyPr wrap="none" lIns="80851" tIns="40425" rIns="80851" bIns="40425">
            <a:spAutoFit/>
          </a:bodyPr>
          <a:lstStyle/>
          <a:p>
            <a:pPr algn="ctr"/>
            <a:r>
              <a:rPr lang="en-US" sz="1400" b="1" u="sng" dirty="0" smtClean="0">
                <a:solidFill>
                  <a:schemeClr val="accent4"/>
                </a:solidFill>
                <a:latin typeface="Arial Unicode MS" pitchFamily="34" charset="-128"/>
                <a:ea typeface="Arial Unicode MS" pitchFamily="34" charset="-128"/>
                <a:cs typeface="Arial Unicode MS" pitchFamily="34" charset="-128"/>
              </a:rPr>
              <a:t>Verify</a:t>
            </a:r>
            <a:endParaRPr lang="en-US" sz="1400" i="1" dirty="0">
              <a:solidFill>
                <a:srgbClr val="00CC66"/>
              </a:solidFill>
              <a:latin typeface="Arial" charset="0"/>
              <a:ea typeface="Arial Unicode MS" pitchFamily="34" charset="-128"/>
              <a:cs typeface="Arial Unicode MS" pitchFamily="34" charset="-128"/>
            </a:endParaRPr>
          </a:p>
        </p:txBody>
      </p:sp>
      <p:sp>
        <p:nvSpPr>
          <p:cNvPr id="50" name="Text Box 6"/>
          <p:cNvSpPr txBox="1">
            <a:spLocks noChangeArrowheads="1"/>
          </p:cNvSpPr>
          <p:nvPr/>
        </p:nvSpPr>
        <p:spPr bwMode="auto">
          <a:xfrm>
            <a:off x="5149253" y="4412498"/>
            <a:ext cx="630236" cy="301334"/>
          </a:xfrm>
          <a:prstGeom prst="rect">
            <a:avLst/>
          </a:prstGeom>
          <a:noFill/>
          <a:ln w="9525">
            <a:noFill/>
            <a:miter lim="800000"/>
            <a:headEnd/>
            <a:tailEnd/>
          </a:ln>
        </p:spPr>
        <p:txBody>
          <a:bodyPr wrap="none" lIns="85058" tIns="42530" rIns="85058" bIns="42530">
            <a:spAutoFit/>
          </a:bodyPr>
          <a:lstStyle/>
          <a:p>
            <a:pPr algn="ctr"/>
            <a:r>
              <a:rPr lang="en-US" sz="1400" b="1" u="sng" dirty="0" smtClean="0">
                <a:solidFill>
                  <a:schemeClr val="accent4"/>
                </a:solidFill>
                <a:latin typeface="Arial Unicode MS" pitchFamily="34" charset="-128"/>
                <a:ea typeface="Arial Unicode MS" pitchFamily="34" charset="-128"/>
                <a:cs typeface="Arial Unicode MS" pitchFamily="34" charset="-128"/>
              </a:rPr>
              <a:t>Verify</a:t>
            </a:r>
            <a:endParaRPr lang="en-US" sz="1400" dirty="0">
              <a:solidFill>
                <a:schemeClr val="accent4"/>
              </a:solidFill>
              <a:latin typeface="Arial" charset="0"/>
              <a:ea typeface="Arial Unicode MS" pitchFamily="34" charset="-128"/>
              <a:cs typeface="Arial Unicode MS" pitchFamily="34" charset="-128"/>
            </a:endParaRPr>
          </a:p>
        </p:txBody>
      </p:sp>
      <p:sp>
        <p:nvSpPr>
          <p:cNvPr id="51" name="Text Box 6"/>
          <p:cNvSpPr txBox="1">
            <a:spLocks noChangeArrowheads="1"/>
          </p:cNvSpPr>
          <p:nvPr/>
        </p:nvSpPr>
        <p:spPr bwMode="auto">
          <a:xfrm>
            <a:off x="6629400" y="4460430"/>
            <a:ext cx="630236" cy="301334"/>
          </a:xfrm>
          <a:prstGeom prst="rect">
            <a:avLst/>
          </a:prstGeom>
          <a:noFill/>
          <a:ln w="9525">
            <a:noFill/>
            <a:miter lim="800000"/>
            <a:headEnd/>
            <a:tailEnd/>
          </a:ln>
        </p:spPr>
        <p:txBody>
          <a:bodyPr wrap="none" lIns="85058" tIns="42530" rIns="85058" bIns="42530">
            <a:spAutoFit/>
          </a:bodyPr>
          <a:lstStyle/>
          <a:p>
            <a:pPr algn="ctr"/>
            <a:r>
              <a:rPr lang="en-US" sz="1400" b="1" u="sng" dirty="0" smtClean="0">
                <a:solidFill>
                  <a:schemeClr val="accent4"/>
                </a:solidFill>
                <a:latin typeface="Arial Unicode MS" pitchFamily="34" charset="-128"/>
                <a:ea typeface="Arial Unicode MS" pitchFamily="34" charset="-128"/>
                <a:cs typeface="Arial Unicode MS" pitchFamily="34" charset="-128"/>
              </a:rPr>
              <a:t>Verify</a:t>
            </a:r>
            <a:endParaRPr lang="en-US" sz="1400" dirty="0">
              <a:solidFill>
                <a:srgbClr val="00CC66"/>
              </a:solidFill>
              <a:latin typeface="Arial" charset="0"/>
            </a:endParaRPr>
          </a:p>
        </p:txBody>
      </p:sp>
      <p:cxnSp>
        <p:nvCxnSpPr>
          <p:cNvPr id="61" name="AutoShape 16"/>
          <p:cNvCxnSpPr>
            <a:cxnSpLocks noChangeShapeType="1"/>
          </p:cNvCxnSpPr>
          <p:nvPr/>
        </p:nvCxnSpPr>
        <p:spPr bwMode="auto">
          <a:xfrm flipH="1" flipV="1">
            <a:off x="4376382" y="3157767"/>
            <a:ext cx="254000" cy="1430714"/>
          </a:xfrm>
          <a:prstGeom prst="curvedConnector3">
            <a:avLst>
              <a:gd name="adj1" fmla="val -374000"/>
            </a:avLst>
          </a:prstGeom>
          <a:noFill/>
          <a:ln w="25400">
            <a:solidFill>
              <a:schemeClr val="accent4"/>
            </a:solidFill>
            <a:round/>
            <a:headEnd/>
            <a:tailEnd type="triangle" w="med" len="med"/>
          </a:ln>
        </p:spPr>
      </p:cxnSp>
      <p:sp>
        <p:nvSpPr>
          <p:cNvPr id="52" name="Text Box 3"/>
          <p:cNvSpPr txBox="1">
            <a:spLocks noChangeArrowheads="1"/>
          </p:cNvSpPr>
          <p:nvPr/>
        </p:nvSpPr>
        <p:spPr bwMode="auto">
          <a:xfrm>
            <a:off x="7472293" y="1463804"/>
            <a:ext cx="1060963" cy="943414"/>
          </a:xfrm>
          <a:prstGeom prst="rect">
            <a:avLst/>
          </a:prstGeom>
          <a:noFill/>
          <a:ln w="9525">
            <a:noFill/>
            <a:miter lim="800000"/>
            <a:headEnd/>
            <a:tailEnd/>
          </a:ln>
        </p:spPr>
        <p:txBody>
          <a:bodyPr wrap="none" lIns="80851" tIns="40425" rIns="80851" bIns="40425">
            <a:spAutoFit/>
          </a:bodyPr>
          <a:lstStyle/>
          <a:p>
            <a:pPr algn="ctr"/>
            <a:r>
              <a:rPr lang="en-US" sz="1400" b="1" u="sng" dirty="0">
                <a:solidFill>
                  <a:schemeClr val="accent4"/>
                </a:solidFill>
                <a:latin typeface="Arial Unicode MS" pitchFamily="34" charset="-128"/>
                <a:ea typeface="Arial Unicode MS" pitchFamily="34" charset="-128"/>
                <a:cs typeface="Arial Unicode MS" pitchFamily="34" charset="-128"/>
              </a:rPr>
              <a:t>Verify</a:t>
            </a:r>
            <a:endParaRPr lang="en-US" sz="1400" u="sng" dirty="0">
              <a:solidFill>
                <a:schemeClr val="accent4"/>
              </a:solidFill>
              <a:latin typeface="Arial Unicode MS" pitchFamily="34" charset="-128"/>
              <a:ea typeface="Arial Unicode MS" pitchFamily="34" charset="-128"/>
              <a:cs typeface="Arial Unicode MS" pitchFamily="34" charset="-128"/>
            </a:endParaRPr>
          </a:p>
          <a:p>
            <a:pPr algn="ctr"/>
            <a:r>
              <a:rPr lang="en-US" sz="1400" dirty="0">
                <a:solidFill>
                  <a:schemeClr val="accent4"/>
                </a:solidFill>
                <a:latin typeface="Arial Unicode MS" pitchFamily="34" charset="-128"/>
                <a:ea typeface="Arial Unicode MS" pitchFamily="34" charset="-128"/>
                <a:cs typeface="Arial Unicode MS" pitchFamily="34" charset="-128"/>
              </a:rPr>
              <a:t>EC: </a:t>
            </a:r>
            <a:r>
              <a:rPr lang="en-US" sz="1400" i="1" dirty="0">
                <a:solidFill>
                  <a:schemeClr val="accent4"/>
                </a:solidFill>
                <a:latin typeface="Arial Unicode MS" pitchFamily="34" charset="-128"/>
                <a:ea typeface="Arial Unicode MS" pitchFamily="34" charset="-128"/>
                <a:cs typeface="Arial Unicode MS" pitchFamily="34" charset="-128"/>
              </a:rPr>
              <a:t>PIL</a:t>
            </a:r>
            <a:endParaRPr lang="en-US" sz="1400" dirty="0">
              <a:solidFill>
                <a:schemeClr val="accent4"/>
              </a:solidFill>
              <a:latin typeface="Arial Unicode MS" pitchFamily="34" charset="-128"/>
              <a:ea typeface="Arial Unicode MS" pitchFamily="34" charset="-128"/>
              <a:cs typeface="Arial Unicode MS" pitchFamily="34" charset="-128"/>
            </a:endParaRPr>
          </a:p>
          <a:p>
            <a:pPr algn="ctr"/>
            <a:r>
              <a:rPr lang="en-US" sz="1400" dirty="0" smtClean="0">
                <a:solidFill>
                  <a:schemeClr val="accent4"/>
                </a:solidFill>
                <a:latin typeface="Arial Unicode MS" pitchFamily="34" charset="-128"/>
                <a:ea typeface="Arial Unicode MS" pitchFamily="34" charset="-128"/>
                <a:cs typeface="Arial Unicode MS" pitchFamily="34" charset="-128"/>
              </a:rPr>
              <a:t>SLRG</a:t>
            </a:r>
          </a:p>
          <a:p>
            <a:pPr algn="ctr"/>
            <a:r>
              <a:rPr lang="en-US" sz="1400" dirty="0" err="1" smtClean="0">
                <a:solidFill>
                  <a:srgbClr val="00B050"/>
                </a:solidFill>
                <a:latin typeface="Arial" charset="0"/>
              </a:rPr>
              <a:t>Polyspace</a:t>
            </a:r>
            <a:r>
              <a:rPr lang="en-US" sz="1400" i="1" dirty="0" smtClean="0">
                <a:solidFill>
                  <a:srgbClr val="00B050"/>
                </a:solidFill>
                <a:latin typeface="Arial" charset="0"/>
              </a:rPr>
              <a:t>*</a:t>
            </a:r>
            <a:endParaRPr lang="en-US" sz="1400" i="1" dirty="0">
              <a:solidFill>
                <a:srgbClr val="00B050"/>
              </a:solidFill>
              <a:latin typeface="Arial" charset="0"/>
              <a:ea typeface="Arial Unicode MS" pitchFamily="34" charset="-128"/>
              <a:cs typeface="Arial Unicode MS" pitchFamily="34" charset="-128"/>
            </a:endParaRPr>
          </a:p>
        </p:txBody>
      </p:sp>
      <p:sp>
        <p:nvSpPr>
          <p:cNvPr id="54" name="Text Box 28"/>
          <p:cNvSpPr txBox="1">
            <a:spLocks noChangeArrowheads="1"/>
          </p:cNvSpPr>
          <p:nvPr/>
        </p:nvSpPr>
        <p:spPr bwMode="auto">
          <a:xfrm>
            <a:off x="4123681" y="3468676"/>
            <a:ext cx="1237293" cy="727970"/>
          </a:xfrm>
          <a:prstGeom prst="rect">
            <a:avLst/>
          </a:prstGeom>
          <a:noFill/>
          <a:ln w="9525">
            <a:noFill/>
            <a:miter lim="800000"/>
            <a:headEnd/>
            <a:tailEnd/>
          </a:ln>
        </p:spPr>
        <p:txBody>
          <a:bodyPr wrap="none" lIns="80851" tIns="40425" rIns="80851" bIns="40425">
            <a:spAutoFit/>
          </a:bodyPr>
          <a:lstStyle/>
          <a:p>
            <a:pPr algn="ctr"/>
            <a:r>
              <a:rPr lang="en-US" sz="1400" b="1" u="sng" dirty="0">
                <a:solidFill>
                  <a:schemeClr val="tx2"/>
                </a:solidFill>
                <a:latin typeface="Arial Unicode MS" pitchFamily="34" charset="-128"/>
                <a:ea typeface="Arial Unicode MS" pitchFamily="34" charset="-128"/>
                <a:cs typeface="Arial Unicode MS" pitchFamily="34" charset="-128"/>
              </a:rPr>
              <a:t>Conformance</a:t>
            </a:r>
          </a:p>
          <a:p>
            <a:pPr algn="ctr"/>
            <a:r>
              <a:rPr lang="en-US" sz="1400" dirty="0">
                <a:solidFill>
                  <a:schemeClr val="tx2"/>
                </a:solidFill>
                <a:latin typeface="Arial Unicode MS" pitchFamily="34" charset="-128"/>
                <a:ea typeface="Arial Unicode MS" pitchFamily="34" charset="-128"/>
                <a:cs typeface="Arial Unicode MS" pitchFamily="34" charset="-128"/>
              </a:rPr>
              <a:t>PS:</a:t>
            </a:r>
            <a:r>
              <a:rPr lang="en-US" sz="1400" i="1" dirty="0">
                <a:solidFill>
                  <a:schemeClr val="tx2"/>
                </a:solidFill>
                <a:latin typeface="Arial Unicode MS" pitchFamily="34" charset="-128"/>
                <a:ea typeface="Arial Unicode MS" pitchFamily="34" charset="-128"/>
                <a:cs typeface="Arial Unicode MS" pitchFamily="34" charset="-128"/>
              </a:rPr>
              <a:t>MISRA-C</a:t>
            </a:r>
          </a:p>
          <a:p>
            <a:pPr algn="ctr"/>
            <a:r>
              <a:rPr lang="en-US" sz="1400" i="1" dirty="0">
                <a:solidFill>
                  <a:schemeClr val="tx2"/>
                </a:solidFill>
                <a:latin typeface="Arial Unicode MS" pitchFamily="34" charset="-128"/>
                <a:ea typeface="Arial Unicode MS" pitchFamily="34" charset="-128"/>
                <a:cs typeface="Arial Unicode MS" pitchFamily="34" charset="-128"/>
              </a:rPr>
              <a:t>Checks </a:t>
            </a:r>
            <a:r>
              <a:rPr lang="en-US" sz="1400" dirty="0">
                <a:solidFill>
                  <a:schemeClr val="tx2"/>
                </a:solidFill>
                <a:latin typeface="Arial Unicode MS" pitchFamily="34" charset="-128"/>
                <a:ea typeface="Arial Unicode MS" pitchFamily="34" charset="-128"/>
                <a:cs typeface="Arial Unicode MS" pitchFamily="34" charset="-128"/>
              </a:rPr>
              <a:t>*</a:t>
            </a:r>
            <a:endParaRPr lang="en-US" sz="1400" dirty="0">
              <a:solidFill>
                <a:srgbClr val="00CC66"/>
              </a:solidFill>
              <a:latin typeface="Arial" charset="0"/>
              <a:ea typeface="Arial Unicode MS" pitchFamily="34" charset="-128"/>
              <a:cs typeface="Arial Unicode MS" pitchFamily="34" charset="-128"/>
            </a:endParaRPr>
          </a:p>
        </p:txBody>
      </p:sp>
      <p:sp>
        <p:nvSpPr>
          <p:cNvPr id="55" name="Text Box 20"/>
          <p:cNvSpPr txBox="1">
            <a:spLocks noChangeArrowheads="1"/>
          </p:cNvSpPr>
          <p:nvPr/>
        </p:nvSpPr>
        <p:spPr bwMode="auto">
          <a:xfrm>
            <a:off x="4038600" y="2209800"/>
            <a:ext cx="2285657" cy="727970"/>
          </a:xfrm>
          <a:prstGeom prst="rect">
            <a:avLst/>
          </a:prstGeom>
          <a:noFill/>
          <a:ln w="9525">
            <a:noFill/>
            <a:miter lim="800000"/>
            <a:headEnd/>
            <a:tailEnd/>
          </a:ln>
        </p:spPr>
        <p:txBody>
          <a:bodyPr wrap="none" lIns="80851" tIns="40425" rIns="80851" bIns="40425">
            <a:spAutoFit/>
          </a:bodyPr>
          <a:lstStyle/>
          <a:p>
            <a:pPr algn="ctr"/>
            <a:r>
              <a:rPr lang="en-US" sz="1400" b="1" u="sng" dirty="0">
                <a:solidFill>
                  <a:schemeClr val="tx2"/>
                </a:solidFill>
                <a:latin typeface="Arial Unicode MS" pitchFamily="34" charset="-128"/>
                <a:ea typeface="Arial Unicode MS" pitchFamily="34" charset="-128"/>
                <a:cs typeface="Arial Unicode MS" pitchFamily="34" charset="-128"/>
              </a:rPr>
              <a:t>Conformance</a:t>
            </a:r>
          </a:p>
          <a:p>
            <a:pPr algn="ctr"/>
            <a:r>
              <a:rPr lang="en-US" sz="1400" dirty="0">
                <a:solidFill>
                  <a:schemeClr val="tx2"/>
                </a:solidFill>
                <a:latin typeface="Arial Unicode MS" pitchFamily="34" charset="-128"/>
                <a:ea typeface="Arial Unicode MS" pitchFamily="34" charset="-128"/>
                <a:cs typeface="Arial Unicode MS" pitchFamily="34" charset="-128"/>
              </a:rPr>
              <a:t>SLVNV:</a:t>
            </a:r>
            <a:r>
              <a:rPr lang="en-US" sz="1400" i="1" dirty="0">
                <a:solidFill>
                  <a:schemeClr val="tx2"/>
                </a:solidFill>
                <a:latin typeface="Arial Unicode MS" pitchFamily="34" charset="-128"/>
                <a:ea typeface="Arial Unicode MS" pitchFamily="34" charset="-128"/>
                <a:cs typeface="Arial Unicode MS" pitchFamily="34" charset="-128"/>
              </a:rPr>
              <a:t> </a:t>
            </a:r>
            <a:r>
              <a:rPr lang="en-US" sz="1400" i="1" dirty="0" smtClean="0">
                <a:solidFill>
                  <a:schemeClr val="tx2"/>
                </a:solidFill>
                <a:latin typeface="Arial Unicode MS" pitchFamily="34" charset="-128"/>
                <a:ea typeface="Arial Unicode MS" pitchFamily="34" charset="-128"/>
                <a:cs typeface="Arial Unicode MS" pitchFamily="34" charset="-128"/>
              </a:rPr>
              <a:t>DO-178C/DO-331</a:t>
            </a:r>
            <a:endParaRPr lang="en-US" sz="1400" i="1" dirty="0">
              <a:solidFill>
                <a:schemeClr val="tx2"/>
              </a:solidFill>
              <a:latin typeface="Arial Unicode MS" pitchFamily="34" charset="-128"/>
              <a:ea typeface="Arial Unicode MS" pitchFamily="34" charset="-128"/>
              <a:cs typeface="Arial Unicode MS" pitchFamily="34" charset="-128"/>
            </a:endParaRPr>
          </a:p>
          <a:p>
            <a:pPr algn="ctr"/>
            <a:r>
              <a:rPr lang="en-US" sz="1400" i="1" dirty="0">
                <a:solidFill>
                  <a:schemeClr val="tx2"/>
                </a:solidFill>
                <a:latin typeface="Arial Unicode MS" pitchFamily="34" charset="-128"/>
                <a:ea typeface="Arial Unicode MS" pitchFamily="34" charset="-128"/>
                <a:cs typeface="Arial Unicode MS" pitchFamily="34" charset="-128"/>
              </a:rPr>
              <a:t>Checks </a:t>
            </a:r>
            <a:r>
              <a:rPr lang="en-US" sz="1400" dirty="0">
                <a:solidFill>
                  <a:schemeClr val="tx2"/>
                </a:solidFill>
                <a:latin typeface="Arial Unicode MS" pitchFamily="34" charset="-128"/>
                <a:ea typeface="Arial Unicode MS" pitchFamily="34" charset="-128"/>
                <a:cs typeface="Arial Unicode MS" pitchFamily="34" charset="-128"/>
              </a:rPr>
              <a:t>*</a:t>
            </a:r>
          </a:p>
        </p:txBody>
      </p:sp>
      <p:sp>
        <p:nvSpPr>
          <p:cNvPr id="56" name="Text Box 27"/>
          <p:cNvSpPr txBox="1">
            <a:spLocks noChangeArrowheads="1"/>
          </p:cNvSpPr>
          <p:nvPr/>
        </p:nvSpPr>
        <p:spPr bwMode="auto">
          <a:xfrm>
            <a:off x="5860791" y="2216004"/>
            <a:ext cx="2294153" cy="947665"/>
          </a:xfrm>
          <a:prstGeom prst="rect">
            <a:avLst/>
          </a:prstGeom>
          <a:noFill/>
          <a:ln w="9525">
            <a:noFill/>
            <a:miter lim="800000"/>
            <a:headEnd/>
            <a:tailEnd/>
          </a:ln>
        </p:spPr>
        <p:txBody>
          <a:bodyPr wrap="none" lIns="85058" tIns="42530" rIns="85058" bIns="42530">
            <a:spAutoFit/>
          </a:bodyPr>
          <a:lstStyle/>
          <a:p>
            <a:pPr algn="ctr"/>
            <a:r>
              <a:rPr lang="en-US" sz="1400" b="1" u="sng" dirty="0">
                <a:solidFill>
                  <a:schemeClr val="accent4"/>
                </a:solidFill>
                <a:latin typeface="Arial Unicode MS" pitchFamily="34" charset="-128"/>
                <a:ea typeface="Arial Unicode MS" pitchFamily="34" charset="-128"/>
                <a:cs typeface="Arial Unicode MS" pitchFamily="34" charset="-128"/>
              </a:rPr>
              <a:t>Verify</a:t>
            </a:r>
          </a:p>
          <a:p>
            <a:pPr algn="ctr"/>
            <a:r>
              <a:rPr lang="en-US" sz="1400" dirty="0" smtClean="0">
                <a:solidFill>
                  <a:schemeClr val="accent4"/>
                </a:solidFill>
                <a:latin typeface="Arial Unicode MS" pitchFamily="34" charset="-128"/>
                <a:ea typeface="Arial Unicode MS" pitchFamily="34" charset="-128"/>
                <a:cs typeface="Arial Unicode MS" pitchFamily="34" charset="-128"/>
              </a:rPr>
              <a:t>SLRG</a:t>
            </a:r>
            <a:endParaRPr lang="en-US" sz="1400" dirty="0">
              <a:solidFill>
                <a:schemeClr val="accent4"/>
              </a:solidFill>
              <a:latin typeface="Arial Unicode MS" pitchFamily="34" charset="-128"/>
              <a:ea typeface="Arial Unicode MS" pitchFamily="34" charset="-128"/>
              <a:cs typeface="Arial Unicode MS" pitchFamily="34" charset="-128"/>
            </a:endParaRPr>
          </a:p>
          <a:p>
            <a:pPr algn="ctr"/>
            <a:r>
              <a:rPr lang="en-US" sz="1400" dirty="0">
                <a:solidFill>
                  <a:schemeClr val="accent4"/>
                </a:solidFill>
                <a:latin typeface="Arial Unicode MS" pitchFamily="34" charset="-128"/>
                <a:ea typeface="Arial Unicode MS" pitchFamily="34" charset="-128"/>
                <a:cs typeface="Arial Unicode MS" pitchFamily="34" charset="-128"/>
              </a:rPr>
              <a:t>SLVNV: </a:t>
            </a:r>
            <a:r>
              <a:rPr lang="en-US" sz="1400" i="1" dirty="0">
                <a:solidFill>
                  <a:schemeClr val="accent4"/>
                </a:solidFill>
                <a:latin typeface="Arial Unicode MS" pitchFamily="34" charset="-128"/>
                <a:ea typeface="Arial Unicode MS" pitchFamily="34" charset="-128"/>
                <a:cs typeface="Arial Unicode MS" pitchFamily="34" charset="-128"/>
              </a:rPr>
              <a:t>Model Coverage </a:t>
            </a:r>
            <a:r>
              <a:rPr lang="en-US" sz="1400" dirty="0">
                <a:solidFill>
                  <a:schemeClr val="accent4"/>
                </a:solidFill>
                <a:latin typeface="Arial Unicode MS" pitchFamily="34" charset="-128"/>
                <a:ea typeface="Arial Unicode MS" pitchFamily="34" charset="-128"/>
                <a:cs typeface="Arial Unicode MS" pitchFamily="34" charset="-128"/>
              </a:rPr>
              <a:t>*</a:t>
            </a:r>
          </a:p>
          <a:p>
            <a:pPr algn="ctr"/>
            <a:r>
              <a:rPr lang="en-US" sz="1400" dirty="0" smtClean="0">
                <a:solidFill>
                  <a:srgbClr val="00B050"/>
                </a:solidFill>
                <a:latin typeface="Arial Unicode MS" pitchFamily="34" charset="-128"/>
                <a:ea typeface="Arial Unicode MS" pitchFamily="34" charset="-128"/>
                <a:cs typeface="Arial Unicode MS" pitchFamily="34" charset="-128"/>
              </a:rPr>
              <a:t>Simulink Design Verifier</a:t>
            </a:r>
            <a:endParaRPr lang="en-US" sz="1400" i="1" dirty="0">
              <a:solidFill>
                <a:srgbClr val="00B050"/>
              </a:solidFill>
              <a:latin typeface="Arial Unicode MS" pitchFamily="34" charset="-128"/>
              <a:ea typeface="Arial Unicode MS" pitchFamily="34" charset="-128"/>
              <a:cs typeface="Arial Unicode MS" pitchFamily="34" charset="-128"/>
            </a:endParaRPr>
          </a:p>
        </p:txBody>
      </p:sp>
      <p:sp>
        <p:nvSpPr>
          <p:cNvPr id="58" name="Text Box 6"/>
          <p:cNvSpPr txBox="1">
            <a:spLocks noChangeArrowheads="1"/>
          </p:cNvSpPr>
          <p:nvPr/>
        </p:nvSpPr>
        <p:spPr bwMode="auto">
          <a:xfrm>
            <a:off x="6391778" y="4063445"/>
            <a:ext cx="1069459" cy="947665"/>
          </a:xfrm>
          <a:prstGeom prst="rect">
            <a:avLst/>
          </a:prstGeom>
          <a:noFill/>
          <a:ln w="9525">
            <a:noFill/>
            <a:miter lim="800000"/>
            <a:headEnd/>
            <a:tailEnd/>
          </a:ln>
        </p:spPr>
        <p:txBody>
          <a:bodyPr wrap="none" lIns="85058" tIns="42530" rIns="85058" bIns="42530">
            <a:spAutoFit/>
          </a:bodyPr>
          <a:lstStyle/>
          <a:p>
            <a:pPr algn="ctr"/>
            <a:r>
              <a:rPr lang="en-US" sz="1400" b="1" u="sng" dirty="0">
                <a:solidFill>
                  <a:schemeClr val="accent4"/>
                </a:solidFill>
                <a:latin typeface="Arial Unicode MS" pitchFamily="34" charset="-128"/>
                <a:ea typeface="Arial Unicode MS" pitchFamily="34" charset="-128"/>
                <a:cs typeface="Arial Unicode MS" pitchFamily="34" charset="-128"/>
              </a:rPr>
              <a:t>Verify</a:t>
            </a:r>
          </a:p>
          <a:p>
            <a:pPr algn="ctr"/>
            <a:r>
              <a:rPr lang="en-US" sz="1400" dirty="0">
                <a:solidFill>
                  <a:schemeClr val="accent4"/>
                </a:solidFill>
                <a:latin typeface="Arial Unicode MS" pitchFamily="34" charset="-128"/>
                <a:ea typeface="Arial Unicode MS" pitchFamily="34" charset="-128"/>
                <a:cs typeface="Arial Unicode MS" pitchFamily="34" charset="-128"/>
              </a:rPr>
              <a:t>EC: </a:t>
            </a:r>
            <a:r>
              <a:rPr lang="en-US" sz="1400" i="1" dirty="0">
                <a:solidFill>
                  <a:schemeClr val="accent4"/>
                </a:solidFill>
                <a:latin typeface="Arial Unicode MS" pitchFamily="34" charset="-128"/>
                <a:ea typeface="Arial Unicode MS" pitchFamily="34" charset="-128"/>
                <a:cs typeface="Arial Unicode MS" pitchFamily="34" charset="-128"/>
              </a:rPr>
              <a:t>PIL</a:t>
            </a:r>
            <a:endParaRPr lang="en-US" sz="1400" dirty="0">
              <a:solidFill>
                <a:schemeClr val="accent4"/>
              </a:solidFill>
              <a:latin typeface="Arial Unicode MS" pitchFamily="34" charset="-128"/>
              <a:ea typeface="Arial Unicode MS" pitchFamily="34" charset="-128"/>
              <a:cs typeface="Arial Unicode MS" pitchFamily="34" charset="-128"/>
            </a:endParaRPr>
          </a:p>
          <a:p>
            <a:pPr algn="ctr"/>
            <a:r>
              <a:rPr lang="en-US" sz="1400" dirty="0" smtClean="0">
                <a:solidFill>
                  <a:schemeClr val="accent4"/>
                </a:solidFill>
                <a:latin typeface="Arial Unicode MS" pitchFamily="34" charset="-128"/>
                <a:ea typeface="Arial Unicode MS" pitchFamily="34" charset="-128"/>
                <a:cs typeface="Arial Unicode MS" pitchFamily="34" charset="-128"/>
              </a:rPr>
              <a:t>SLRG</a:t>
            </a:r>
          </a:p>
          <a:p>
            <a:pPr algn="ctr"/>
            <a:r>
              <a:rPr lang="en-US" sz="1400" dirty="0" err="1" smtClean="0">
                <a:solidFill>
                  <a:srgbClr val="00B050"/>
                </a:solidFill>
                <a:latin typeface="Arial" charset="0"/>
              </a:rPr>
              <a:t>Polyspace</a:t>
            </a:r>
            <a:r>
              <a:rPr lang="en-US" sz="1400" dirty="0" smtClean="0">
                <a:solidFill>
                  <a:srgbClr val="00B050"/>
                </a:solidFill>
                <a:latin typeface="Arial" charset="0"/>
              </a:rPr>
              <a:t>*</a:t>
            </a:r>
            <a:endParaRPr lang="en-US" sz="1400" dirty="0">
              <a:solidFill>
                <a:srgbClr val="00B050"/>
              </a:solidFill>
              <a:latin typeface="Arial" charset="0"/>
            </a:endParaRPr>
          </a:p>
        </p:txBody>
      </p:sp>
    </p:spTree>
    <p:extLst>
      <p:ext uri="{BB962C8B-B14F-4D97-AF65-F5344CB8AC3E}">
        <p14:creationId xmlns:p14="http://schemas.microsoft.com/office/powerpoint/2010/main" val="24232716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48"/>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44"/>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0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45"/>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0" nodeType="clickEffect">
                                  <p:stCondLst>
                                    <p:cond delay="0"/>
                                  </p:stCondLst>
                                  <p:childTnLst>
                                    <p:set>
                                      <p:cBhvr>
                                        <p:cTn id="44" dur="1" fill="hold">
                                          <p:stCondLst>
                                            <p:cond delay="0"/>
                                          </p:stCondLst>
                                        </p:cTn>
                                        <p:tgtEl>
                                          <p:spTgt spid="50"/>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1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par>
                                <p:cTn id="55" presetID="1" presetClass="exit" presetSubtype="0" fill="hold" grpId="0" nodeType="withEffect">
                                  <p:stCondLst>
                                    <p:cond delay="0"/>
                                  </p:stCondLst>
                                  <p:childTnLst>
                                    <p:set>
                                      <p:cBhvr>
                                        <p:cTn id="56" dur="1" fill="hold">
                                          <p:stCondLst>
                                            <p:cond delay="0"/>
                                          </p:stCondLst>
                                        </p:cTn>
                                        <p:tgtEl>
                                          <p:spTgt spid="51"/>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2"/>
                                        </p:tgtEl>
                                        <p:attrNameLst>
                                          <p:attrName>style.visibility</p:attrName>
                                        </p:attrNameLst>
                                      </p:cBhvr>
                                      <p:to>
                                        <p:strVal val="visible"/>
                                      </p:to>
                                    </p:set>
                                  </p:childTnLst>
                                </p:cTn>
                              </p:par>
                              <p:par>
                                <p:cTn id="61" presetID="1" presetClass="exit"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1" grpId="0"/>
      <p:bldP spid="103" grpId="0"/>
      <p:bldP spid="109" grpId="0" animBg="1"/>
      <p:bldP spid="118" grpId="0"/>
      <p:bldP spid="132" grpId="0"/>
      <p:bldP spid="44" grpId="0"/>
      <p:bldP spid="45" grpId="0"/>
      <p:bldP spid="46" grpId="0"/>
      <p:bldP spid="47" grpId="0"/>
      <p:bldP spid="48" grpId="0"/>
      <p:bldP spid="49" grpId="0"/>
      <p:bldP spid="50" grpId="0"/>
      <p:bldP spid="51" grpId="0"/>
      <p:bldP spid="52" grpId="0"/>
      <p:bldP spid="54" grpId="0"/>
      <p:bldP spid="55" grpId="0"/>
      <p:bldP spid="56" grpId="0"/>
      <p:bldP spid="5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1035050" y="2009775"/>
            <a:ext cx="7146925" cy="1139825"/>
          </a:xfrm>
        </p:spPr>
        <p:txBody>
          <a:bodyPr/>
          <a:lstStyle/>
          <a:p>
            <a:r>
              <a:rPr lang="en-US" altLang="ko-KR" sz="3600" dirty="0" smtClean="0">
                <a:latin typeface="Arial" pitchFamily="34" charset="0"/>
              </a:rPr>
              <a:t>Questions?</a:t>
            </a:r>
            <a:endParaRPr lang="en-US" altLang="ko-KR" dirty="0" smtClean="0"/>
          </a:p>
        </p:txBody>
      </p:sp>
    </p:spTree>
    <p:extLst>
      <p:ext uri="{BB962C8B-B14F-4D97-AF65-F5344CB8AC3E}">
        <p14:creationId xmlns:p14="http://schemas.microsoft.com/office/powerpoint/2010/main" val="34980259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6"/>
          <p:cNvPicPr>
            <a:picLocks noChangeAspect="1" noChangeArrowheads="1"/>
          </p:cNvPicPr>
          <p:nvPr/>
        </p:nvPicPr>
        <p:blipFill>
          <a:blip r:embed="rId3" cstate="email">
            <a:extLst>
              <a:ext uri="{28A0092B-C50C-407E-A947-70E740481C1C}">
                <a14:useLocalDpi xmlns:a14="http://schemas.microsoft.com/office/drawing/2010/main"/>
              </a:ext>
            </a:extLst>
          </a:blip>
          <a:srcRect l="1595" r="1820"/>
          <a:stretch>
            <a:fillRect/>
          </a:stretch>
        </p:blipFill>
        <p:spPr bwMode="auto">
          <a:xfrm>
            <a:off x="134938" y="3455987"/>
            <a:ext cx="7485062" cy="3249613"/>
          </a:xfrm>
          <a:prstGeom prst="rect">
            <a:avLst/>
          </a:prstGeom>
          <a:noFill/>
          <a:ln w="9525">
            <a:noFill/>
            <a:miter lim="800000"/>
            <a:headEnd/>
            <a:tailEnd/>
          </a:ln>
        </p:spPr>
      </p:pic>
      <p:sp>
        <p:nvSpPr>
          <p:cNvPr id="32772" name="Text Box 18"/>
          <p:cNvSpPr txBox="1">
            <a:spLocks noChangeArrowheads="1"/>
          </p:cNvSpPr>
          <p:nvPr/>
        </p:nvSpPr>
        <p:spPr bwMode="auto">
          <a:xfrm>
            <a:off x="5176838" y="1389063"/>
            <a:ext cx="184150" cy="457200"/>
          </a:xfrm>
          <a:prstGeom prst="rect">
            <a:avLst/>
          </a:prstGeom>
          <a:noFill/>
          <a:ln w="9525">
            <a:noFill/>
            <a:miter lim="800000"/>
            <a:headEnd/>
            <a:tailEnd/>
          </a:ln>
        </p:spPr>
        <p:txBody>
          <a:bodyPr wrap="none">
            <a:spAutoFit/>
          </a:bodyPr>
          <a:lstStyle/>
          <a:p>
            <a:endParaRPr lang="de-DE" sz="2400" b="1" i="1">
              <a:solidFill>
                <a:srgbClr val="265787"/>
              </a:solidFill>
              <a:latin typeface="Arial" pitchFamily="34" charset="0"/>
              <a:cs typeface="Arial" pitchFamily="34" charset="0"/>
            </a:endParaRPr>
          </a:p>
        </p:txBody>
      </p:sp>
      <p:pic>
        <p:nvPicPr>
          <p:cNvPr id="5"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667500" y="1447800"/>
            <a:ext cx="2324100" cy="2691837"/>
          </a:xfrm>
          <a:prstGeom prst="rect">
            <a:avLst/>
          </a:prstGeom>
          <a:noFill/>
          <a:ln w="9525">
            <a:solidFill>
              <a:schemeClr val="tx1"/>
            </a:solidFill>
            <a:miter lim="800000"/>
            <a:headEnd/>
            <a:tailEnd/>
          </a:ln>
        </p:spPr>
      </p:pic>
      <p:sp>
        <p:nvSpPr>
          <p:cNvPr id="6" name="Rounded Rectangle 5"/>
          <p:cNvSpPr/>
          <p:nvPr/>
        </p:nvSpPr>
        <p:spPr>
          <a:xfrm>
            <a:off x="76200" y="3124200"/>
            <a:ext cx="5257800" cy="3581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smtClean="0">
                <a:solidFill>
                  <a:srgbClr val="FF0000"/>
                </a:solidFill>
                <a:latin typeface="Arial" pitchFamily="34" charset="0"/>
                <a:cs typeface="Arial" pitchFamily="34" charset="0"/>
              </a:rPr>
              <a:t>Model Verification</a:t>
            </a:r>
          </a:p>
          <a:p>
            <a:endParaRPr lang="en-US" sz="1600" b="1" dirty="0" smtClean="0">
              <a:solidFill>
                <a:srgbClr val="FF0000"/>
              </a:solidFill>
              <a:latin typeface="Arial" pitchFamily="34" charset="0"/>
              <a:cs typeface="Arial" pitchFamily="34" charset="0"/>
            </a:endParaRPr>
          </a:p>
          <a:p>
            <a:endParaRPr lang="en-US" sz="1600" b="1" dirty="0" smtClean="0">
              <a:solidFill>
                <a:srgbClr val="FF0000"/>
              </a:solidFill>
              <a:latin typeface="Arial" pitchFamily="34" charset="0"/>
              <a:cs typeface="Arial" pitchFamily="34" charset="0"/>
            </a:endParaRPr>
          </a:p>
          <a:p>
            <a:endParaRPr lang="en-US" sz="1600" b="1" dirty="0" smtClean="0">
              <a:solidFill>
                <a:srgbClr val="FF0000"/>
              </a:solidFill>
              <a:latin typeface="Arial" pitchFamily="34" charset="0"/>
              <a:cs typeface="Arial" pitchFamily="34" charset="0"/>
            </a:endParaRPr>
          </a:p>
          <a:p>
            <a:endParaRPr lang="en-US" sz="1600" b="1" dirty="0" smtClean="0">
              <a:solidFill>
                <a:srgbClr val="FF0000"/>
              </a:solidFill>
              <a:latin typeface="Arial" pitchFamily="34" charset="0"/>
              <a:cs typeface="Arial" pitchFamily="34" charset="0"/>
            </a:endParaRPr>
          </a:p>
          <a:p>
            <a:endParaRPr lang="en-US" sz="1600" b="1" dirty="0" smtClean="0">
              <a:solidFill>
                <a:srgbClr val="FF0000"/>
              </a:solidFill>
              <a:latin typeface="Arial" pitchFamily="34" charset="0"/>
              <a:cs typeface="Arial" pitchFamily="34" charset="0"/>
            </a:endParaRPr>
          </a:p>
          <a:p>
            <a:endParaRPr lang="en-US" sz="1600" b="1" dirty="0" smtClean="0">
              <a:solidFill>
                <a:srgbClr val="FF0000"/>
              </a:solidFill>
              <a:latin typeface="Arial" pitchFamily="34" charset="0"/>
              <a:cs typeface="Arial" pitchFamily="34" charset="0"/>
            </a:endParaRPr>
          </a:p>
          <a:p>
            <a:endParaRPr lang="en-US" sz="1600" b="1" dirty="0" smtClean="0">
              <a:solidFill>
                <a:srgbClr val="FF0000"/>
              </a:solidFill>
              <a:latin typeface="Arial" pitchFamily="34" charset="0"/>
              <a:cs typeface="Arial" pitchFamily="34" charset="0"/>
            </a:endParaRPr>
          </a:p>
          <a:p>
            <a:endParaRPr lang="en-US" sz="1600" b="1" dirty="0" smtClean="0">
              <a:solidFill>
                <a:srgbClr val="FF0000"/>
              </a:solidFill>
              <a:latin typeface="Arial" pitchFamily="34" charset="0"/>
              <a:cs typeface="Arial" pitchFamily="34" charset="0"/>
            </a:endParaRPr>
          </a:p>
          <a:p>
            <a:endParaRPr lang="en-US" sz="1600" b="1" dirty="0" smtClean="0">
              <a:solidFill>
                <a:srgbClr val="FF0000"/>
              </a:solidFill>
              <a:latin typeface="Arial" pitchFamily="34" charset="0"/>
              <a:cs typeface="Arial" pitchFamily="34" charset="0"/>
            </a:endParaRPr>
          </a:p>
          <a:p>
            <a:endParaRPr lang="en-US" sz="1600" b="1" dirty="0" smtClean="0">
              <a:solidFill>
                <a:srgbClr val="FF0000"/>
              </a:solidFill>
              <a:latin typeface="Arial" pitchFamily="34" charset="0"/>
              <a:cs typeface="Arial" pitchFamily="34" charset="0"/>
            </a:endParaRPr>
          </a:p>
          <a:p>
            <a:endParaRPr lang="en-US" sz="1600" b="1" dirty="0" smtClean="0">
              <a:solidFill>
                <a:srgbClr val="FF0000"/>
              </a:solidFill>
              <a:latin typeface="Arial" pitchFamily="34" charset="0"/>
              <a:cs typeface="Arial" pitchFamily="34" charset="0"/>
            </a:endParaRPr>
          </a:p>
          <a:p>
            <a:endParaRPr lang="en-US" sz="1600" b="1" dirty="0" smtClean="0">
              <a:solidFill>
                <a:srgbClr val="FF0000"/>
              </a:solidFill>
              <a:latin typeface="Arial" pitchFamily="34" charset="0"/>
              <a:cs typeface="Arial" pitchFamily="34" charset="0"/>
            </a:endParaRPr>
          </a:p>
        </p:txBody>
      </p:sp>
      <p:sp>
        <p:nvSpPr>
          <p:cNvPr id="7" name="Rounded Rectangle 6"/>
          <p:cNvSpPr/>
          <p:nvPr/>
        </p:nvSpPr>
        <p:spPr>
          <a:xfrm>
            <a:off x="5410200" y="3124200"/>
            <a:ext cx="2209800" cy="358140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smtClean="0">
                <a:solidFill>
                  <a:schemeClr val="tx2"/>
                </a:solidFill>
                <a:latin typeface="Arial" pitchFamily="34" charset="0"/>
                <a:cs typeface="Arial" pitchFamily="34" charset="0"/>
              </a:rPr>
              <a:t>Code Verification</a:t>
            </a:r>
          </a:p>
          <a:p>
            <a:endParaRPr lang="en-US" sz="1600" b="1" dirty="0" smtClean="0">
              <a:solidFill>
                <a:schemeClr val="tx2"/>
              </a:solidFill>
              <a:latin typeface="Arial" pitchFamily="34" charset="0"/>
              <a:cs typeface="Arial" pitchFamily="34" charset="0"/>
            </a:endParaRPr>
          </a:p>
          <a:p>
            <a:endParaRPr lang="en-US" sz="1600" b="1" dirty="0" smtClean="0">
              <a:solidFill>
                <a:schemeClr val="tx2"/>
              </a:solidFill>
              <a:latin typeface="Arial" pitchFamily="34" charset="0"/>
              <a:cs typeface="Arial" pitchFamily="34" charset="0"/>
            </a:endParaRPr>
          </a:p>
          <a:p>
            <a:endParaRPr lang="en-US" sz="1600" b="1" dirty="0" smtClean="0">
              <a:solidFill>
                <a:schemeClr val="tx2"/>
              </a:solidFill>
              <a:latin typeface="Arial" pitchFamily="34" charset="0"/>
              <a:cs typeface="Arial" pitchFamily="34" charset="0"/>
            </a:endParaRPr>
          </a:p>
          <a:p>
            <a:endParaRPr lang="en-US" sz="1600" b="1" dirty="0" smtClean="0">
              <a:solidFill>
                <a:schemeClr val="tx2"/>
              </a:solidFill>
              <a:latin typeface="Arial" pitchFamily="34" charset="0"/>
              <a:cs typeface="Arial" pitchFamily="34" charset="0"/>
            </a:endParaRPr>
          </a:p>
          <a:p>
            <a:endParaRPr lang="en-US" sz="1600" b="1" dirty="0" smtClean="0">
              <a:solidFill>
                <a:schemeClr val="tx2"/>
              </a:solidFill>
              <a:latin typeface="Arial" pitchFamily="34" charset="0"/>
              <a:cs typeface="Arial" pitchFamily="34" charset="0"/>
            </a:endParaRPr>
          </a:p>
          <a:p>
            <a:endParaRPr lang="en-US" sz="1600" b="1" dirty="0" smtClean="0">
              <a:solidFill>
                <a:schemeClr val="tx2"/>
              </a:solidFill>
              <a:latin typeface="Arial" pitchFamily="34" charset="0"/>
              <a:cs typeface="Arial" pitchFamily="34" charset="0"/>
            </a:endParaRPr>
          </a:p>
          <a:p>
            <a:endParaRPr lang="en-US" sz="1600" b="1" dirty="0" smtClean="0">
              <a:solidFill>
                <a:schemeClr val="tx2"/>
              </a:solidFill>
              <a:latin typeface="Arial" pitchFamily="34" charset="0"/>
              <a:cs typeface="Arial" pitchFamily="34" charset="0"/>
            </a:endParaRPr>
          </a:p>
          <a:p>
            <a:endParaRPr lang="en-US" sz="1600" b="1" dirty="0" smtClean="0">
              <a:solidFill>
                <a:schemeClr val="tx2"/>
              </a:solidFill>
              <a:latin typeface="Arial" pitchFamily="34" charset="0"/>
              <a:cs typeface="Arial" pitchFamily="34" charset="0"/>
            </a:endParaRPr>
          </a:p>
          <a:p>
            <a:endParaRPr lang="en-US" sz="1600" b="1" dirty="0" smtClean="0">
              <a:solidFill>
                <a:schemeClr val="tx2"/>
              </a:solidFill>
              <a:latin typeface="Arial" pitchFamily="34" charset="0"/>
              <a:cs typeface="Arial" pitchFamily="34" charset="0"/>
            </a:endParaRPr>
          </a:p>
          <a:p>
            <a:endParaRPr lang="en-US" sz="1600" b="1" dirty="0" smtClean="0">
              <a:solidFill>
                <a:schemeClr val="tx2"/>
              </a:solidFill>
              <a:latin typeface="Arial" pitchFamily="34" charset="0"/>
              <a:cs typeface="Arial" pitchFamily="34" charset="0"/>
            </a:endParaRPr>
          </a:p>
          <a:p>
            <a:endParaRPr lang="en-US" sz="1600" b="1" dirty="0" smtClean="0">
              <a:solidFill>
                <a:schemeClr val="tx2"/>
              </a:solidFill>
              <a:latin typeface="Arial" pitchFamily="34" charset="0"/>
              <a:cs typeface="Arial" pitchFamily="34" charset="0"/>
            </a:endParaRPr>
          </a:p>
          <a:p>
            <a:endParaRPr lang="en-US" sz="1600" b="1" dirty="0" smtClean="0">
              <a:solidFill>
                <a:schemeClr val="tx2"/>
              </a:solidFill>
              <a:latin typeface="Arial" pitchFamily="34" charset="0"/>
              <a:cs typeface="Arial" pitchFamily="34" charset="0"/>
            </a:endParaRPr>
          </a:p>
        </p:txBody>
      </p:sp>
      <p:sp>
        <p:nvSpPr>
          <p:cNvPr id="3" name="Title 2"/>
          <p:cNvSpPr>
            <a:spLocks noGrp="1"/>
          </p:cNvSpPr>
          <p:nvPr>
            <p:ph type="title"/>
          </p:nvPr>
        </p:nvSpPr>
        <p:spPr/>
        <p:txBody>
          <a:bodyPr/>
          <a:lstStyle/>
          <a:p>
            <a:pPr lvl="0"/>
            <a:r>
              <a:rPr lang="en-US" altLang="ko-KR" kern="0" dirty="0" smtClean="0"/>
              <a:t>Reference Workflow for Verification </a:t>
            </a:r>
            <a:r>
              <a:rPr lang="en-US" altLang="ko-KR" kern="0" dirty="0"/>
              <a:t>and Validation </a:t>
            </a:r>
            <a:r>
              <a:rPr lang="en-US" altLang="ko-KR" kern="0" dirty="0" smtClean="0"/>
              <a:t>in Model-Based Design</a:t>
            </a:r>
            <a:r>
              <a:rPr lang="en-US" altLang="ko-KR" kern="0" dirty="0" smtClean="0">
                <a:solidFill>
                  <a:srgbClr val="265787"/>
                </a:solidFill>
              </a:rPr>
              <a:t/>
            </a:r>
            <a:br>
              <a:rPr lang="en-US" altLang="ko-KR" kern="0" dirty="0" smtClean="0">
                <a:solidFill>
                  <a:srgbClr val="265787"/>
                </a:solidFill>
              </a:rPr>
            </a:br>
            <a:endParaRPr lang="ko-KR" altLang="en-US" dirty="0"/>
          </a:p>
        </p:txBody>
      </p:sp>
    </p:spTree>
    <p:extLst>
      <p:ext uri="{BB962C8B-B14F-4D97-AF65-F5344CB8AC3E}">
        <p14:creationId xmlns:p14="http://schemas.microsoft.com/office/powerpoint/2010/main" val="6935765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Verification Activities in MBD</a:t>
            </a:r>
            <a:endParaRPr lang="en-US" dirty="0"/>
          </a:p>
        </p:txBody>
      </p:sp>
      <p:sp>
        <p:nvSpPr>
          <p:cNvPr id="4" name="Subtitle 3"/>
          <p:cNvSpPr>
            <a:spLocks noGrp="1"/>
          </p:cNvSpPr>
          <p:nvPr>
            <p:ph type="subTitle" idx="1"/>
          </p:nvPr>
        </p:nvSpPr>
        <p:spPr/>
        <p:txBody>
          <a:bodyPr/>
          <a:lstStyle/>
          <a:p>
            <a:endParaRPr lang="ko-KR" altLang="en-US"/>
          </a:p>
        </p:txBody>
      </p:sp>
    </p:spTree>
    <p:extLst>
      <p:ext uri="{BB962C8B-B14F-4D97-AF65-F5344CB8AC3E}">
        <p14:creationId xmlns:p14="http://schemas.microsoft.com/office/powerpoint/2010/main" val="6645593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Verification in</a:t>
            </a:r>
            <a:r>
              <a:rPr lang="ko-KR" altLang="en-US" dirty="0" smtClean="0"/>
              <a:t> </a:t>
            </a:r>
            <a:r>
              <a:rPr lang="en-US" altLang="ko-KR" dirty="0" smtClean="0"/>
              <a:t>DO-178B/C</a:t>
            </a:r>
            <a:endParaRPr lang="ko-KR" altLang="en-US" dirty="0"/>
          </a:p>
        </p:txBody>
      </p:sp>
      <p:sp>
        <p:nvSpPr>
          <p:cNvPr id="31" name="TextBox 30"/>
          <p:cNvSpPr txBox="1"/>
          <p:nvPr/>
        </p:nvSpPr>
        <p:spPr>
          <a:xfrm>
            <a:off x="297338" y="6392361"/>
            <a:ext cx="3338557" cy="276999"/>
          </a:xfrm>
          <a:prstGeom prst="rect">
            <a:avLst/>
          </a:prstGeom>
          <a:noFill/>
        </p:spPr>
        <p:txBody>
          <a:bodyPr wrap="square" rtlCol="0">
            <a:spAutoFit/>
          </a:bodyPr>
          <a:lstStyle/>
          <a:p>
            <a:pPr lvl="0"/>
            <a:r>
              <a:rPr lang="en-US" altLang="ko-KR" sz="1200" dirty="0" smtClean="0">
                <a:latin typeface="Arial" pitchFamily="34" charset="0"/>
                <a:cs typeface="Arial" pitchFamily="34" charset="0"/>
              </a:rPr>
              <a:t>*</a:t>
            </a:r>
            <a:r>
              <a:rPr lang="en-US" altLang="ko-KR" sz="1200" dirty="0" smtClean="0">
                <a:solidFill>
                  <a:prstClr val="black"/>
                </a:solidFill>
              </a:rPr>
              <a:t>DO-178C </a:t>
            </a:r>
            <a:r>
              <a:rPr lang="en-US" altLang="ko-KR" sz="1200" dirty="0">
                <a:solidFill>
                  <a:prstClr val="black"/>
                </a:solidFill>
              </a:rPr>
              <a:t>Section </a:t>
            </a:r>
            <a:r>
              <a:rPr lang="en-US" altLang="ko-KR" sz="1200" dirty="0" smtClean="0">
                <a:solidFill>
                  <a:prstClr val="black"/>
                </a:solidFill>
              </a:rPr>
              <a:t>6.0</a:t>
            </a:r>
            <a:endParaRPr lang="en-US" altLang="ko-KR" sz="1200" dirty="0" smtClean="0">
              <a:latin typeface="Arial" pitchFamily="34" charset="0"/>
              <a:cs typeface="Arial" pitchFamily="34" charset="0"/>
            </a:endParaRPr>
          </a:p>
        </p:txBody>
      </p:sp>
      <p:grpSp>
        <p:nvGrpSpPr>
          <p:cNvPr id="7" name="그룹 6"/>
          <p:cNvGrpSpPr/>
          <p:nvPr/>
        </p:nvGrpSpPr>
        <p:grpSpPr>
          <a:xfrm>
            <a:off x="899592" y="1988840"/>
            <a:ext cx="7538864" cy="3095625"/>
            <a:chOff x="899592" y="1988840"/>
            <a:chExt cx="7538864" cy="3095625"/>
          </a:xfrm>
        </p:grpSpPr>
        <p:pic>
          <p:nvPicPr>
            <p:cNvPr id="6" name="그림 5"/>
            <p:cNvPicPr>
              <a:picLocks noChangeAspect="1"/>
            </p:cNvPicPr>
            <p:nvPr/>
          </p:nvPicPr>
          <p:blipFill rotWithShape="1">
            <a:blip r:embed="rId2"/>
            <a:srcRect l="13970"/>
            <a:stretch/>
          </p:blipFill>
          <p:spPr>
            <a:xfrm>
              <a:off x="899592" y="1988840"/>
              <a:ext cx="7538864" cy="3095625"/>
            </a:xfrm>
            <a:prstGeom prst="rect">
              <a:avLst/>
            </a:prstGeom>
          </p:spPr>
        </p:pic>
        <p:sp>
          <p:nvSpPr>
            <p:cNvPr id="32" name="Rectangle 3"/>
            <p:cNvSpPr/>
            <p:nvPr/>
          </p:nvSpPr>
          <p:spPr>
            <a:xfrm>
              <a:off x="971600" y="4122621"/>
              <a:ext cx="2880320" cy="2424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smtClean="0">
                <a:latin typeface="Arial" pitchFamily="34" charset="0"/>
                <a:cs typeface="Arial" pitchFamily="34" charset="0"/>
              </a:endParaRPr>
            </a:p>
          </p:txBody>
        </p:sp>
        <p:sp>
          <p:nvSpPr>
            <p:cNvPr id="35" name="Rectangle 3"/>
            <p:cNvSpPr/>
            <p:nvPr/>
          </p:nvSpPr>
          <p:spPr>
            <a:xfrm>
              <a:off x="6120172" y="4594944"/>
              <a:ext cx="2268252" cy="2424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smtClean="0">
                <a:latin typeface="Arial" pitchFamily="34" charset="0"/>
                <a:cs typeface="Arial" pitchFamily="34" charset="0"/>
              </a:endParaRPr>
            </a:p>
          </p:txBody>
        </p:sp>
        <p:sp>
          <p:nvSpPr>
            <p:cNvPr id="36" name="Rectangle 3"/>
            <p:cNvSpPr/>
            <p:nvPr/>
          </p:nvSpPr>
          <p:spPr>
            <a:xfrm>
              <a:off x="973312" y="4834905"/>
              <a:ext cx="1798488" cy="2424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smtClean="0">
                <a:latin typeface="Arial" pitchFamily="34" charset="0"/>
                <a:cs typeface="Arial" pitchFamily="34" charset="0"/>
              </a:endParaRPr>
            </a:p>
          </p:txBody>
        </p:sp>
      </p:grpSp>
    </p:spTree>
    <p:extLst>
      <p:ext uri="{BB962C8B-B14F-4D97-AF65-F5344CB8AC3E}">
        <p14:creationId xmlns:p14="http://schemas.microsoft.com/office/powerpoint/2010/main" val="6149006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val 26"/>
          <p:cNvSpPr/>
          <p:nvPr/>
        </p:nvSpPr>
        <p:spPr>
          <a:xfrm rot="19139456">
            <a:off x="5776712" y="3307158"/>
            <a:ext cx="3151894" cy="16687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2" name="Title 1"/>
          <p:cNvSpPr>
            <a:spLocks noGrp="1"/>
          </p:cNvSpPr>
          <p:nvPr>
            <p:ph type="title"/>
          </p:nvPr>
        </p:nvSpPr>
        <p:spPr/>
        <p:txBody>
          <a:bodyPr/>
          <a:lstStyle/>
          <a:p>
            <a:r>
              <a:rPr lang="en-US" altLang="ko-KR" dirty="0" smtClean="0"/>
              <a:t>Verification Activities in MBD</a:t>
            </a:r>
            <a:endParaRPr lang="ko-KR" altLang="en-US" dirty="0"/>
          </a:p>
        </p:txBody>
      </p:sp>
      <p:sp>
        <p:nvSpPr>
          <p:cNvPr id="3" name="Content Placeholder 2"/>
          <p:cNvSpPr>
            <a:spLocks noGrp="1"/>
          </p:cNvSpPr>
          <p:nvPr>
            <p:ph idx="1"/>
          </p:nvPr>
        </p:nvSpPr>
        <p:spPr/>
        <p:txBody>
          <a:bodyPr>
            <a:normAutofit fontScale="77500" lnSpcReduction="20000"/>
          </a:bodyPr>
          <a:lstStyle/>
          <a:p>
            <a:r>
              <a:rPr lang="en-US" altLang="ko-KR" dirty="0" smtClean="0"/>
              <a:t>Model Verification</a:t>
            </a:r>
            <a:endParaRPr lang="en-US" altLang="ko-KR" dirty="0"/>
          </a:p>
          <a:p>
            <a:pPr lvl="1"/>
            <a:r>
              <a:rPr lang="en-US" altLang="ko-KR" dirty="0" smtClean="0"/>
              <a:t>Design Review</a:t>
            </a:r>
          </a:p>
          <a:p>
            <a:pPr lvl="2"/>
            <a:r>
              <a:rPr lang="en-US" altLang="ko-KR" dirty="0" smtClean="0"/>
              <a:t>Requirement Traceability</a:t>
            </a:r>
          </a:p>
          <a:p>
            <a:pPr lvl="2"/>
            <a:r>
              <a:rPr lang="en-US" altLang="ko-KR" dirty="0" smtClean="0"/>
              <a:t>Report Generation</a:t>
            </a:r>
            <a:endParaRPr lang="en-US" altLang="ko-KR" dirty="0"/>
          </a:p>
          <a:p>
            <a:pPr lvl="1"/>
            <a:r>
              <a:rPr lang="en-US" altLang="ko-KR" dirty="0" smtClean="0"/>
              <a:t>Static Analysis</a:t>
            </a:r>
          </a:p>
          <a:p>
            <a:pPr lvl="2"/>
            <a:r>
              <a:rPr lang="en-US" altLang="ko-KR" dirty="0" smtClean="0"/>
              <a:t>Model </a:t>
            </a:r>
            <a:r>
              <a:rPr lang="en-US" altLang="ko-KR" dirty="0"/>
              <a:t>Standards </a:t>
            </a:r>
            <a:r>
              <a:rPr lang="en-US" altLang="ko-KR" dirty="0" smtClean="0"/>
              <a:t>Checking</a:t>
            </a:r>
          </a:p>
          <a:p>
            <a:pPr lvl="2"/>
            <a:r>
              <a:rPr lang="en-US" altLang="ko-KR" dirty="0" smtClean="0"/>
              <a:t>Design Error Detection</a:t>
            </a:r>
          </a:p>
          <a:p>
            <a:pPr lvl="2"/>
            <a:r>
              <a:rPr lang="en-US" altLang="ko-KR" dirty="0"/>
              <a:t>Prove Design Correctness</a:t>
            </a:r>
          </a:p>
          <a:p>
            <a:pPr lvl="1"/>
            <a:r>
              <a:rPr lang="en-US" altLang="ko-KR" dirty="0" smtClean="0"/>
              <a:t>Dynamic Test</a:t>
            </a:r>
          </a:p>
          <a:p>
            <a:pPr lvl="2"/>
            <a:r>
              <a:rPr lang="en-US" altLang="ko-KR" dirty="0" smtClean="0"/>
              <a:t>Simulation-based Functional Test</a:t>
            </a:r>
          </a:p>
          <a:p>
            <a:pPr lvl="2"/>
            <a:r>
              <a:rPr lang="en-US" altLang="ko-KR" dirty="0" smtClean="0"/>
              <a:t>Coverage Analysis</a:t>
            </a:r>
            <a:endParaRPr lang="en-US" altLang="ko-KR" dirty="0"/>
          </a:p>
          <a:p>
            <a:pPr lvl="1"/>
            <a:endParaRPr lang="en-US" altLang="ko-KR" dirty="0" smtClean="0"/>
          </a:p>
          <a:p>
            <a:r>
              <a:rPr lang="en-US" altLang="ko-KR" dirty="0" smtClean="0"/>
              <a:t>Code Generation and Verification</a:t>
            </a:r>
            <a:endParaRPr lang="en-US" altLang="ko-KR" dirty="0"/>
          </a:p>
          <a:p>
            <a:pPr lvl="1"/>
            <a:r>
              <a:rPr lang="en-US" altLang="ko-KR" dirty="0" smtClean="0"/>
              <a:t>Code Review</a:t>
            </a:r>
          </a:p>
          <a:p>
            <a:pPr lvl="2"/>
            <a:r>
              <a:rPr lang="en-US" altLang="ko-KR" dirty="0" smtClean="0"/>
              <a:t>Code Inspection</a:t>
            </a:r>
          </a:p>
          <a:p>
            <a:pPr lvl="1"/>
            <a:r>
              <a:rPr lang="en-US" altLang="ko-KR" dirty="0" smtClean="0"/>
              <a:t>Static Analysis</a:t>
            </a:r>
          </a:p>
          <a:p>
            <a:pPr lvl="2"/>
            <a:r>
              <a:rPr lang="en-US" altLang="ko-KR" dirty="0"/>
              <a:t>Code Metrics and Coding Rule Checking</a:t>
            </a:r>
          </a:p>
          <a:p>
            <a:pPr lvl="2"/>
            <a:r>
              <a:rPr lang="en-US" altLang="ko-KR" dirty="0"/>
              <a:t>Formal Verification (Abstract Interpretation</a:t>
            </a:r>
            <a:r>
              <a:rPr lang="en-US" altLang="ko-KR" dirty="0" smtClean="0"/>
              <a:t>)</a:t>
            </a:r>
          </a:p>
          <a:p>
            <a:pPr lvl="1"/>
            <a:r>
              <a:rPr lang="en-US" altLang="ko-KR" dirty="0" smtClean="0"/>
              <a:t>Equivalence Test</a:t>
            </a:r>
          </a:p>
          <a:p>
            <a:pPr lvl="2"/>
            <a:r>
              <a:rPr lang="en-US" altLang="ko-KR" dirty="0" smtClean="0"/>
              <a:t>SIL(Software-In-the-Loop) </a:t>
            </a:r>
            <a:r>
              <a:rPr lang="en-US" altLang="ko-KR" dirty="0"/>
              <a:t>and </a:t>
            </a:r>
            <a:r>
              <a:rPr lang="en-US" altLang="ko-KR" dirty="0" smtClean="0"/>
              <a:t>PIL(Processor) </a:t>
            </a:r>
          </a:p>
        </p:txBody>
      </p:sp>
      <p:sp>
        <p:nvSpPr>
          <p:cNvPr id="18" name="Rounded Rectangle 17"/>
          <p:cNvSpPr/>
          <p:nvPr/>
        </p:nvSpPr>
        <p:spPr>
          <a:xfrm>
            <a:off x="4716016" y="1837639"/>
            <a:ext cx="2629630" cy="2001257"/>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b="1" dirty="0">
              <a:solidFill>
                <a:schemeClr val="dk1"/>
              </a:solidFill>
              <a:latin typeface="Arial" pitchFamily="34" charset="0"/>
              <a:cs typeface="Arial" pitchFamily="34" charset="0"/>
            </a:endParaRPr>
          </a:p>
        </p:txBody>
      </p:sp>
      <p:sp>
        <p:nvSpPr>
          <p:cNvPr id="19" name="Line 8"/>
          <p:cNvSpPr>
            <a:spLocks noChangeShapeType="1"/>
          </p:cNvSpPr>
          <p:nvPr/>
        </p:nvSpPr>
        <p:spPr bwMode="auto">
          <a:xfrm>
            <a:off x="5057939" y="1765398"/>
            <a:ext cx="1945785" cy="2779539"/>
          </a:xfrm>
          <a:prstGeom prst="line">
            <a:avLst/>
          </a:prstGeom>
          <a:ln>
            <a:headEnd/>
            <a:tailEnd/>
          </a:ln>
        </p:spPr>
        <p:style>
          <a:lnRef idx="3">
            <a:schemeClr val="dk1"/>
          </a:lnRef>
          <a:fillRef idx="0">
            <a:schemeClr val="dk1"/>
          </a:fillRef>
          <a:effectRef idx="2">
            <a:schemeClr val="dk1"/>
          </a:effectRef>
          <a:fontRef idx="minor">
            <a:schemeClr val="tx1"/>
          </a:fontRef>
        </p:style>
        <p:txBody>
          <a:bodyPr/>
          <a:lstStyle/>
          <a:p>
            <a:endParaRPr lang="en-US"/>
          </a:p>
        </p:txBody>
      </p:sp>
      <p:sp>
        <p:nvSpPr>
          <p:cNvPr id="20" name="Line 9"/>
          <p:cNvSpPr>
            <a:spLocks noChangeShapeType="1"/>
          </p:cNvSpPr>
          <p:nvPr/>
        </p:nvSpPr>
        <p:spPr bwMode="auto">
          <a:xfrm flipH="1">
            <a:off x="7003723" y="1671754"/>
            <a:ext cx="1880613" cy="2873182"/>
          </a:xfrm>
          <a:prstGeom prst="line">
            <a:avLst/>
          </a:prstGeom>
          <a:ln>
            <a:headEnd/>
            <a:tailEnd/>
          </a:ln>
        </p:spPr>
        <p:style>
          <a:lnRef idx="3">
            <a:schemeClr val="dk1"/>
          </a:lnRef>
          <a:fillRef idx="0">
            <a:schemeClr val="dk1"/>
          </a:fillRef>
          <a:effectRef idx="2">
            <a:schemeClr val="dk1"/>
          </a:effectRef>
          <a:fontRef idx="minor">
            <a:schemeClr val="tx1"/>
          </a:fontRef>
        </p:style>
        <p:txBody>
          <a:bodyPr/>
          <a:lstStyle/>
          <a:p>
            <a:endParaRPr lang="en-US"/>
          </a:p>
        </p:txBody>
      </p:sp>
      <p:sp>
        <p:nvSpPr>
          <p:cNvPr id="21" name="AutoShape 23"/>
          <p:cNvSpPr>
            <a:spLocks noChangeAspect="1" noChangeArrowheads="1"/>
          </p:cNvSpPr>
          <p:nvPr/>
        </p:nvSpPr>
        <p:spPr bwMode="auto">
          <a:xfrm>
            <a:off x="4849108" y="2093295"/>
            <a:ext cx="1227052" cy="272416"/>
          </a:xfrm>
          <a:prstGeom prst="roundRect">
            <a:avLst>
              <a:gd name="adj" fmla="val 16667"/>
            </a:avLst>
          </a:prstGeom>
          <a:solidFill>
            <a:schemeClr val="bg1">
              <a:lumMod val="95000"/>
            </a:schemeClr>
          </a:solidFill>
          <a:ln w="12700">
            <a:solidFill>
              <a:schemeClr val="tx1"/>
            </a:solidFill>
            <a:round/>
            <a:headEnd/>
            <a:tailEnd/>
          </a:ln>
          <a:effectLst>
            <a:outerShdw dist="35921" dir="2700000" algn="ctr" rotWithShape="0">
              <a:schemeClr val="bg2"/>
            </a:outerShdw>
          </a:effectLst>
        </p:spPr>
        <p:txBody>
          <a:bodyPr wrap="square" lIns="45720" rIns="45720" anchor="ctr" anchorCtr="0">
            <a:spAutoFit/>
          </a:bodyPr>
          <a:lstStyle/>
          <a:p>
            <a:pPr algn="ctr"/>
            <a:r>
              <a:rPr lang="en-US" sz="1000" b="1" dirty="0" smtClean="0">
                <a:latin typeface="Arial" charset="0"/>
              </a:rPr>
              <a:t>Requirements</a:t>
            </a:r>
            <a:endParaRPr lang="en-US" sz="1000" b="1" dirty="0">
              <a:latin typeface="Arial" charset="0"/>
            </a:endParaRPr>
          </a:p>
        </p:txBody>
      </p:sp>
      <p:sp>
        <p:nvSpPr>
          <p:cNvPr id="22" name="Content Placeholder 2"/>
          <p:cNvSpPr txBox="1">
            <a:spLocks/>
          </p:cNvSpPr>
          <p:nvPr/>
        </p:nvSpPr>
        <p:spPr>
          <a:xfrm>
            <a:off x="6148089" y="2352690"/>
            <a:ext cx="1703565" cy="51258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US" dirty="0" smtClean="0">
                <a:solidFill>
                  <a:srgbClr val="C00000"/>
                </a:solidFill>
              </a:rPr>
              <a:t>Model</a:t>
            </a:r>
            <a:endParaRPr lang="en-US" dirty="0">
              <a:solidFill>
                <a:srgbClr val="C00000"/>
              </a:solidFill>
            </a:endParaRPr>
          </a:p>
        </p:txBody>
      </p:sp>
      <p:sp>
        <p:nvSpPr>
          <p:cNvPr id="23" name="AutoShape 23"/>
          <p:cNvSpPr>
            <a:spLocks noChangeAspect="1" noChangeArrowheads="1"/>
          </p:cNvSpPr>
          <p:nvPr/>
        </p:nvSpPr>
        <p:spPr bwMode="auto">
          <a:xfrm>
            <a:off x="5573876" y="3108345"/>
            <a:ext cx="1004568" cy="384047"/>
          </a:xfrm>
          <a:prstGeom prst="roundRect">
            <a:avLst>
              <a:gd name="adj" fmla="val 16667"/>
            </a:avLst>
          </a:prstGeom>
          <a:solidFill>
            <a:schemeClr val="bg1">
              <a:lumMod val="95000"/>
            </a:schemeClr>
          </a:solidFill>
          <a:ln w="12700">
            <a:solidFill>
              <a:schemeClr val="tx1"/>
            </a:solidFill>
            <a:round/>
            <a:headEnd/>
            <a:tailEnd/>
          </a:ln>
          <a:effectLst>
            <a:outerShdw dist="35921" dir="2700000" algn="ctr" rotWithShape="0">
              <a:schemeClr val="bg2"/>
            </a:outerShdw>
          </a:effectLst>
        </p:spPr>
        <p:txBody>
          <a:bodyPr wrap="square" lIns="45720" rIns="45720" anchor="ctr">
            <a:spAutoFit/>
          </a:bodyPr>
          <a:lstStyle/>
          <a:p>
            <a:pPr algn="ctr"/>
            <a:r>
              <a:rPr lang="en-US" sz="1000" b="1" dirty="0" smtClean="0">
                <a:latin typeface="Arial" charset="0"/>
              </a:rPr>
              <a:t>Design</a:t>
            </a:r>
            <a:endParaRPr lang="en-US" sz="1000" b="1" dirty="0">
              <a:latin typeface="Arial" charset="0"/>
            </a:endParaRPr>
          </a:p>
        </p:txBody>
      </p:sp>
      <p:sp>
        <p:nvSpPr>
          <p:cNvPr id="24" name="AutoShape 23"/>
          <p:cNvSpPr>
            <a:spLocks noChangeAspect="1" noChangeArrowheads="1"/>
          </p:cNvSpPr>
          <p:nvPr/>
        </p:nvSpPr>
        <p:spPr bwMode="auto">
          <a:xfrm>
            <a:off x="6497589" y="4544936"/>
            <a:ext cx="1004568" cy="384047"/>
          </a:xfrm>
          <a:prstGeom prst="roundRect">
            <a:avLst>
              <a:gd name="adj" fmla="val 16667"/>
            </a:avLst>
          </a:prstGeom>
          <a:solidFill>
            <a:schemeClr val="bg1">
              <a:lumMod val="95000"/>
            </a:schemeClr>
          </a:solidFill>
          <a:ln w="12700">
            <a:solidFill>
              <a:schemeClr val="tx1"/>
            </a:solidFill>
            <a:round/>
            <a:headEnd/>
            <a:tailEnd/>
          </a:ln>
          <a:effectLst>
            <a:outerShdw dist="35921" dir="2700000" algn="ctr" rotWithShape="0">
              <a:schemeClr val="bg2"/>
            </a:outerShdw>
          </a:effectLst>
        </p:spPr>
        <p:txBody>
          <a:bodyPr wrap="square" lIns="45720" rIns="45720" anchor="ctr">
            <a:spAutoFit/>
          </a:bodyPr>
          <a:lstStyle/>
          <a:p>
            <a:pPr algn="ctr"/>
            <a:r>
              <a:rPr lang="en-US" sz="1000" b="1" dirty="0" smtClean="0">
                <a:latin typeface="Arial" charset="0"/>
              </a:rPr>
              <a:t>Code</a:t>
            </a:r>
            <a:endParaRPr lang="en-US" sz="1000" b="1" dirty="0">
              <a:latin typeface="Arial" charset="0"/>
            </a:endParaRPr>
          </a:p>
        </p:txBody>
      </p:sp>
      <p:sp>
        <p:nvSpPr>
          <p:cNvPr id="25" name="AutoShape 23"/>
          <p:cNvSpPr>
            <a:spLocks noChangeAspect="1" noChangeArrowheads="1"/>
          </p:cNvSpPr>
          <p:nvPr/>
        </p:nvSpPr>
        <p:spPr bwMode="auto">
          <a:xfrm>
            <a:off x="7407704" y="3108345"/>
            <a:ext cx="1004568" cy="384047"/>
          </a:xfrm>
          <a:prstGeom prst="roundRect">
            <a:avLst>
              <a:gd name="adj" fmla="val 16667"/>
            </a:avLst>
          </a:prstGeom>
          <a:solidFill>
            <a:schemeClr val="bg1">
              <a:lumMod val="95000"/>
            </a:schemeClr>
          </a:solidFill>
          <a:ln w="12700">
            <a:solidFill>
              <a:schemeClr val="tx1"/>
            </a:solidFill>
            <a:round/>
            <a:headEnd/>
            <a:tailEnd/>
          </a:ln>
          <a:effectLst>
            <a:outerShdw dist="35921" dir="2700000" algn="ctr" rotWithShape="0">
              <a:schemeClr val="bg2"/>
            </a:outerShdw>
          </a:effectLst>
        </p:spPr>
        <p:txBody>
          <a:bodyPr wrap="square" lIns="45720" rIns="45720" anchor="ctr">
            <a:spAutoFit/>
          </a:bodyPr>
          <a:lstStyle/>
          <a:p>
            <a:pPr algn="ctr"/>
            <a:r>
              <a:rPr lang="en-US" sz="1000" b="1" dirty="0" smtClean="0">
                <a:latin typeface="Arial" charset="0"/>
              </a:rPr>
              <a:t>Integration</a:t>
            </a:r>
            <a:endParaRPr lang="en-US" sz="1000" b="1" dirty="0">
              <a:latin typeface="Arial" charset="0"/>
            </a:endParaRPr>
          </a:p>
        </p:txBody>
      </p:sp>
      <p:sp>
        <p:nvSpPr>
          <p:cNvPr id="26" name="AutoShape 23"/>
          <p:cNvSpPr>
            <a:spLocks noChangeAspect="1" noChangeArrowheads="1"/>
          </p:cNvSpPr>
          <p:nvPr/>
        </p:nvSpPr>
        <p:spPr bwMode="auto">
          <a:xfrm>
            <a:off x="7994376" y="1940425"/>
            <a:ext cx="1077671" cy="442674"/>
          </a:xfrm>
          <a:prstGeom prst="roundRect">
            <a:avLst>
              <a:gd name="adj" fmla="val 16667"/>
            </a:avLst>
          </a:prstGeom>
          <a:solidFill>
            <a:schemeClr val="bg1">
              <a:lumMod val="95000"/>
            </a:schemeClr>
          </a:solidFill>
          <a:ln w="12700">
            <a:solidFill>
              <a:schemeClr val="tx1"/>
            </a:solidFill>
            <a:round/>
            <a:headEnd/>
            <a:tailEnd/>
          </a:ln>
          <a:effectLst>
            <a:outerShdw dist="35921" dir="2700000" algn="ctr" rotWithShape="0">
              <a:schemeClr val="bg2"/>
            </a:outerShdw>
          </a:effectLst>
        </p:spPr>
        <p:txBody>
          <a:bodyPr wrap="square" lIns="45720" rIns="45720" anchor="ctr">
            <a:spAutoFit/>
          </a:bodyPr>
          <a:lstStyle/>
          <a:p>
            <a:pPr algn="ctr"/>
            <a:r>
              <a:rPr lang="en-US" sz="1000" b="1" dirty="0" smtClean="0">
                <a:latin typeface="Arial" charset="0"/>
              </a:rPr>
              <a:t>User Acceptance</a:t>
            </a:r>
            <a:endParaRPr lang="en-US" sz="1000" b="1" dirty="0">
              <a:latin typeface="Arial" charset="0"/>
            </a:endParaRPr>
          </a:p>
        </p:txBody>
      </p:sp>
      <p:sp>
        <p:nvSpPr>
          <p:cNvPr id="28" name="TextBox 27"/>
          <p:cNvSpPr txBox="1"/>
          <p:nvPr/>
        </p:nvSpPr>
        <p:spPr>
          <a:xfrm>
            <a:off x="6603596" y="1662408"/>
            <a:ext cx="457200" cy="430887"/>
          </a:xfrm>
          <a:prstGeom prst="rect">
            <a:avLst/>
          </a:prstGeom>
        </p:spPr>
        <p:style>
          <a:lnRef idx="3">
            <a:schemeClr val="lt1"/>
          </a:lnRef>
          <a:fillRef idx="1">
            <a:schemeClr val="accent4"/>
          </a:fillRef>
          <a:effectRef idx="1">
            <a:schemeClr val="accent4"/>
          </a:effectRef>
          <a:fontRef idx="minor">
            <a:schemeClr val="lt1"/>
          </a:fontRef>
        </p:style>
        <p:txBody>
          <a:bodyPr wrap="square" rtlCol="0" anchor="ctr">
            <a:spAutoFit/>
          </a:bodyPr>
          <a:lstStyle/>
          <a:p>
            <a:pPr algn="ctr"/>
            <a:r>
              <a:rPr lang="en-US" sz="2200" b="1" dirty="0" smtClean="0">
                <a:latin typeface="Arial" pitchFamily="34" charset="0"/>
                <a:cs typeface="Arial" pitchFamily="34" charset="0"/>
              </a:rPr>
              <a:t>1</a:t>
            </a:r>
            <a:endParaRPr lang="en-US" sz="2200" b="1" dirty="0">
              <a:latin typeface="Arial" pitchFamily="34" charset="0"/>
              <a:cs typeface="Arial" pitchFamily="34" charset="0"/>
            </a:endParaRPr>
          </a:p>
        </p:txBody>
      </p:sp>
      <p:sp>
        <p:nvSpPr>
          <p:cNvPr id="29" name="TextBox 28"/>
          <p:cNvSpPr txBox="1"/>
          <p:nvPr/>
        </p:nvSpPr>
        <p:spPr>
          <a:xfrm>
            <a:off x="7909988" y="4306072"/>
            <a:ext cx="457200" cy="430887"/>
          </a:xfrm>
          <a:prstGeom prst="rect">
            <a:avLst/>
          </a:prstGeom>
        </p:spPr>
        <p:style>
          <a:lnRef idx="3">
            <a:schemeClr val="lt1"/>
          </a:lnRef>
          <a:fillRef idx="1">
            <a:schemeClr val="accent1"/>
          </a:fillRef>
          <a:effectRef idx="1">
            <a:schemeClr val="accent1"/>
          </a:effectRef>
          <a:fontRef idx="minor">
            <a:schemeClr val="lt1"/>
          </a:fontRef>
        </p:style>
        <p:txBody>
          <a:bodyPr wrap="square" rtlCol="0" anchor="ctr">
            <a:spAutoFit/>
          </a:bodyPr>
          <a:lstStyle/>
          <a:p>
            <a:pPr algn="ctr"/>
            <a:r>
              <a:rPr lang="en-US" sz="2200" b="1" dirty="0" smtClean="0">
                <a:latin typeface="Arial" pitchFamily="34" charset="0"/>
                <a:cs typeface="Arial" pitchFamily="34" charset="0"/>
              </a:rPr>
              <a:t>2</a:t>
            </a:r>
            <a:endParaRPr lang="en-US" sz="2200" b="1" dirty="0">
              <a:latin typeface="Arial" pitchFamily="34" charset="0"/>
              <a:cs typeface="Arial" pitchFamily="34" charset="0"/>
            </a:endParaRPr>
          </a:p>
        </p:txBody>
      </p:sp>
      <p:sp>
        <p:nvSpPr>
          <p:cNvPr id="30" name="Content Placeholder 2"/>
          <p:cNvSpPr txBox="1">
            <a:spLocks/>
          </p:cNvSpPr>
          <p:nvPr/>
        </p:nvSpPr>
        <p:spPr>
          <a:xfrm>
            <a:off x="7620963" y="3636498"/>
            <a:ext cx="1055493" cy="51258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US" dirty="0" smtClean="0">
                <a:solidFill>
                  <a:schemeClr val="accent1">
                    <a:lumMod val="50000"/>
                  </a:schemeClr>
                </a:solidFill>
              </a:rPr>
              <a:t>Code</a:t>
            </a:r>
            <a:endParaRPr lang="en-US" dirty="0">
              <a:solidFill>
                <a:schemeClr val="accent1">
                  <a:lumMod val="50000"/>
                </a:schemeClr>
              </a:solidFill>
            </a:endParaRPr>
          </a:p>
        </p:txBody>
      </p:sp>
    </p:spTree>
    <p:extLst>
      <p:ext uri="{BB962C8B-B14F-4D97-AF65-F5344CB8AC3E}">
        <p14:creationId xmlns:p14="http://schemas.microsoft.com/office/powerpoint/2010/main" val="244935205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1.5"/>
</p:tagLst>
</file>

<file path=ppt/theme/theme1.xml><?xml version="1.0" encoding="utf-8"?>
<a:theme xmlns:a="http://schemas.openxmlformats.org/drawingml/2006/main" name="Blank">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5406</TotalTime>
  <Words>2796</Words>
  <Application>Microsoft Office PowerPoint</Application>
  <PresentationFormat>화면 슬라이드 쇼(4:3)</PresentationFormat>
  <Paragraphs>682</Paragraphs>
  <Slides>52</Slides>
  <Notes>30</Notes>
  <HiddenSlides>3</HiddenSlides>
  <MMClips>0</MMClips>
  <ScaleCrop>false</ScaleCrop>
  <HeadingPairs>
    <vt:vector size="6" baseType="variant">
      <vt:variant>
        <vt:lpstr>사용한 글꼴</vt:lpstr>
      </vt:variant>
      <vt:variant>
        <vt:i4>12</vt:i4>
      </vt:variant>
      <vt:variant>
        <vt:lpstr>테마</vt:lpstr>
      </vt:variant>
      <vt:variant>
        <vt:i4>1</vt:i4>
      </vt:variant>
      <vt:variant>
        <vt:lpstr>슬라이드 제목</vt:lpstr>
      </vt:variant>
      <vt:variant>
        <vt:i4>52</vt:i4>
      </vt:variant>
    </vt:vector>
  </HeadingPairs>
  <TitlesOfParts>
    <vt:vector size="65" baseType="lpstr">
      <vt:lpstr>Arial Unicode MS</vt:lpstr>
      <vt:lpstr>MS PGothic</vt:lpstr>
      <vt:lpstr>MS PGothic</vt:lpstr>
      <vt:lpstr>굴림</vt:lpstr>
      <vt:lpstr>맑은 고딕</vt:lpstr>
      <vt:lpstr>Arial</vt:lpstr>
      <vt:lpstr>Calibri</vt:lpstr>
      <vt:lpstr>Courier New</vt:lpstr>
      <vt:lpstr>Tahoma</vt:lpstr>
      <vt:lpstr>Times</vt:lpstr>
      <vt:lpstr>Times New Roman</vt:lpstr>
      <vt:lpstr>Wingdings</vt:lpstr>
      <vt:lpstr>Blank</vt:lpstr>
      <vt:lpstr>Verification and Validation in Model Based Design</vt:lpstr>
      <vt:lpstr>Today’s Agenda</vt:lpstr>
      <vt:lpstr>Introduction to V&amp;V  in Model-Based Design</vt:lpstr>
      <vt:lpstr>PowerPoint 프레젠테이션</vt:lpstr>
      <vt:lpstr>Price of Late Verification and Validation Relative Cost to Fix Defects </vt:lpstr>
      <vt:lpstr>Reference Workflow for Verification and Validation in Model-Based Design </vt:lpstr>
      <vt:lpstr>Verification Activities in MBD</vt:lpstr>
      <vt:lpstr>Verification in DO-178B/C</vt:lpstr>
      <vt:lpstr>Verification Activities in MBD</vt:lpstr>
      <vt:lpstr>Model Verification</vt:lpstr>
      <vt:lpstr>1) Design Review</vt:lpstr>
      <vt:lpstr>Algorithm Model</vt:lpstr>
      <vt:lpstr>Traceability</vt:lpstr>
      <vt:lpstr>PowerPoint 프레젠테이션</vt:lpstr>
      <vt:lpstr>Requirements Traceability – Report Simulink Verification and Validation</vt:lpstr>
      <vt:lpstr>Report for Model Review Simulink Report Generator</vt:lpstr>
      <vt:lpstr>2) Static Analysis</vt:lpstr>
      <vt:lpstr>Modeling Standards Checking Overview Simulink Verification and Validation</vt:lpstr>
      <vt:lpstr>Modeling Guidelines for High-Integrity Systems</vt:lpstr>
      <vt:lpstr>Identifying Design Errors Early Simulink Design Verifier</vt:lpstr>
      <vt:lpstr>Verifying Design Against Requirements Simulink Design Verifier</vt:lpstr>
      <vt:lpstr>Simulink Test Tool for authoring, managing, and executing simulation-based tests</vt:lpstr>
      <vt:lpstr>3) Dynamic Test</vt:lpstr>
      <vt:lpstr>PowerPoint 프레젠테이션</vt:lpstr>
      <vt:lpstr>PowerPoint 프레젠테이션</vt:lpstr>
      <vt:lpstr>Model Coverage Report Simulink Verification and Validation</vt:lpstr>
      <vt:lpstr>Relational Boundary Coverage (R2014b)</vt:lpstr>
      <vt:lpstr>Improving Test Suite Simulink Design Verifier</vt:lpstr>
      <vt:lpstr>Simulink Test Tool for authoring, managing, and executing simulation-based tests</vt:lpstr>
      <vt:lpstr>Test Case Templates</vt:lpstr>
      <vt:lpstr>How about Legacy Code?</vt:lpstr>
      <vt:lpstr>Coverage for C-code S-Functions  </vt:lpstr>
      <vt:lpstr>Code Generation and Verification</vt:lpstr>
      <vt:lpstr>Code Generation</vt:lpstr>
      <vt:lpstr>1) Code Review</vt:lpstr>
      <vt:lpstr>HTML Report</vt:lpstr>
      <vt:lpstr>Simulink Code Inspector Automate DO-178B Code Reviews</vt:lpstr>
      <vt:lpstr>Simulink Code Inspector  Overview</vt:lpstr>
      <vt:lpstr>Meeting DO-178 Objectives Anticipated Certification Credits  for Simulink Code Inspector with  other code verification products  </vt:lpstr>
      <vt:lpstr>2) Static Analysis</vt:lpstr>
      <vt:lpstr>Runtime Errors</vt:lpstr>
      <vt:lpstr>CATEGORY OF STATIC ANALYSIS OF USING TOOLS</vt:lpstr>
      <vt:lpstr>Polyspace PRODUCTS</vt:lpstr>
      <vt:lpstr>Polyspace Formal Methods based Static Code Analysis</vt:lpstr>
      <vt:lpstr>Tracing results back to the model PolySpace™ Model Link SL</vt:lpstr>
      <vt:lpstr>3) Equivalence Test</vt:lpstr>
      <vt:lpstr>Software-in-the-Loop (SIL) Testing:   Verify Production Controller with Software-in-the-loop </vt:lpstr>
      <vt:lpstr>Processor-in-the-Loop Testing:   Verify Production Controller with Processor-in-the-loop</vt:lpstr>
      <vt:lpstr>Standards Compliance</vt:lpstr>
      <vt:lpstr>Traditional DO-178B/C Workflow</vt:lpstr>
      <vt:lpstr>Workflow Example with MBD</vt:lpstr>
      <vt:lpstr>Questions?</vt:lpstr>
    </vt:vector>
  </TitlesOfParts>
  <Company>The MathWorks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Applying Model Based Design for Embedded Controller Development</dc:title>
  <dc:creator>Sang-Ho Yoon</dc:creator>
  <cp:keywords>Version 11</cp:keywords>
  <cp:lastModifiedBy>Sang-Ho Yoon</cp:lastModifiedBy>
  <cp:revision>79</cp:revision>
  <dcterms:created xsi:type="dcterms:W3CDTF">2011-02-21T05:45:17Z</dcterms:created>
  <dcterms:modified xsi:type="dcterms:W3CDTF">2015-03-24T06:16:49Z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441712758</vt:i4>
  </property>
  <property fmtid="{D5CDD505-2E9C-101B-9397-08002B2CF9AE}" pid="3" name="_NewReviewCycle">
    <vt:lpwstr/>
  </property>
  <property fmtid="{D5CDD505-2E9C-101B-9397-08002B2CF9AE}" pid="4" name="_EmailSubject">
    <vt:lpwstr>Quick PPT question</vt:lpwstr>
  </property>
  <property fmtid="{D5CDD505-2E9C-101B-9397-08002B2CF9AE}" pid="5" name="_AuthorEmail">
    <vt:lpwstr>Julie.Cornell@mathworks.com</vt:lpwstr>
  </property>
  <property fmtid="{D5CDD505-2E9C-101B-9397-08002B2CF9AE}" pid="6" name="_AuthorEmailDisplayName">
    <vt:lpwstr>Julie Cornell</vt:lpwstr>
  </property>
</Properties>
</file>